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handoutMasterIdLst>
    <p:handoutMasterId r:id="rId12"/>
  </p:handoutMasterIdLst>
  <p:sldIdLst>
    <p:sldId id="327" r:id="rId2"/>
    <p:sldId id="351" r:id="rId3"/>
    <p:sldId id="364" r:id="rId4"/>
    <p:sldId id="359" r:id="rId5"/>
    <p:sldId id="360" r:id="rId6"/>
    <p:sldId id="361" r:id="rId7"/>
    <p:sldId id="362" r:id="rId8"/>
    <p:sldId id="365" r:id="rId9"/>
    <p:sldId id="36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060"/>
    <a:srgbClr val="93CEC1"/>
    <a:srgbClr val="54B7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5" autoAdjust="0"/>
    <p:restoredTop sz="77800" autoAdjust="0"/>
  </p:normalViewPr>
  <p:slideViewPr>
    <p:cSldViewPr snapToGrid="0">
      <p:cViewPr varScale="1">
        <p:scale>
          <a:sx n="89" d="100"/>
          <a:sy n="89" d="100"/>
        </p:scale>
        <p:origin x="1302" y="96"/>
      </p:cViewPr>
      <p:guideLst>
        <p:guide orient="horz" pos="709"/>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159" d="100"/>
          <a:sy n="159" d="100"/>
        </p:scale>
        <p:origin x="5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C4A198C-3BD6-C55F-78E7-A2363256E9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3BBDE5E-A88B-1889-7D7C-44CE71E0A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416DD-46BF-814C-818B-BDC2E20BCEA3}" type="datetimeFigureOut">
              <a:rPr lang="sv-SE" smtClean="0"/>
              <a:t>2025-03-17</a:t>
            </a:fld>
            <a:endParaRPr lang="sv-SE"/>
          </a:p>
        </p:txBody>
      </p:sp>
      <p:sp>
        <p:nvSpPr>
          <p:cNvPr id="4" name="Platshållare för sidfot 3">
            <a:extLst>
              <a:ext uri="{FF2B5EF4-FFF2-40B4-BE49-F238E27FC236}">
                <a16:creationId xmlns:a16="http://schemas.microsoft.com/office/drawing/2014/main" id="{D013DA2E-9201-1FC3-AC56-862A6CEFE9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A47630C-53A2-8DEB-DFDE-4AD77D838C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9431CB-72D4-3249-B2C6-C6A7D361B8FF}" type="slidenum">
              <a:rPr lang="sv-SE" smtClean="0"/>
              <a:t>‹#›</a:t>
            </a:fld>
            <a:endParaRPr lang="sv-SE"/>
          </a:p>
        </p:txBody>
      </p:sp>
    </p:spTree>
    <p:extLst>
      <p:ext uri="{BB962C8B-B14F-4D97-AF65-F5344CB8AC3E}">
        <p14:creationId xmlns:p14="http://schemas.microsoft.com/office/powerpoint/2010/main" val="38692573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DF86F9-A652-4D28-B456-8A8277C9861D}" type="datetimeFigureOut">
              <a:rPr lang="sv-SE" smtClean="0"/>
              <a:t>2025-03-17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44CBA-47F8-48BC-A462-062A0D60CEF0}" type="slidenum">
              <a:rPr lang="sv-SE" smtClean="0"/>
              <a:t>‹#›</a:t>
            </a:fld>
            <a:endParaRPr lang="sv-SE"/>
          </a:p>
        </p:txBody>
      </p:sp>
    </p:spTree>
    <p:extLst>
      <p:ext uri="{BB962C8B-B14F-4D97-AF65-F5344CB8AC3E}">
        <p14:creationId xmlns:p14="http://schemas.microsoft.com/office/powerpoint/2010/main" val="2219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a:t>
            </a:fld>
            <a:endParaRPr lang="sv-SE"/>
          </a:p>
        </p:txBody>
      </p:sp>
    </p:spTree>
    <p:extLst>
      <p:ext uri="{BB962C8B-B14F-4D97-AF65-F5344CB8AC3E}">
        <p14:creationId xmlns:p14="http://schemas.microsoft.com/office/powerpoint/2010/main" val="2834714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a:t>
            </a:fld>
            <a:endParaRPr lang="sv-SE"/>
          </a:p>
        </p:txBody>
      </p:sp>
    </p:spTree>
    <p:extLst>
      <p:ext uri="{BB962C8B-B14F-4D97-AF65-F5344CB8AC3E}">
        <p14:creationId xmlns:p14="http://schemas.microsoft.com/office/powerpoint/2010/main" val="4266773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b="1" i="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66E44CBA-47F8-48BC-A462-062A0D60CEF0}" type="slidenum">
              <a:rPr lang="sv-SE" smtClean="0"/>
              <a:t>3</a:t>
            </a:fld>
            <a:endParaRPr lang="sv-SE"/>
          </a:p>
        </p:txBody>
      </p:sp>
    </p:spTree>
    <p:extLst>
      <p:ext uri="{BB962C8B-B14F-4D97-AF65-F5344CB8AC3E}">
        <p14:creationId xmlns:p14="http://schemas.microsoft.com/office/powerpoint/2010/main" val="3105442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ME anordnade </a:t>
            </a:r>
            <a:r>
              <a:rPr lang="sv-SE" baseline="0" dirty="0" smtClean="0"/>
              <a:t>en idékonferens den 22 </a:t>
            </a:r>
            <a:r>
              <a:rPr lang="sv-SE" baseline="0" dirty="0" smtClean="0"/>
              <a:t>april 2024 </a:t>
            </a:r>
            <a:r>
              <a:rPr lang="sv-SE" baseline="0" dirty="0" smtClean="0"/>
              <a:t>med fokus ekonomiskt bistånd och arbetsmarknadsfrågor där vi bjöd in samma målgrupp som till </a:t>
            </a:r>
            <a:r>
              <a:rPr lang="sv-SE" baseline="0" dirty="0" err="1" smtClean="0"/>
              <a:t>ws</a:t>
            </a:r>
            <a:r>
              <a:rPr lang="sv-SE" baseline="0" dirty="0" smtClean="0"/>
              <a:t> i november </a:t>
            </a:r>
            <a:r>
              <a:rPr lang="sv-SE" baseline="0" dirty="0" smtClean="0"/>
              <a:t>2023. </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8</a:t>
            </a:fld>
            <a:endParaRPr lang="sv-SE"/>
          </a:p>
        </p:txBody>
      </p:sp>
    </p:spTree>
    <p:extLst>
      <p:ext uri="{BB962C8B-B14F-4D97-AF65-F5344CB8AC3E}">
        <p14:creationId xmlns:p14="http://schemas.microsoft.com/office/powerpoint/2010/main" val="897308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663429"/>
            <a:ext cx="9144000" cy="1989149"/>
          </a:xfrm>
        </p:spPr>
        <p:txBody>
          <a:bodyPr anchor="b"/>
          <a:lstStyle>
            <a:lvl1pPr algn="ctr">
              <a:defRPr sz="6000" b="1">
                <a:solidFill>
                  <a:schemeClr val="tx1"/>
                </a:solidFill>
              </a:defRPr>
            </a:lvl1pPr>
          </a:lstStyle>
          <a:p>
            <a:r>
              <a:rPr lang="sv-SE" dirty="0"/>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pic>
        <p:nvPicPr>
          <p:cNvPr id="6" name="Bildobjekt 5" descr="En bild som visar text, Teckensnitt, skärmbild, Grafik&#10;&#10;Automatiskt genererad beskrivning">
            <a:extLst>
              <a:ext uri="{FF2B5EF4-FFF2-40B4-BE49-F238E27FC236}">
                <a16:creationId xmlns:a16="http://schemas.microsoft.com/office/drawing/2014/main" id="{712405E6-58EC-9029-E824-C915FD47AA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547" y="641257"/>
            <a:ext cx="2945454" cy="718537"/>
          </a:xfrm>
          <a:prstGeom prst="rect">
            <a:avLst/>
          </a:prstGeom>
        </p:spPr>
      </p:pic>
      <p:sp>
        <p:nvSpPr>
          <p:cNvPr id="4" name="Platshållare för datum 3">
            <a:extLst>
              <a:ext uri="{FF2B5EF4-FFF2-40B4-BE49-F238E27FC236}">
                <a16:creationId xmlns:a16="http://schemas.microsoft.com/office/drawing/2014/main" id="{53D721F1-8739-B3BD-E5BA-5B1020D2AF2B}"/>
              </a:ext>
            </a:extLst>
          </p:cNvPr>
          <p:cNvSpPr>
            <a:spLocks noGrp="1"/>
          </p:cNvSpPr>
          <p:nvPr>
            <p:ph type="dt" sz="half" idx="10"/>
          </p:nvPr>
        </p:nvSpPr>
        <p:spPr/>
        <p:txBody>
          <a:bodyPr/>
          <a:lstStyle>
            <a:lvl1pPr>
              <a:defRPr>
                <a:solidFill>
                  <a:schemeClr val="tx1"/>
                </a:solidFill>
              </a:defRPr>
            </a:lvl1pPr>
          </a:lstStyle>
          <a:p>
            <a:r>
              <a:rPr lang="sv-SE" smtClean="0"/>
              <a:t>2024-11-19</a:t>
            </a:r>
            <a:endParaRPr lang="sv-SE" dirty="0"/>
          </a:p>
        </p:txBody>
      </p:sp>
      <p:sp>
        <p:nvSpPr>
          <p:cNvPr id="5" name="Platshållare för sidfot 4">
            <a:extLst>
              <a:ext uri="{FF2B5EF4-FFF2-40B4-BE49-F238E27FC236}">
                <a16:creationId xmlns:a16="http://schemas.microsoft.com/office/drawing/2014/main" id="{2D9FB05E-FFCC-F5A1-9827-9DEF1CAB22EA}"/>
              </a:ext>
            </a:extLst>
          </p:cNvPr>
          <p:cNvSpPr>
            <a:spLocks noGrp="1"/>
          </p:cNvSpPr>
          <p:nvPr>
            <p:ph type="ftr" sz="quarter" idx="11"/>
          </p:nvPr>
        </p:nvSpPr>
        <p:spPr/>
        <p:txBody>
          <a:bodyPr/>
          <a:lstStyle>
            <a:lvl1pPr>
              <a:defRPr>
                <a:solidFill>
                  <a:schemeClr val="tx1"/>
                </a:solidFill>
              </a:defRPr>
            </a:lvl1pPr>
          </a:lstStyle>
          <a:p>
            <a:r>
              <a:rPr lang="sv-SE" smtClean="0"/>
              <a:t>SCHNV styrgrupp </a:t>
            </a:r>
            <a:endParaRPr lang="sv-SE" dirty="0"/>
          </a:p>
        </p:txBody>
      </p:sp>
      <p:sp>
        <p:nvSpPr>
          <p:cNvPr id="7" name="Platshållare för bildnummer 6">
            <a:extLst>
              <a:ext uri="{FF2B5EF4-FFF2-40B4-BE49-F238E27FC236}">
                <a16:creationId xmlns:a16="http://schemas.microsoft.com/office/drawing/2014/main" id="{33041D94-FF30-935C-6AA5-92E116DA61E9}"/>
              </a:ext>
            </a:extLst>
          </p:cNvPr>
          <p:cNvSpPr>
            <a:spLocks noGrp="1"/>
          </p:cNvSpPr>
          <p:nvPr>
            <p:ph type="sldNum" sz="quarter" idx="12"/>
          </p:nvPr>
        </p:nvSpPr>
        <p:spPr/>
        <p:txBody>
          <a:bodyPr/>
          <a:lstStyle>
            <a:lvl1pPr>
              <a:defRPr>
                <a:solidFill>
                  <a:schemeClr val="tx1"/>
                </a:solidFill>
              </a:defRPr>
            </a:lvl1p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83407914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p:cNvSpPr>
            <a:spLocks noGrp="1"/>
          </p:cNvSpPr>
          <p:nvPr>
            <p:ph idx="1"/>
          </p:nvPr>
        </p:nvSpPr>
        <p:spPr>
          <a:xfrm>
            <a:off x="410547" y="2439529"/>
            <a:ext cx="11370906" cy="3574439"/>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15B6D1AA-23E4-78A9-3D4F-EAA63E52F436}"/>
              </a:ext>
            </a:extLst>
          </p:cNvPr>
          <p:cNvSpPr>
            <a:spLocks noGrp="1"/>
          </p:cNvSpPr>
          <p:nvPr>
            <p:ph type="dt" sz="half" idx="10"/>
          </p:nvPr>
        </p:nvSpPr>
        <p:spPr/>
        <p:txBody>
          <a:bodyPr/>
          <a:lstStyle/>
          <a:p>
            <a:r>
              <a:rPr lang="sv-SE" smtClean="0"/>
              <a:t>2024-11-19</a:t>
            </a:r>
            <a:endParaRPr lang="sv-SE" dirty="0"/>
          </a:p>
        </p:txBody>
      </p:sp>
      <p:sp>
        <p:nvSpPr>
          <p:cNvPr id="10" name="Platshållare för sidfot 9">
            <a:extLst>
              <a:ext uri="{FF2B5EF4-FFF2-40B4-BE49-F238E27FC236}">
                <a16:creationId xmlns:a16="http://schemas.microsoft.com/office/drawing/2014/main" id="{0F70FD8E-AF24-D383-E932-A62BCD6CC861}"/>
              </a:ext>
            </a:extLst>
          </p:cNvPr>
          <p:cNvSpPr>
            <a:spLocks noGrp="1"/>
          </p:cNvSpPr>
          <p:nvPr>
            <p:ph type="ftr" sz="quarter" idx="11"/>
          </p:nvPr>
        </p:nvSpPr>
        <p:spPr/>
        <p:txBody>
          <a:bodyPr/>
          <a:lstStyle/>
          <a:p>
            <a:r>
              <a:rPr lang="sv-SE" smtClean="0"/>
              <a:t>SCHNV styrgrupp </a:t>
            </a:r>
            <a:endParaRPr lang="sv-SE" dirty="0"/>
          </a:p>
        </p:txBody>
      </p:sp>
      <p:sp>
        <p:nvSpPr>
          <p:cNvPr id="11" name="Platshållare för bildnummer 10">
            <a:extLst>
              <a:ext uri="{FF2B5EF4-FFF2-40B4-BE49-F238E27FC236}">
                <a16:creationId xmlns:a16="http://schemas.microsoft.com/office/drawing/2014/main" id="{D3089D46-ACE7-DD03-5C3D-19DA2BF32DD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2" name="Rubrik 11">
            <a:extLst>
              <a:ext uri="{FF2B5EF4-FFF2-40B4-BE49-F238E27FC236}">
                <a16:creationId xmlns:a16="http://schemas.microsoft.com/office/drawing/2014/main" id="{F419F65B-B0D5-F0B7-4073-F138499AA0A2}"/>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30273105"/>
      </p:ext>
    </p:extLst>
  </p:cSld>
  <p:clrMapOvr>
    <a:masterClrMapping/>
  </p:clrMapOvr>
  <p:extLst mod="1">
    <p:ext uri="{DCECCB84-F9BA-43D5-87BE-67443E8EF086}">
      <p15:sldGuideLst xmlns:p15="http://schemas.microsoft.com/office/powerpoint/2012/main">
        <p15:guide id="3" pos="25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normAutofit/>
          </a:bodyPr>
          <a:lstStyle>
            <a:lvl1pPr>
              <a:defRPr sz="4400" b="1">
                <a:solidFill>
                  <a:schemeClr val="tx2"/>
                </a:solidFill>
              </a:defRPr>
            </a:lvl1pPr>
          </a:lstStyle>
          <a:p>
            <a:r>
              <a:rPr lang="sv-SE" dirty="0"/>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8" name="Platshållare för datum 7">
            <a:extLst>
              <a:ext uri="{FF2B5EF4-FFF2-40B4-BE49-F238E27FC236}">
                <a16:creationId xmlns:a16="http://schemas.microsoft.com/office/drawing/2014/main" id="{BE6CDBAA-E30D-94B2-B737-9DD6AB549DC0}"/>
              </a:ext>
            </a:extLst>
          </p:cNvPr>
          <p:cNvSpPr>
            <a:spLocks noGrp="1"/>
          </p:cNvSpPr>
          <p:nvPr>
            <p:ph type="dt" sz="half" idx="10"/>
          </p:nvPr>
        </p:nvSpPr>
        <p:spPr/>
        <p:txBody>
          <a:bodyPr/>
          <a:lstStyle/>
          <a:p>
            <a:r>
              <a:rPr lang="sv-SE" smtClean="0"/>
              <a:t>2024-11-19</a:t>
            </a:r>
            <a:endParaRPr lang="sv-SE" dirty="0"/>
          </a:p>
        </p:txBody>
      </p:sp>
      <p:sp>
        <p:nvSpPr>
          <p:cNvPr id="9" name="Platshållare för sidfot 8">
            <a:extLst>
              <a:ext uri="{FF2B5EF4-FFF2-40B4-BE49-F238E27FC236}">
                <a16:creationId xmlns:a16="http://schemas.microsoft.com/office/drawing/2014/main" id="{56FFFA48-3C29-D025-07E7-D2E33D4321FE}"/>
              </a:ext>
            </a:extLst>
          </p:cNvPr>
          <p:cNvSpPr>
            <a:spLocks noGrp="1"/>
          </p:cNvSpPr>
          <p:nvPr>
            <p:ph type="ftr" sz="quarter" idx="11"/>
          </p:nvPr>
        </p:nvSpPr>
        <p:spPr/>
        <p:txBody>
          <a:bodyPr/>
          <a:lstStyle/>
          <a:p>
            <a:r>
              <a:rPr lang="sv-SE" smtClean="0"/>
              <a:t>SCHNV styrgrupp </a:t>
            </a:r>
            <a:endParaRPr lang="sv-SE" dirty="0"/>
          </a:p>
        </p:txBody>
      </p:sp>
      <p:sp>
        <p:nvSpPr>
          <p:cNvPr id="15" name="Platshållare för bildnummer 14">
            <a:extLst>
              <a:ext uri="{FF2B5EF4-FFF2-40B4-BE49-F238E27FC236}">
                <a16:creationId xmlns:a16="http://schemas.microsoft.com/office/drawing/2014/main" id="{090EB81C-0FAD-6E7A-7970-F630A8E375D1}"/>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351101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10547"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6172199"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smtClean="0"/>
              <a:t>2024-11-19</a:t>
            </a:r>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smtClean="0"/>
              <a:t>SCHNV styrgrupp </a:t>
            </a:r>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6" name="Rubrik 5">
            <a:extLst>
              <a:ext uri="{FF2B5EF4-FFF2-40B4-BE49-F238E27FC236}">
                <a16:creationId xmlns:a16="http://schemas.microsoft.com/office/drawing/2014/main" id="{E092A276-343F-BEA9-5AD9-1D2069A7DFE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04354297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10548" y="2477256"/>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10548" y="3291644"/>
            <a:ext cx="5587028"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6172200" y="2477256"/>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6172199" y="3291644"/>
            <a:ext cx="5609253"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7">
            <a:extLst>
              <a:ext uri="{FF2B5EF4-FFF2-40B4-BE49-F238E27FC236}">
                <a16:creationId xmlns:a16="http://schemas.microsoft.com/office/drawing/2014/main" id="{C42C84FB-F8CC-993B-156B-0021EFF120F3}"/>
              </a:ext>
            </a:extLst>
          </p:cNvPr>
          <p:cNvSpPr>
            <a:spLocks noGrp="1"/>
          </p:cNvSpPr>
          <p:nvPr>
            <p:ph type="dt" sz="half" idx="10"/>
          </p:nvPr>
        </p:nvSpPr>
        <p:spPr/>
        <p:txBody>
          <a:bodyPr/>
          <a:lstStyle/>
          <a:p>
            <a:r>
              <a:rPr lang="sv-SE" smtClean="0"/>
              <a:t>2024-11-19</a:t>
            </a:r>
            <a:endParaRPr lang="sv-SE" dirty="0"/>
          </a:p>
        </p:txBody>
      </p:sp>
      <p:sp>
        <p:nvSpPr>
          <p:cNvPr id="9" name="Platshållare för sidfot 8">
            <a:extLst>
              <a:ext uri="{FF2B5EF4-FFF2-40B4-BE49-F238E27FC236}">
                <a16:creationId xmlns:a16="http://schemas.microsoft.com/office/drawing/2014/main" id="{F79A1A1A-005D-819F-2C76-7A2B06725B1B}"/>
              </a:ext>
            </a:extLst>
          </p:cNvPr>
          <p:cNvSpPr>
            <a:spLocks noGrp="1"/>
          </p:cNvSpPr>
          <p:nvPr>
            <p:ph type="ftr" sz="quarter" idx="11"/>
          </p:nvPr>
        </p:nvSpPr>
        <p:spPr/>
        <p:txBody>
          <a:bodyPr/>
          <a:lstStyle/>
          <a:p>
            <a:r>
              <a:rPr lang="sv-SE" smtClean="0"/>
              <a:t>SCHNV styrgrupp </a:t>
            </a:r>
            <a:endParaRPr lang="sv-SE" dirty="0"/>
          </a:p>
        </p:txBody>
      </p:sp>
      <p:sp>
        <p:nvSpPr>
          <p:cNvPr id="10" name="Platshållare för bildnummer 9">
            <a:extLst>
              <a:ext uri="{FF2B5EF4-FFF2-40B4-BE49-F238E27FC236}">
                <a16:creationId xmlns:a16="http://schemas.microsoft.com/office/drawing/2014/main" id="{4ED45F3E-F9E2-CCD8-C000-907046194F6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1" name="Rubrik 10">
            <a:extLst>
              <a:ext uri="{FF2B5EF4-FFF2-40B4-BE49-F238E27FC236}">
                <a16:creationId xmlns:a16="http://schemas.microsoft.com/office/drawing/2014/main" id="{A26AEE01-D8E5-1805-06DC-4A44D9A8329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286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r>
              <a:rPr lang="sv-SE" smtClean="0"/>
              <a:t>2024-11-19</a:t>
            </a:r>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smtClean="0"/>
              <a:t>SCHNV styrgrupp </a:t>
            </a:r>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4" name="Rubrik 3">
            <a:extLst>
              <a:ext uri="{FF2B5EF4-FFF2-40B4-BE49-F238E27FC236}">
                <a16:creationId xmlns:a16="http://schemas.microsoft.com/office/drawing/2014/main" id="{6B904F37-D812-20CD-15EB-C11C43BA0E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99060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327900"/>
            <a:ext cx="4361478" cy="971549"/>
          </a:xfrm>
        </p:spPr>
        <p:txBody>
          <a:bodyPr anchor="b"/>
          <a:lstStyle>
            <a:lvl1pPr>
              <a:defRPr sz="3200" b="1">
                <a:solidFill>
                  <a:schemeClr val="tx2"/>
                </a:solidFill>
              </a:defRPr>
            </a:lvl1pPr>
          </a:lstStyle>
          <a:p>
            <a:r>
              <a:rPr lang="sv-SE" dirty="0"/>
              <a:t>Klicka här för att ändra format</a:t>
            </a:r>
          </a:p>
        </p:txBody>
      </p:sp>
      <p:sp>
        <p:nvSpPr>
          <p:cNvPr id="3" name="Platshållare för innehåll 2"/>
          <p:cNvSpPr>
            <a:spLocks noGrp="1"/>
          </p:cNvSpPr>
          <p:nvPr>
            <p:ph idx="1"/>
          </p:nvPr>
        </p:nvSpPr>
        <p:spPr>
          <a:xfrm>
            <a:off x="5183188" y="1327901"/>
            <a:ext cx="5675312" cy="5019674"/>
          </a:xfrm>
        </p:spPr>
        <p:txBody>
          <a:bodyPr/>
          <a:lstStyle>
            <a:lvl1pPr>
              <a:defRPr sz="3200" b="1"/>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p:cNvSpPr>
            <a:spLocks noGrp="1"/>
          </p:cNvSpPr>
          <p:nvPr>
            <p:ph type="body" sz="half" idx="2"/>
          </p:nvPr>
        </p:nvSpPr>
        <p:spPr>
          <a:xfrm>
            <a:off x="410548" y="229945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A43788EE-ED9F-ACBC-3781-F3FE49EB5E46}"/>
              </a:ext>
            </a:extLst>
          </p:cNvPr>
          <p:cNvSpPr>
            <a:spLocks noGrp="1"/>
          </p:cNvSpPr>
          <p:nvPr>
            <p:ph type="dt" sz="half" idx="10"/>
          </p:nvPr>
        </p:nvSpPr>
        <p:spPr/>
        <p:txBody>
          <a:bodyPr/>
          <a:lstStyle/>
          <a:p>
            <a:r>
              <a:rPr lang="sv-SE" smtClean="0"/>
              <a:t>2024-11-19</a:t>
            </a:r>
            <a:endParaRPr lang="sv-SE" dirty="0"/>
          </a:p>
        </p:txBody>
      </p:sp>
      <p:sp>
        <p:nvSpPr>
          <p:cNvPr id="7" name="Platshållare för sidfot 6">
            <a:extLst>
              <a:ext uri="{FF2B5EF4-FFF2-40B4-BE49-F238E27FC236}">
                <a16:creationId xmlns:a16="http://schemas.microsoft.com/office/drawing/2014/main" id="{A25724C1-5CDC-151B-FA3D-053880A2481D}"/>
              </a:ext>
            </a:extLst>
          </p:cNvPr>
          <p:cNvSpPr>
            <a:spLocks noGrp="1"/>
          </p:cNvSpPr>
          <p:nvPr>
            <p:ph type="ftr" sz="quarter" idx="11"/>
          </p:nvPr>
        </p:nvSpPr>
        <p:spPr/>
        <p:txBody>
          <a:bodyPr/>
          <a:lstStyle/>
          <a:p>
            <a:r>
              <a:rPr lang="sv-SE" smtClean="0"/>
              <a:t>SCHNV styrgrupp </a:t>
            </a:r>
            <a:endParaRPr lang="sv-SE" dirty="0"/>
          </a:p>
        </p:txBody>
      </p:sp>
      <p:sp>
        <p:nvSpPr>
          <p:cNvPr id="8" name="Platshållare för bildnummer 7">
            <a:extLst>
              <a:ext uri="{FF2B5EF4-FFF2-40B4-BE49-F238E27FC236}">
                <a16:creationId xmlns:a16="http://schemas.microsoft.com/office/drawing/2014/main" id="{ABE26CC1-1A85-BEDA-AEC6-67AA043B2FAD}"/>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2702208227"/>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268987"/>
            <a:ext cx="4361478" cy="971550"/>
          </a:xfrm>
        </p:spPr>
        <p:txBody>
          <a:bodyPr anchor="b"/>
          <a:lstStyle>
            <a:lvl1pPr>
              <a:defRPr sz="3200" b="1">
                <a:solidFill>
                  <a:schemeClr val="tx2"/>
                </a:solidFill>
              </a:defRPr>
            </a:lvl1pPr>
          </a:lstStyle>
          <a:p>
            <a:r>
              <a:rPr lang="sv-SE" dirty="0"/>
              <a:t>Klicka här för att ändra format</a:t>
            </a:r>
          </a:p>
        </p:txBody>
      </p:sp>
      <p:sp>
        <p:nvSpPr>
          <p:cNvPr id="3" name="Platshållare för bild 2"/>
          <p:cNvSpPr>
            <a:spLocks noGrp="1"/>
          </p:cNvSpPr>
          <p:nvPr>
            <p:ph type="pic" idx="1"/>
          </p:nvPr>
        </p:nvSpPr>
        <p:spPr>
          <a:xfrm>
            <a:off x="5183188" y="1268987"/>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p:cNvSpPr>
            <a:spLocks noGrp="1"/>
          </p:cNvSpPr>
          <p:nvPr>
            <p:ph type="body" sz="half" idx="2"/>
          </p:nvPr>
        </p:nvSpPr>
        <p:spPr>
          <a:xfrm>
            <a:off x="410548" y="2240537"/>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ED9EDD38-6D32-5CCE-D2CF-097C9365949D}"/>
              </a:ext>
            </a:extLst>
          </p:cNvPr>
          <p:cNvSpPr>
            <a:spLocks noGrp="1"/>
          </p:cNvSpPr>
          <p:nvPr>
            <p:ph type="dt" sz="half" idx="10"/>
          </p:nvPr>
        </p:nvSpPr>
        <p:spPr/>
        <p:txBody>
          <a:bodyPr/>
          <a:lstStyle/>
          <a:p>
            <a:r>
              <a:rPr lang="sv-SE" smtClean="0"/>
              <a:t>2024-11-19</a:t>
            </a:r>
            <a:endParaRPr lang="sv-SE" dirty="0"/>
          </a:p>
        </p:txBody>
      </p:sp>
      <p:sp>
        <p:nvSpPr>
          <p:cNvPr id="7" name="Platshållare för sidfot 6">
            <a:extLst>
              <a:ext uri="{FF2B5EF4-FFF2-40B4-BE49-F238E27FC236}">
                <a16:creationId xmlns:a16="http://schemas.microsoft.com/office/drawing/2014/main" id="{2A23DF9D-F5C5-18C9-8E67-8B894BA01C7A}"/>
              </a:ext>
            </a:extLst>
          </p:cNvPr>
          <p:cNvSpPr>
            <a:spLocks noGrp="1"/>
          </p:cNvSpPr>
          <p:nvPr>
            <p:ph type="ftr" sz="quarter" idx="11"/>
          </p:nvPr>
        </p:nvSpPr>
        <p:spPr/>
        <p:txBody>
          <a:bodyPr/>
          <a:lstStyle/>
          <a:p>
            <a:r>
              <a:rPr lang="sv-SE" smtClean="0"/>
              <a:t>SCHNV styrgrupp </a:t>
            </a:r>
            <a:endParaRPr lang="sv-SE" dirty="0"/>
          </a:p>
        </p:txBody>
      </p:sp>
      <p:sp>
        <p:nvSpPr>
          <p:cNvPr id="8" name="Platshållare för bildnummer 7">
            <a:extLst>
              <a:ext uri="{FF2B5EF4-FFF2-40B4-BE49-F238E27FC236}">
                <a16:creationId xmlns:a16="http://schemas.microsoft.com/office/drawing/2014/main" id="{15FBE14F-8336-7A94-DEB1-AC8C10AE7430}"/>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9126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F864D4-9B3A-353B-4DB0-3B6384DF1E55}"/>
              </a:ext>
            </a:extLst>
          </p:cNvPr>
          <p:cNvSpPr>
            <a:spLocks noGrp="1"/>
          </p:cNvSpPr>
          <p:nvPr>
            <p:ph type="title"/>
          </p:nvPr>
        </p:nvSpPr>
        <p:spPr/>
        <p:txBody>
          <a:bodyPr/>
          <a:lstStyle/>
          <a:p>
            <a:r>
              <a:rPr lang="sv-SE"/>
              <a:t>Klicka här för att ändra mall för rubrikformat</a:t>
            </a:r>
          </a:p>
        </p:txBody>
      </p:sp>
      <p:sp>
        <p:nvSpPr>
          <p:cNvPr id="6" name="Platshållare för datum 5">
            <a:extLst>
              <a:ext uri="{FF2B5EF4-FFF2-40B4-BE49-F238E27FC236}">
                <a16:creationId xmlns:a16="http://schemas.microsoft.com/office/drawing/2014/main" id="{02473A28-85CB-0648-EF10-B3EF6701D38A}"/>
              </a:ext>
            </a:extLst>
          </p:cNvPr>
          <p:cNvSpPr>
            <a:spLocks noGrp="1"/>
          </p:cNvSpPr>
          <p:nvPr>
            <p:ph type="dt" sz="half" idx="10"/>
          </p:nvPr>
        </p:nvSpPr>
        <p:spPr/>
        <p:txBody>
          <a:bodyPr/>
          <a:lstStyle/>
          <a:p>
            <a:r>
              <a:rPr lang="sv-SE" smtClean="0"/>
              <a:t>2024-11-19</a:t>
            </a:r>
            <a:endParaRPr lang="sv-SE" dirty="0"/>
          </a:p>
        </p:txBody>
      </p:sp>
      <p:sp>
        <p:nvSpPr>
          <p:cNvPr id="7" name="Platshållare för sidfot 6">
            <a:extLst>
              <a:ext uri="{FF2B5EF4-FFF2-40B4-BE49-F238E27FC236}">
                <a16:creationId xmlns:a16="http://schemas.microsoft.com/office/drawing/2014/main" id="{851741FE-02D4-6E59-F70C-FD77128C90B0}"/>
              </a:ext>
            </a:extLst>
          </p:cNvPr>
          <p:cNvSpPr>
            <a:spLocks noGrp="1"/>
          </p:cNvSpPr>
          <p:nvPr>
            <p:ph type="ftr" sz="quarter" idx="11"/>
          </p:nvPr>
        </p:nvSpPr>
        <p:spPr/>
        <p:txBody>
          <a:bodyPr/>
          <a:lstStyle/>
          <a:p>
            <a:r>
              <a:rPr lang="sv-SE" smtClean="0"/>
              <a:t>SCHNV styrgrupp </a:t>
            </a:r>
            <a:endParaRPr lang="sv-SE" dirty="0"/>
          </a:p>
        </p:txBody>
      </p:sp>
      <p:sp>
        <p:nvSpPr>
          <p:cNvPr id="8" name="Platshållare för bildnummer 7">
            <a:extLst>
              <a:ext uri="{FF2B5EF4-FFF2-40B4-BE49-F238E27FC236}">
                <a16:creationId xmlns:a16="http://schemas.microsoft.com/office/drawing/2014/main" id="{AD4D4BFF-ECC0-25F7-7F06-4E0B63CC6222}"/>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7901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C9A3A02-4421-0DC2-B7FB-C23B335A7A52}"/>
              </a:ext>
              <a:ext uri="{C183D7F6-B498-43B3-948B-1728B52AA6E4}">
                <adec:decorative xmlns:adec="http://schemas.microsoft.com/office/drawing/2017/decorative" xmlns="" val="1"/>
              </a:ext>
            </a:extLst>
          </p:cNvPr>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410546" y="1204962"/>
            <a:ext cx="10416781" cy="12096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10545" y="2447397"/>
            <a:ext cx="11373467" cy="369839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7988" y="6356350"/>
            <a:ext cx="3173412" cy="501650"/>
          </a:xfrm>
          <a:prstGeom prst="rect">
            <a:avLst/>
          </a:prstGeom>
        </p:spPr>
        <p:txBody>
          <a:bodyPr vert="horz" lIns="91440" tIns="45720" rIns="91440" bIns="45720" rtlCol="0" anchor="ctr"/>
          <a:lstStyle>
            <a:lvl1pPr algn="l">
              <a:defRPr sz="1050">
                <a:solidFill>
                  <a:schemeClr val="bg1"/>
                </a:solidFill>
              </a:defRPr>
            </a:lvl1pPr>
          </a:lstStyle>
          <a:p>
            <a:r>
              <a:rPr lang="sv-SE" smtClean="0"/>
              <a:t>2024-11-19</a:t>
            </a:r>
            <a:endParaRPr lang="sv-SE" dirty="0"/>
          </a:p>
        </p:txBody>
      </p:sp>
      <p:sp>
        <p:nvSpPr>
          <p:cNvPr id="5" name="Platshållare för sidfot 4"/>
          <p:cNvSpPr>
            <a:spLocks noGrp="1"/>
          </p:cNvSpPr>
          <p:nvPr>
            <p:ph type="ftr" sz="quarter" idx="3"/>
          </p:nvPr>
        </p:nvSpPr>
        <p:spPr>
          <a:xfrm>
            <a:off x="4038600" y="6356350"/>
            <a:ext cx="4114800" cy="501649"/>
          </a:xfrm>
          <a:prstGeom prst="rect">
            <a:avLst/>
          </a:prstGeom>
        </p:spPr>
        <p:txBody>
          <a:bodyPr vert="horz" lIns="91440" tIns="45720" rIns="91440" bIns="45720" rtlCol="0" anchor="ctr"/>
          <a:lstStyle>
            <a:lvl1pPr algn="ctr">
              <a:defRPr sz="1050">
                <a:solidFill>
                  <a:schemeClr val="bg1"/>
                </a:solidFill>
              </a:defRPr>
            </a:lvl1pPr>
          </a:lstStyle>
          <a:p>
            <a:r>
              <a:rPr lang="sv-SE" smtClean="0"/>
              <a:t>SCHNV styrgrupp </a:t>
            </a:r>
            <a:endParaRPr lang="sv-SE" dirty="0"/>
          </a:p>
        </p:txBody>
      </p:sp>
      <p:sp>
        <p:nvSpPr>
          <p:cNvPr id="6" name="Platshållare för bildnummer 5"/>
          <p:cNvSpPr>
            <a:spLocks noGrp="1"/>
          </p:cNvSpPr>
          <p:nvPr>
            <p:ph type="sldNum" sz="quarter" idx="4"/>
          </p:nvPr>
        </p:nvSpPr>
        <p:spPr>
          <a:xfrm>
            <a:off x="8610599" y="6356350"/>
            <a:ext cx="3173413" cy="501650"/>
          </a:xfrm>
          <a:prstGeom prst="rect">
            <a:avLst/>
          </a:prstGeom>
        </p:spPr>
        <p:txBody>
          <a:bodyPr vert="horz" lIns="91440" tIns="45720" rIns="91440" bIns="45720" rtlCol="0" anchor="ctr"/>
          <a:lstStyle>
            <a:lvl1pPr algn="r">
              <a:defRPr sz="1050">
                <a:solidFill>
                  <a:schemeClr val="bg1"/>
                </a:solidFill>
              </a:defRPr>
            </a:lvl1pPr>
          </a:lstStyle>
          <a:p>
            <a:fld id="{130DDE8C-17E0-4539-9C15-C1E9D231907F}" type="slidenum">
              <a:rPr lang="sv-SE" smtClean="0"/>
              <a:pPr/>
              <a:t>‹#›</a:t>
            </a:fld>
            <a:endParaRPr lang="sv-SE" dirty="0"/>
          </a:p>
        </p:txBody>
      </p:sp>
      <p:pic>
        <p:nvPicPr>
          <p:cNvPr id="8" name="Bildobjekt 7" descr="RSS Dalarnas ordbild.">
            <a:extLst>
              <a:ext uri="{FF2B5EF4-FFF2-40B4-BE49-F238E27FC236}">
                <a16:creationId xmlns:a16="http://schemas.microsoft.com/office/drawing/2014/main" id="{33652528-37B7-5B59-0F59-98FDB447301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10546" y="365125"/>
            <a:ext cx="2101541" cy="512667"/>
          </a:xfrm>
          <a:prstGeom prst="rect">
            <a:avLst/>
          </a:prstGeom>
        </p:spPr>
      </p:pic>
      <p:sp>
        <p:nvSpPr>
          <p:cNvPr id="9" name="Rektangel 8">
            <a:extLst>
              <a:ext uri="{FF2B5EF4-FFF2-40B4-BE49-F238E27FC236}">
                <a16:creationId xmlns:a16="http://schemas.microsoft.com/office/drawing/2014/main" id="{393AFC56-AD4E-DB75-FE14-8FCC9C938EBD}"/>
              </a:ext>
            </a:extLst>
          </p:cNvPr>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0" name="Bildobjekt 9" descr="Region Dalarnas logotyp.">
            <a:extLst>
              <a:ext uri="{FF2B5EF4-FFF2-40B4-BE49-F238E27FC236}">
                <a16:creationId xmlns:a16="http://schemas.microsoft.com/office/drawing/2014/main" id="{3AE19856-4B4E-B9A6-57B8-9CEE10E784A8}"/>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63715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257" userDrawn="1">
          <p15:clr>
            <a:srgbClr val="F26B43"/>
          </p15:clr>
        </p15:guide>
        <p15:guide id="4" pos="742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regeringen.se/rattsliga-dokument/kommittedirektiv/2022/07/dir.-202212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geringen.se/rattsliga-dokument/departementsserien-och-promemorior/2024/11/ds-202429/?mtm_campaign=Departementsserien+och+promemorior&amp;mtm_source=Departementsserien+och+promemorior&amp;mtm_medium=ema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kr.se/download/18.cdf6862194433f1e91df1f9/1737722022705/WEBB-17-Aktivitetskrav-inom-forsorjningsstode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egeringen.se/rattsliga-dokument/kommittedirektiv/2022/07/dir.-202212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kr.se/skr/tjanster/pressrum/skrspaverkansarbete/skrtycker/franbidragtilljobb.78028.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a:bodyPr>
          <a:lstStyle/>
          <a:p>
            <a:r>
              <a:rPr lang="sv-SE" dirty="0" smtClean="0"/>
              <a:t>Aktivitetskravsreformen</a:t>
            </a:r>
            <a:endParaRPr lang="sv-SE" sz="5000" dirty="0"/>
          </a:p>
        </p:txBody>
      </p:sp>
      <p:sp>
        <p:nvSpPr>
          <p:cNvPr id="3" name="Underrubrik 2"/>
          <p:cNvSpPr>
            <a:spLocks noGrp="1"/>
          </p:cNvSpPr>
          <p:nvPr>
            <p:ph type="subTitle" idx="1"/>
          </p:nvPr>
        </p:nvSpPr>
        <p:spPr/>
        <p:txBody>
          <a:bodyPr/>
          <a:lstStyle/>
          <a:p>
            <a:r>
              <a:rPr lang="sv-SE" dirty="0" smtClean="0"/>
              <a:t>Återrapportering till socialchefsnätverket 250411</a:t>
            </a:r>
          </a:p>
          <a:p>
            <a:r>
              <a:rPr lang="sv-SE" dirty="0" smtClean="0"/>
              <a:t>Maria Ekelöf</a:t>
            </a:r>
            <a:br>
              <a:rPr lang="sv-SE" dirty="0" smtClean="0"/>
            </a:br>
            <a:r>
              <a:rPr lang="sv-SE" dirty="0" smtClean="0"/>
              <a:t>Utvecklingsledare, RSS Dalarna</a:t>
            </a:r>
            <a:endParaRPr lang="sv-SE" dirty="0"/>
          </a:p>
        </p:txBody>
      </p:sp>
    </p:spTree>
    <p:extLst>
      <p:ext uri="{BB962C8B-B14F-4D97-AF65-F5344CB8AC3E}">
        <p14:creationId xmlns:p14="http://schemas.microsoft.com/office/powerpoint/2010/main" val="161096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10000"/>
          </a:bodyPr>
          <a:lstStyle/>
          <a:p>
            <a:r>
              <a:rPr lang="sv-SE" dirty="0"/>
              <a:t>Kommuner har under många år byggt upp olika typer av arbetsmarknadsinsatser för att stödja kommuninvånare till arbete. Uppbyggnaden av egna verksamheter har sin grund i att motverka arbetslösheten lokalt och att få individer med ekonomiskt bistånd till egen försörjning. Kommunernas initiativ till arbetsmarknadsinsatser har alltid varit frivilligt och staten har genom Arbetsförmedlingen det primära ansvaret för arbetsmarknadspolitiken.</a:t>
            </a:r>
          </a:p>
          <a:p>
            <a:r>
              <a:rPr lang="sv-SE" dirty="0"/>
              <a:t>På 90-talet gavs kommunerna möjlighet att ställa krav på deltagande i kompetenshöjande verksamhet för mottagande av ekonomiskt bistånd för unga och under 2010-talet till vuxna. Nu vill staten gå in och reglera området med ett obligatoriskt uppdrag och då aktiveras finansieringsprincipen vilket innebär att inga nya obligatoriska uppgifter från staten får införas utan medföljande finansiering till kommuner eller regioner.</a:t>
            </a:r>
          </a:p>
          <a:p>
            <a:pPr marL="0" indent="0">
              <a:buNone/>
            </a:pPr>
            <a:endParaRPr lang="sv-SE" dirty="0" smtClean="0"/>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a:t>
            </a:fld>
            <a:endParaRPr lang="sv-SE" dirty="0"/>
          </a:p>
        </p:txBody>
      </p:sp>
      <p:sp>
        <p:nvSpPr>
          <p:cNvPr id="6" name="Rubrik 5"/>
          <p:cNvSpPr>
            <a:spLocks noGrp="1"/>
          </p:cNvSpPr>
          <p:nvPr>
            <p:ph type="title"/>
          </p:nvPr>
        </p:nvSpPr>
        <p:spPr/>
        <p:txBody>
          <a:bodyPr/>
          <a:lstStyle/>
          <a:p>
            <a:r>
              <a:rPr lang="sv-SE" dirty="0" smtClean="0"/>
              <a:t>Bakgrund till Aktivitetskravsreformen</a:t>
            </a:r>
            <a:endParaRPr lang="sv-SE" dirty="0"/>
          </a:p>
        </p:txBody>
      </p:sp>
    </p:spTree>
    <p:extLst>
      <p:ext uri="{BB962C8B-B14F-4D97-AF65-F5344CB8AC3E}">
        <p14:creationId xmlns:p14="http://schemas.microsoft.com/office/powerpoint/2010/main" val="284555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endParaRPr lang="sv-SE" b="1" dirty="0" smtClean="0"/>
          </a:p>
          <a:p>
            <a:r>
              <a:rPr lang="sv-SE" b="1" dirty="0" smtClean="0"/>
              <a:t>Aktivitetskrav </a:t>
            </a:r>
            <a:r>
              <a:rPr lang="sv-SE" b="1" dirty="0"/>
              <a:t>- deltagande i heltidsaktiviteter för vuxna för rätt till försörjningsstöd inom ramen för </a:t>
            </a:r>
            <a:r>
              <a:rPr lang="sv-SE" b="1" dirty="0" err="1"/>
              <a:t>SoL</a:t>
            </a:r>
            <a:r>
              <a:rPr lang="sv-SE" dirty="0"/>
              <a:t> (S 2022:E, bokstavsutredning) </a:t>
            </a:r>
            <a:endParaRPr lang="sv-SE" dirty="0" smtClean="0"/>
          </a:p>
          <a:p>
            <a:pPr marL="0" indent="0">
              <a:buNone/>
            </a:pPr>
            <a:endParaRPr lang="sv-SE" i="1" dirty="0"/>
          </a:p>
          <a:p>
            <a:r>
              <a:rPr lang="sv-SE" b="1" dirty="0"/>
              <a:t>Ekonomiskt bistånd - öka drivkrafter och möjligheter till arbete i försörjningsstödet och bryta långvarigt biståndsmottagande. </a:t>
            </a:r>
            <a:r>
              <a:rPr lang="sv-SE" u="sng" dirty="0">
                <a:hlinkClick r:id="rId3"/>
              </a:rPr>
              <a:t>Dir. </a:t>
            </a:r>
            <a:r>
              <a:rPr lang="sv-SE" u="sng" dirty="0" smtClean="0">
                <a:hlinkClick r:id="rId3"/>
              </a:rPr>
              <a:t>2022:124</a:t>
            </a:r>
            <a:endParaRPr lang="sv-SE" dirty="0" smtClean="0"/>
          </a:p>
        </p:txBody>
      </p:sp>
      <p:sp>
        <p:nvSpPr>
          <p:cNvPr id="3" name="Platshållare för datum 2"/>
          <p:cNvSpPr>
            <a:spLocks noGrp="1"/>
          </p:cNvSpPr>
          <p:nvPr>
            <p:ph type="dt" sz="half" idx="10"/>
          </p:nvPr>
        </p:nvSpPr>
        <p:spPr/>
        <p:txBody>
          <a:bodyPr/>
          <a:lstStyle/>
          <a:p>
            <a:fld id="{0AF7549C-AA0D-428A-85D5-C826739777B1}" type="datetime1">
              <a:rPr lang="sv-SE" smtClean="0"/>
              <a:t>2025-03-17</a:t>
            </a:fld>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3</a:t>
            </a:fld>
            <a:endParaRPr lang="sv-SE" dirty="0"/>
          </a:p>
        </p:txBody>
      </p:sp>
      <p:sp>
        <p:nvSpPr>
          <p:cNvPr id="5" name="Rubrik 4"/>
          <p:cNvSpPr>
            <a:spLocks noGrp="1"/>
          </p:cNvSpPr>
          <p:nvPr>
            <p:ph type="title"/>
          </p:nvPr>
        </p:nvSpPr>
        <p:spPr/>
        <p:txBody>
          <a:bodyPr>
            <a:normAutofit fontScale="90000"/>
          </a:bodyPr>
          <a:lstStyle/>
          <a:p>
            <a:r>
              <a:rPr lang="sv-SE" dirty="0" smtClean="0"/>
              <a:t>Aktivitetskravsreformen – </a:t>
            </a:r>
            <a:r>
              <a:rPr lang="sv-SE" sz="2700" dirty="0" smtClean="0"/>
              <a:t>från frivilligt till obligatoriskt kommunalt uppdrag - kommunerna blir en formell aktör. Två statliga </a:t>
            </a:r>
            <a:r>
              <a:rPr lang="sv-SE" sz="2700" dirty="0" smtClean="0"/>
              <a:t>utredningar ligger till grund för reformen:</a:t>
            </a:r>
            <a:endParaRPr lang="sv-SE" sz="2700" dirty="0"/>
          </a:p>
        </p:txBody>
      </p:sp>
    </p:spTree>
    <p:extLst>
      <p:ext uri="{BB962C8B-B14F-4D97-AF65-F5344CB8AC3E}">
        <p14:creationId xmlns:p14="http://schemas.microsoft.com/office/powerpoint/2010/main" val="156462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b="1" dirty="0"/>
              <a:t>Den 25 november 2024 </a:t>
            </a:r>
            <a:r>
              <a:rPr lang="sv-SE" dirty="0"/>
              <a:t>presenterade regeringen sitt förslag på hur ett aktivitetskrav kan utformas. </a:t>
            </a:r>
            <a:r>
              <a:rPr lang="sv-SE" dirty="0" smtClean="0">
                <a:hlinkClick r:id="rId2"/>
              </a:rPr>
              <a:t>Ds 2024:29</a:t>
            </a:r>
            <a:endParaRPr lang="sv-SE" dirty="0" smtClean="0"/>
          </a:p>
          <a:p>
            <a:r>
              <a:rPr lang="sv-SE" dirty="0" smtClean="0"/>
              <a:t>Utredningen </a:t>
            </a:r>
            <a:r>
              <a:rPr lang="sv-SE" dirty="0"/>
              <a:t>har identifierat tunga skäl för ett aktivitetskrav. </a:t>
            </a:r>
            <a:endParaRPr lang="sv-SE" dirty="0"/>
          </a:p>
          <a:p>
            <a:pPr marL="0" indent="0">
              <a:buNone/>
            </a:pPr>
            <a:r>
              <a:rPr lang="sv-SE" b="1" dirty="0" smtClean="0"/>
              <a:t>Det </a:t>
            </a:r>
            <a:r>
              <a:rPr lang="sv-SE" b="1" dirty="0"/>
              <a:t>handlar om att:</a:t>
            </a:r>
          </a:p>
          <a:p>
            <a:pPr lvl="0"/>
            <a:r>
              <a:rPr lang="sv-SE" dirty="0"/>
              <a:t>tidigt bryta passivitet hos den som uppbär </a:t>
            </a:r>
            <a:r>
              <a:rPr lang="sv-SE" dirty="0" smtClean="0"/>
              <a:t>försörjningsstöd. </a:t>
            </a:r>
            <a:endParaRPr lang="sv-SE" dirty="0"/>
          </a:p>
          <a:p>
            <a:pPr lvl="0"/>
            <a:r>
              <a:rPr lang="sv-SE" dirty="0"/>
              <a:t>stärka rättssäkerhet och </a:t>
            </a:r>
            <a:r>
              <a:rPr lang="sv-SE" dirty="0" smtClean="0"/>
              <a:t>likformighet.</a:t>
            </a:r>
            <a:endParaRPr lang="sv-SE" dirty="0"/>
          </a:p>
          <a:p>
            <a:pPr lvl="0"/>
            <a:r>
              <a:rPr lang="sv-SE" dirty="0"/>
              <a:t>motverka att försörjningsstödet blir en permanent </a:t>
            </a:r>
            <a:r>
              <a:rPr lang="sv-SE" dirty="0" smtClean="0"/>
              <a:t>försörjningskälla.</a:t>
            </a:r>
            <a:endParaRPr lang="sv-SE" dirty="0"/>
          </a:p>
          <a:p>
            <a:pPr lvl="0"/>
            <a:r>
              <a:rPr lang="sv-SE" dirty="0"/>
              <a:t>ta tillvara potentiell arbetskraft.</a:t>
            </a:r>
          </a:p>
          <a:p>
            <a:pPr marL="0" indent="0">
              <a:buNone/>
            </a:pPr>
            <a:endParaRPr lang="sv-SE" dirty="0"/>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
        <p:nvSpPr>
          <p:cNvPr id="6" name="Rubrik 5"/>
          <p:cNvSpPr>
            <a:spLocks noGrp="1"/>
          </p:cNvSpPr>
          <p:nvPr>
            <p:ph type="title"/>
          </p:nvPr>
        </p:nvSpPr>
        <p:spPr/>
        <p:txBody>
          <a:bodyPr>
            <a:normAutofit/>
          </a:bodyPr>
          <a:lstStyle/>
          <a:p>
            <a:r>
              <a:rPr lang="sv-SE" sz="3200" dirty="0" smtClean="0"/>
              <a:t>Regeringen utreder nu en aktivitetskravsreform</a:t>
            </a:r>
            <a:endParaRPr lang="sv-SE" sz="3200" dirty="0"/>
          </a:p>
        </p:txBody>
      </p:sp>
    </p:spTree>
    <p:extLst>
      <p:ext uri="{BB962C8B-B14F-4D97-AF65-F5344CB8AC3E}">
        <p14:creationId xmlns:p14="http://schemas.microsoft.com/office/powerpoint/2010/main" val="1261517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20000"/>
          </a:bodyPr>
          <a:lstStyle/>
          <a:p>
            <a:pPr marL="0" lvl="0" indent="0">
              <a:buNone/>
            </a:pPr>
            <a:r>
              <a:rPr lang="sv-SE" b="1" dirty="0" smtClean="0"/>
              <a:t>Socialdepartementet</a:t>
            </a:r>
            <a:r>
              <a:rPr lang="sv-SE" dirty="0" smtClean="0"/>
              <a:t> föreslår bland annat att kommunerna </a:t>
            </a:r>
            <a:r>
              <a:rPr lang="sv-SE" dirty="0"/>
              <a:t>görs skyldiga att tillhandahålla aktiviteter för personer som får försörjningsstöd och ett krav på dessa att delta i aktiviteter. Det kan vara aktiviteter:</a:t>
            </a:r>
          </a:p>
          <a:p>
            <a:pPr lvl="0"/>
            <a:r>
              <a:rPr lang="sv-SE" dirty="0"/>
              <a:t>för att öka den enskildes förmåga att arbeta eller </a:t>
            </a:r>
            <a:r>
              <a:rPr lang="sv-SE" dirty="0" smtClean="0"/>
              <a:t>studera </a:t>
            </a:r>
            <a:r>
              <a:rPr lang="sv-SE" dirty="0" smtClean="0"/>
              <a:t>.</a:t>
            </a:r>
            <a:endParaRPr lang="sv-SE" dirty="0"/>
          </a:p>
          <a:p>
            <a:pPr lvl="0"/>
            <a:r>
              <a:rPr lang="sv-SE" dirty="0"/>
              <a:t>som förbättrar </a:t>
            </a:r>
            <a:r>
              <a:rPr lang="sv-SE" dirty="0" smtClean="0"/>
              <a:t>språkkunskaper.</a:t>
            </a:r>
            <a:endParaRPr lang="sv-SE" dirty="0"/>
          </a:p>
          <a:p>
            <a:pPr lvl="0"/>
            <a:r>
              <a:rPr lang="sv-SE" dirty="0"/>
              <a:t>inom kommunal </a:t>
            </a:r>
            <a:r>
              <a:rPr lang="sv-SE" dirty="0" smtClean="0"/>
              <a:t>förvaltning eller </a:t>
            </a:r>
            <a:endParaRPr lang="sv-SE" dirty="0"/>
          </a:p>
          <a:p>
            <a:pPr lvl="0"/>
            <a:r>
              <a:rPr lang="sv-SE" dirty="0"/>
              <a:t>för att söka jobb. </a:t>
            </a:r>
          </a:p>
          <a:p>
            <a:pPr lvl="0"/>
            <a:r>
              <a:rPr lang="sv-SE" dirty="0"/>
              <a:t>insatserna ska vara utformade så att personer som deltar är oförhindrade att ta en anställning och även i övrigt kan stå till arbetsmarknadens förfogande. </a:t>
            </a:r>
          </a:p>
          <a:p>
            <a:endParaRPr lang="sv-SE" dirty="0"/>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sp>
        <p:nvSpPr>
          <p:cNvPr id="6" name="Rubrik 5"/>
          <p:cNvSpPr>
            <a:spLocks noGrp="1"/>
          </p:cNvSpPr>
          <p:nvPr>
            <p:ph type="title"/>
          </p:nvPr>
        </p:nvSpPr>
        <p:spPr/>
        <p:txBody>
          <a:bodyPr>
            <a:normAutofit/>
          </a:bodyPr>
          <a:lstStyle/>
          <a:p>
            <a:r>
              <a:rPr lang="sv-SE" sz="3200" dirty="0" smtClean="0"/>
              <a:t>Regeringen utreder nu </a:t>
            </a:r>
            <a:r>
              <a:rPr lang="sv-SE" sz="3200" dirty="0"/>
              <a:t>en aktivitetskravsreform </a:t>
            </a:r>
          </a:p>
        </p:txBody>
      </p:sp>
    </p:spTree>
    <p:extLst>
      <p:ext uri="{BB962C8B-B14F-4D97-AF65-F5344CB8AC3E}">
        <p14:creationId xmlns:p14="http://schemas.microsoft.com/office/powerpoint/2010/main" val="2690539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a:t>SKR välkomnar regeringens förslag på aktivitetskrav för försörjningsstöd. Men för att reformen ska ge önskad effekt behöver den anpassas till kommunernas förutsättningar och full finansiering. </a:t>
            </a:r>
            <a:r>
              <a:rPr lang="sv-SE" b="1" dirty="0"/>
              <a:t>Remissvaret skickades </a:t>
            </a:r>
            <a:r>
              <a:rPr lang="sv-SE" b="1" dirty="0" smtClean="0"/>
              <a:t>till regeringen </a:t>
            </a:r>
            <a:r>
              <a:rPr lang="sv-SE" b="1" dirty="0"/>
              <a:t>den 24 januari 2025. </a:t>
            </a:r>
            <a:r>
              <a:rPr lang="sv-SE" dirty="0" smtClean="0"/>
              <a:t> </a:t>
            </a:r>
            <a:r>
              <a:rPr lang="sv-SE" dirty="0" smtClean="0">
                <a:hlinkClick r:id="rId2"/>
              </a:rPr>
              <a:t>Länk till SKR:s remissyttrande</a:t>
            </a:r>
            <a:endParaRPr lang="sv-SE" dirty="0" smtClean="0"/>
          </a:p>
          <a:p>
            <a:pPr marL="0" indent="0">
              <a:buNone/>
            </a:pPr>
            <a:endParaRPr lang="sv-SE" u="sng" dirty="0" smtClean="0"/>
          </a:p>
          <a:p>
            <a:pPr marL="0" indent="0">
              <a:buNone/>
            </a:pPr>
            <a:endParaRPr lang="sv-SE" dirty="0"/>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6</a:t>
            </a:fld>
            <a:endParaRPr lang="sv-SE" dirty="0"/>
          </a:p>
        </p:txBody>
      </p:sp>
      <p:sp>
        <p:nvSpPr>
          <p:cNvPr id="6" name="Rubrik 5"/>
          <p:cNvSpPr>
            <a:spLocks noGrp="1"/>
          </p:cNvSpPr>
          <p:nvPr>
            <p:ph type="title"/>
          </p:nvPr>
        </p:nvSpPr>
        <p:spPr/>
        <p:txBody>
          <a:bodyPr/>
          <a:lstStyle/>
          <a:p>
            <a:r>
              <a:rPr lang="sv-SE" dirty="0" smtClean="0"/>
              <a:t>SKR:s yttrande på regeringens förslag</a:t>
            </a:r>
            <a:endParaRPr lang="sv-SE" dirty="0"/>
          </a:p>
        </p:txBody>
      </p:sp>
    </p:spTree>
    <p:extLst>
      <p:ext uri="{BB962C8B-B14F-4D97-AF65-F5344CB8AC3E}">
        <p14:creationId xmlns:p14="http://schemas.microsoft.com/office/powerpoint/2010/main" val="372223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62500" lnSpcReduction="20000"/>
          </a:bodyPr>
          <a:lstStyle/>
          <a:p>
            <a:pPr marL="0" indent="0">
              <a:buNone/>
            </a:pPr>
            <a:r>
              <a:rPr lang="sv-SE" dirty="0" smtClean="0"/>
              <a:t>SKR </a:t>
            </a:r>
            <a:r>
              <a:rPr lang="sv-SE" dirty="0"/>
              <a:t>har, i tätt samarbete och i dialog med ett stort antal kommuner, tagit fram följande krav:</a:t>
            </a:r>
          </a:p>
          <a:p>
            <a:pPr marL="0" lvl="0" indent="0">
              <a:buNone/>
            </a:pPr>
            <a:r>
              <a:rPr lang="sv-SE" dirty="0" smtClean="0"/>
              <a:t>1. Att </a:t>
            </a:r>
            <a:r>
              <a:rPr lang="sv-SE" dirty="0"/>
              <a:t>insatserna som ges inom ramen för aktivitetskravet är kunskapsbaserade och leder bidragsmottagare hela vägen till ett arbete </a:t>
            </a:r>
            <a:r>
              <a:rPr lang="sv-SE" dirty="0"/>
              <a:t> </a:t>
            </a:r>
            <a:r>
              <a:rPr lang="sv-SE" dirty="0" smtClean="0"/>
              <a:t>genom </a:t>
            </a:r>
            <a:r>
              <a:rPr lang="sv-SE" dirty="0"/>
              <a:t>att likna ett ordinarie jobb. Insatserna ska vara individanpassade, intensiva och sammanhållna.</a:t>
            </a:r>
          </a:p>
          <a:p>
            <a:pPr marL="0" lvl="0" indent="0">
              <a:buNone/>
            </a:pPr>
            <a:r>
              <a:rPr lang="sv-SE" dirty="0" smtClean="0"/>
              <a:t>2. Arbetsro </a:t>
            </a:r>
            <a:r>
              <a:rPr lang="sv-SE" dirty="0"/>
              <a:t>för individer och kommuner att genomföra aktivitetskravsinsatser utan avbrott för andra statliga insatser och med ett välfungerande samspel med Arbetsförmedlingens insatser.</a:t>
            </a:r>
          </a:p>
          <a:p>
            <a:pPr marL="0" lvl="0" indent="0">
              <a:buNone/>
            </a:pPr>
            <a:r>
              <a:rPr lang="sv-SE" dirty="0" smtClean="0"/>
              <a:t>3. Digital </a:t>
            </a:r>
            <a:r>
              <a:rPr lang="sv-SE" dirty="0"/>
              <a:t>informationsöverföring mellan Arbetsförmedlingen och kommunerna för att kunna fatta korrekta och snabba beslut.</a:t>
            </a:r>
          </a:p>
          <a:p>
            <a:pPr marL="0" lvl="0" indent="0">
              <a:buNone/>
            </a:pPr>
            <a:r>
              <a:rPr lang="sv-SE" dirty="0" smtClean="0"/>
              <a:t>4. Att </a:t>
            </a:r>
            <a:r>
              <a:rPr lang="sv-SE" dirty="0"/>
              <a:t>föräldrar som kan vara föremål för insatser inom aktivitetskravet har rätt till förskola på heltid.</a:t>
            </a:r>
          </a:p>
          <a:p>
            <a:pPr marL="0" lvl="0" indent="0">
              <a:buNone/>
            </a:pPr>
            <a:r>
              <a:rPr lang="sv-SE" dirty="0" smtClean="0"/>
              <a:t>5. Tillit </a:t>
            </a:r>
            <a:r>
              <a:rPr lang="sv-SE" dirty="0"/>
              <a:t>till kommunernas bedömningar av vilka individer som bör omfattas av aktivitetskrav och i vilken omfattning.</a:t>
            </a:r>
          </a:p>
          <a:p>
            <a:pPr marL="0" lvl="0" indent="0">
              <a:buNone/>
            </a:pPr>
            <a:r>
              <a:rPr lang="sv-SE" dirty="0" smtClean="0"/>
              <a:t>6. För </a:t>
            </a:r>
            <a:r>
              <a:rPr lang="sv-SE" dirty="0"/>
              <a:t>kvalitet och likvärdighet över landet krävs full finansiering till kommunerna samt stöd för implementering och uppföljning av reformen.</a:t>
            </a:r>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sp>
        <p:nvSpPr>
          <p:cNvPr id="6" name="Rubrik 5"/>
          <p:cNvSpPr>
            <a:spLocks noGrp="1"/>
          </p:cNvSpPr>
          <p:nvPr>
            <p:ph type="title"/>
          </p:nvPr>
        </p:nvSpPr>
        <p:spPr/>
        <p:txBody>
          <a:bodyPr/>
          <a:lstStyle/>
          <a:p>
            <a:r>
              <a:rPr lang="sv-SE" dirty="0" smtClean="0"/>
              <a:t>SKR:s krav </a:t>
            </a:r>
            <a:endParaRPr lang="sv-SE" dirty="0"/>
          </a:p>
        </p:txBody>
      </p:sp>
    </p:spTree>
    <p:extLst>
      <p:ext uri="{BB962C8B-B14F-4D97-AF65-F5344CB8AC3E}">
        <p14:creationId xmlns:p14="http://schemas.microsoft.com/office/powerpoint/2010/main" val="32174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b="1" dirty="0">
                <a:latin typeface="Calibri" panose="020F0502020204030204" pitchFamily="34" charset="0"/>
                <a:cs typeface="Calibri" panose="020F0502020204030204" pitchFamily="34" charset="0"/>
              </a:rPr>
              <a:t>Regional workshop </a:t>
            </a:r>
            <a:r>
              <a:rPr lang="sv-SE" b="1" dirty="0" smtClean="0">
                <a:latin typeface="Calibri" panose="020F0502020204030204" pitchFamily="34" charset="0"/>
                <a:cs typeface="Calibri" panose="020F0502020204030204" pitchFamily="34" charset="0"/>
              </a:rPr>
              <a:t>15 november 2023 </a:t>
            </a:r>
            <a:r>
              <a:rPr lang="sv-SE" b="1" dirty="0">
                <a:latin typeface="Calibri" panose="020F0502020204030204" pitchFamily="34" charset="0"/>
                <a:cs typeface="Calibri" panose="020F0502020204030204" pitchFamily="34" charset="0"/>
              </a:rPr>
              <a:t>om aktivitetskrav, försörjningsstöd och biståndsmottagande. </a:t>
            </a:r>
            <a:r>
              <a:rPr lang="sv-SE" b="1" dirty="0" smtClean="0">
                <a:latin typeface="Calibri" panose="020F0502020204030204" pitchFamily="34" charset="0"/>
                <a:cs typeface="Calibri" panose="020F0502020204030204" pitchFamily="34" charset="0"/>
              </a:rPr>
              <a:t>Borlänge kommun deltog för att berätta om deras arbete med frågorna. </a:t>
            </a:r>
            <a:endParaRPr lang="sv-SE" b="1" dirty="0" smtClean="0">
              <a:latin typeface="Calibri" panose="020F0502020204030204" pitchFamily="34" charset="0"/>
              <a:cs typeface="Calibri" panose="020F0502020204030204" pitchFamily="34" charset="0"/>
            </a:endParaRPr>
          </a:p>
          <a:p>
            <a:pPr marL="0" indent="0">
              <a:buNone/>
            </a:pPr>
            <a:r>
              <a:rPr lang="sv-SE" sz="1400" b="1" dirty="0" smtClean="0">
                <a:latin typeface="Calibri" panose="020F0502020204030204" pitchFamily="34" charset="0"/>
                <a:cs typeface="Calibri" panose="020F0502020204030204" pitchFamily="34" charset="0"/>
              </a:rPr>
              <a:t>Målgrupp: </a:t>
            </a:r>
            <a:r>
              <a:rPr lang="sv-SE" sz="1400" dirty="0" smtClean="0">
                <a:latin typeface="Calibri" panose="020F0502020204030204" pitchFamily="34" charset="0"/>
                <a:cs typeface="Calibri" panose="020F0502020204030204" pitchFamily="34" charset="0"/>
              </a:rPr>
              <a:t>Högsta </a:t>
            </a:r>
            <a:r>
              <a:rPr lang="sv-SE" sz="1400" dirty="0">
                <a:latin typeface="Calibri" panose="020F0502020204030204" pitchFamily="34" charset="0"/>
                <a:cs typeface="Calibri" panose="020F0502020204030204" pitchFamily="34" charset="0"/>
              </a:rPr>
              <a:t>tjänsteledning såsom motsvarande socialchef, IFO-chef, LSS/socialpsykiatrichef, AME-chef, verksamhetsutvecklare, ansvarig nämndordförande.</a:t>
            </a:r>
          </a:p>
          <a:p>
            <a:pPr marL="0" indent="0">
              <a:buNone/>
            </a:pPr>
            <a:r>
              <a:rPr lang="sv-SE" sz="1800" dirty="0" smtClean="0">
                <a:latin typeface="Calibri" panose="020F0502020204030204" pitchFamily="34" charset="0"/>
                <a:cs typeface="Calibri" panose="020F0502020204030204" pitchFamily="34" charset="0"/>
              </a:rPr>
              <a:t>Workshopen</a:t>
            </a:r>
            <a:r>
              <a:rPr lang="sv-SE" sz="1800" dirty="0" smtClean="0">
                <a:latin typeface="Calibri" panose="020F0502020204030204" pitchFamily="34" charset="0"/>
                <a:cs typeface="Calibri" panose="020F0502020204030204" pitchFamily="34" charset="0"/>
              </a:rPr>
              <a:t> </a:t>
            </a:r>
            <a:r>
              <a:rPr lang="sv-SE" sz="1800" dirty="0" smtClean="0">
                <a:latin typeface="Calibri" panose="020F0502020204030204" pitchFamily="34" charset="0"/>
                <a:cs typeface="Calibri" panose="020F0502020204030204" pitchFamily="34" charset="0"/>
              </a:rPr>
              <a:t>tog </a:t>
            </a:r>
            <a:r>
              <a:rPr lang="sv-SE" sz="1800" dirty="0">
                <a:latin typeface="Calibri" panose="020F0502020204030204" pitchFamily="34" charset="0"/>
                <a:cs typeface="Calibri" panose="020F0502020204030204" pitchFamily="34" charset="0"/>
              </a:rPr>
              <a:t>avstamp i de två statliga utredningarna:</a:t>
            </a:r>
          </a:p>
          <a:p>
            <a:pPr lvl="0"/>
            <a:r>
              <a:rPr lang="sv-SE" sz="1800" dirty="0">
                <a:latin typeface="Calibri" panose="020F0502020204030204" pitchFamily="34" charset="0"/>
                <a:cs typeface="Calibri" panose="020F0502020204030204" pitchFamily="34" charset="0"/>
              </a:rPr>
              <a:t>Aktivitetskrav - deltagande i heltidsaktiviteter för vuxna för rätt till försörjningsstöd inom ramen för </a:t>
            </a:r>
            <a:r>
              <a:rPr lang="sv-SE" sz="1800" dirty="0" err="1">
                <a:latin typeface="Calibri" panose="020F0502020204030204" pitchFamily="34" charset="0"/>
                <a:cs typeface="Calibri" panose="020F0502020204030204" pitchFamily="34" charset="0"/>
              </a:rPr>
              <a:t>SoL</a:t>
            </a:r>
            <a:r>
              <a:rPr lang="sv-SE" sz="1800" dirty="0">
                <a:latin typeface="Calibri" panose="020F0502020204030204" pitchFamily="34" charset="0"/>
                <a:cs typeface="Calibri" panose="020F0502020204030204" pitchFamily="34" charset="0"/>
              </a:rPr>
              <a:t> (S 2022:E). </a:t>
            </a:r>
          </a:p>
          <a:p>
            <a:pPr lvl="0"/>
            <a:r>
              <a:rPr lang="sv-SE" sz="1800" dirty="0">
                <a:latin typeface="Calibri" panose="020F0502020204030204" pitchFamily="34" charset="0"/>
                <a:cs typeface="Calibri" panose="020F0502020204030204" pitchFamily="34" charset="0"/>
              </a:rPr>
              <a:t>Ekonomiskt bistånd - öka drivkrafter och möjligheter till arbete i försörjningsstödet och bryta långvarigt biståndsmottagande. </a:t>
            </a:r>
            <a:r>
              <a:rPr lang="sv-SE" sz="1800" dirty="0">
                <a:latin typeface="Calibri" panose="020F0502020204030204" pitchFamily="34" charset="0"/>
                <a:cs typeface="Calibri" panose="020F0502020204030204" pitchFamily="34" charset="0"/>
                <a:hlinkClick r:id="rId3"/>
              </a:rPr>
              <a:t>Dir. </a:t>
            </a:r>
            <a:r>
              <a:rPr lang="sv-SE" sz="1800" dirty="0" smtClean="0">
                <a:latin typeface="Calibri" panose="020F0502020204030204" pitchFamily="34" charset="0"/>
                <a:cs typeface="Calibri" panose="020F0502020204030204" pitchFamily="34" charset="0"/>
                <a:hlinkClick r:id="rId3"/>
              </a:rPr>
              <a:t>2022:124</a:t>
            </a:r>
            <a:endParaRPr lang="sv-SE" sz="1800" dirty="0" smtClean="0">
              <a:latin typeface="Calibri" panose="020F0502020204030204" pitchFamily="34" charset="0"/>
              <a:cs typeface="Calibri" panose="020F0502020204030204" pitchFamily="34" charset="0"/>
            </a:endParaRPr>
          </a:p>
          <a:p>
            <a:pPr lvl="0"/>
            <a:r>
              <a:rPr lang="sv-SE" b="1" dirty="0" smtClean="0">
                <a:latin typeface="Calibri" panose="020F0502020204030204" pitchFamily="34" charset="0"/>
                <a:cs typeface="Calibri" panose="020F0502020204030204" pitchFamily="34" charset="0"/>
              </a:rPr>
              <a:t>Idékonferens 22 april 2024 med fokus ekonomiskt bistånd och arbetsmarknadsfrågor – länets kommuner inbjudna till gemensam sittning. </a:t>
            </a:r>
            <a:endParaRPr lang="sv-SE" b="1" dirty="0">
              <a:latin typeface="Calibri" panose="020F0502020204030204" pitchFamily="34" charset="0"/>
              <a:cs typeface="Calibri" panose="020F0502020204030204" pitchFamily="34" charset="0"/>
            </a:endParaRPr>
          </a:p>
          <a:p>
            <a:endParaRPr lang="sv-SE" dirty="0"/>
          </a:p>
        </p:txBody>
      </p:sp>
      <p:sp>
        <p:nvSpPr>
          <p:cNvPr id="3" name="Platshållare för datum 2"/>
          <p:cNvSpPr>
            <a:spLocks noGrp="1"/>
          </p:cNvSpPr>
          <p:nvPr>
            <p:ph type="dt" sz="half" idx="10"/>
          </p:nvPr>
        </p:nvSpPr>
        <p:spPr/>
        <p:txBody>
          <a:bodyPr/>
          <a:lstStyle/>
          <a:p>
            <a:fld id="{0AF7549C-AA0D-428A-85D5-C826739777B1}" type="datetime1">
              <a:rPr lang="sv-SE" smtClean="0"/>
              <a:t>2025-03-17</a:t>
            </a:fld>
            <a:endParaRPr lang="sv-SE" dirty="0"/>
          </a:p>
        </p:txBody>
      </p:sp>
      <p:sp>
        <p:nvSpPr>
          <p:cNvPr id="4" name="Platshållare för bildnummer 3"/>
          <p:cNvSpPr>
            <a:spLocks noGrp="1"/>
          </p:cNvSpPr>
          <p:nvPr>
            <p:ph type="sldNum" sz="quarter" idx="12"/>
          </p:nvPr>
        </p:nvSpPr>
        <p:spPr/>
        <p:txBody>
          <a:bodyPr/>
          <a:lstStyle/>
          <a:p>
            <a:fld id="{130DDE8C-17E0-4539-9C15-C1E9D231907F}" type="slidenum">
              <a:rPr lang="sv-SE" smtClean="0"/>
              <a:pPr/>
              <a:t>8</a:t>
            </a:fld>
            <a:endParaRPr lang="sv-SE" dirty="0"/>
          </a:p>
        </p:txBody>
      </p:sp>
      <p:sp>
        <p:nvSpPr>
          <p:cNvPr id="5" name="Rubrik 4"/>
          <p:cNvSpPr>
            <a:spLocks noGrp="1"/>
          </p:cNvSpPr>
          <p:nvPr>
            <p:ph type="title"/>
          </p:nvPr>
        </p:nvSpPr>
        <p:spPr/>
        <p:txBody>
          <a:bodyPr/>
          <a:lstStyle/>
          <a:p>
            <a:r>
              <a:rPr lang="sv-SE" dirty="0" smtClean="0"/>
              <a:t>RSS Dalarnas uppdrag </a:t>
            </a:r>
            <a:r>
              <a:rPr lang="sv-SE" dirty="0" smtClean="0"/>
              <a:t>utifrån Aktivitetskrav och Ekonomiskt bistånd:</a:t>
            </a:r>
            <a:endParaRPr lang="sv-SE" dirty="0"/>
          </a:p>
        </p:txBody>
      </p:sp>
    </p:spTree>
    <p:extLst>
      <p:ext uri="{BB962C8B-B14F-4D97-AF65-F5344CB8AC3E}">
        <p14:creationId xmlns:p14="http://schemas.microsoft.com/office/powerpoint/2010/main" val="2064153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Regeringen bereder nu </a:t>
            </a:r>
            <a:r>
              <a:rPr lang="sv-SE" dirty="0"/>
              <a:t>frågan. Ingen reformering </a:t>
            </a:r>
            <a:r>
              <a:rPr lang="sv-SE" dirty="0" smtClean="0"/>
              <a:t>startar </a:t>
            </a:r>
            <a:r>
              <a:rPr lang="sv-SE" dirty="0"/>
              <a:t>under 2025 </a:t>
            </a:r>
            <a:r>
              <a:rPr lang="sv-SE" dirty="0" smtClean="0"/>
              <a:t>då </a:t>
            </a:r>
            <a:r>
              <a:rPr lang="sv-SE" dirty="0"/>
              <a:t>att inga medel </a:t>
            </a:r>
            <a:r>
              <a:rPr lang="sv-SE" dirty="0" smtClean="0"/>
              <a:t>avsatts för reformeringen i vårbudgeten.</a:t>
            </a:r>
          </a:p>
          <a:p>
            <a:r>
              <a:rPr lang="sv-SE" dirty="0" smtClean="0"/>
              <a:t>I avvaktan på regeringens utredning av reformen bevakar RSS Dalarna denna fråga. Alla beslutsunderlag och information kring Aktivitetskravsreformen publiceras </a:t>
            </a:r>
            <a:r>
              <a:rPr lang="sv-SE" dirty="0"/>
              <a:t>via SKR:s webbsida ”Från bidrag till jobb</a:t>
            </a:r>
            <a:r>
              <a:rPr lang="sv-SE" dirty="0" smtClean="0"/>
              <a:t>” - </a:t>
            </a:r>
            <a:r>
              <a:rPr lang="sv-SE" dirty="0" smtClean="0">
                <a:hlinkClick r:id="rId2"/>
              </a:rPr>
              <a:t>https</a:t>
            </a:r>
            <a:r>
              <a:rPr lang="sv-SE" dirty="0">
                <a:hlinkClick r:id="rId2"/>
              </a:rPr>
              <a:t>://skr.se/skr/tjanster/pressrum/skrspaverkansarbete/skrtycker/franbidragtilljobb.78028.html</a:t>
            </a:r>
            <a:r>
              <a:rPr lang="sv-SE" dirty="0"/>
              <a:t> </a:t>
            </a:r>
          </a:p>
          <a:p>
            <a:pPr marL="0" indent="0">
              <a:buNone/>
            </a:pPr>
            <a:endParaRPr lang="sv-SE" dirty="0" smtClean="0"/>
          </a:p>
          <a:p>
            <a:endParaRPr lang="sv-SE" dirty="0"/>
          </a:p>
          <a:p>
            <a:pPr marL="0" indent="0">
              <a:buNone/>
            </a:pPr>
            <a:endParaRPr lang="sv-SE" dirty="0"/>
          </a:p>
        </p:txBody>
      </p:sp>
      <p:sp>
        <p:nvSpPr>
          <p:cNvPr id="3" name="Platshållare för datum 2"/>
          <p:cNvSpPr>
            <a:spLocks noGrp="1"/>
          </p:cNvSpPr>
          <p:nvPr>
            <p:ph type="dt" sz="half" idx="10"/>
          </p:nvPr>
        </p:nvSpPr>
        <p:spPr/>
        <p:txBody>
          <a:bodyPr/>
          <a:lstStyle/>
          <a:p>
            <a:r>
              <a:rPr lang="sv-SE" smtClean="0"/>
              <a:t>2024-11-19</a:t>
            </a:r>
            <a:endParaRPr lang="sv-SE" dirty="0"/>
          </a:p>
        </p:txBody>
      </p:sp>
      <p:sp>
        <p:nvSpPr>
          <p:cNvPr id="4" name="Platshållare för sidfot 3"/>
          <p:cNvSpPr>
            <a:spLocks noGrp="1"/>
          </p:cNvSpPr>
          <p:nvPr>
            <p:ph type="ftr" sz="quarter" idx="11"/>
          </p:nvPr>
        </p:nvSpPr>
        <p:spPr/>
        <p:txBody>
          <a:bodyPr/>
          <a:lstStyle/>
          <a:p>
            <a:r>
              <a:rPr lang="sv-SE" smtClean="0"/>
              <a:t>SCHNV styrgrupp </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9</a:t>
            </a:fld>
            <a:endParaRPr lang="sv-SE" dirty="0"/>
          </a:p>
        </p:txBody>
      </p:sp>
      <p:sp>
        <p:nvSpPr>
          <p:cNvPr id="6" name="Rubrik 5"/>
          <p:cNvSpPr>
            <a:spLocks noGrp="1"/>
          </p:cNvSpPr>
          <p:nvPr>
            <p:ph type="title"/>
          </p:nvPr>
        </p:nvSpPr>
        <p:spPr/>
        <p:txBody>
          <a:bodyPr/>
          <a:lstStyle/>
          <a:p>
            <a:r>
              <a:rPr lang="sv-SE" dirty="0" smtClean="0"/>
              <a:t>Inga medel för Aktivitetskravsreformen i vårbudgeten 2025</a:t>
            </a:r>
            <a:endParaRPr lang="sv-SE" dirty="0"/>
          </a:p>
        </p:txBody>
      </p:sp>
    </p:spTree>
    <p:extLst>
      <p:ext uri="{BB962C8B-B14F-4D97-AF65-F5344CB8AC3E}">
        <p14:creationId xmlns:p14="http://schemas.microsoft.com/office/powerpoint/2010/main" val="3035075010"/>
      </p:ext>
    </p:extLst>
  </p:cSld>
  <p:clrMapOvr>
    <a:masterClrMapping/>
  </p:clrMapOvr>
</p:sld>
</file>

<file path=ppt/theme/theme1.xml><?xml version="1.0" encoding="utf-8"?>
<a:theme xmlns:a="http://schemas.openxmlformats.org/drawingml/2006/main" name="VCdag">
  <a:themeElements>
    <a:clrScheme name="RSS Dalarna">
      <a:dk1>
        <a:srgbClr val="000000"/>
      </a:dk1>
      <a:lt1>
        <a:srgbClr val="FFFFFF"/>
      </a:lt1>
      <a:dk2>
        <a:srgbClr val="45907A"/>
      </a:dk2>
      <a:lt2>
        <a:srgbClr val="D5EAE6"/>
      </a:lt2>
      <a:accent1>
        <a:srgbClr val="45907A"/>
      </a:accent1>
      <a:accent2>
        <a:srgbClr val="D5EAE6"/>
      </a:accent2>
      <a:accent3>
        <a:srgbClr val="0074A2"/>
      </a:accent3>
      <a:accent4>
        <a:srgbClr val="DEF0F4"/>
      </a:accent4>
      <a:accent5>
        <a:srgbClr val="EDBC2E"/>
      </a:accent5>
      <a:accent6>
        <a:srgbClr val="FFEC9F"/>
      </a:accent6>
      <a:hlink>
        <a:srgbClr val="0074A2"/>
      </a:hlink>
      <a:folHlink>
        <a:srgbClr val="45907A"/>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2439</TotalTime>
  <Words>789</Words>
  <Application>Microsoft Office PowerPoint</Application>
  <PresentationFormat>Bredbild</PresentationFormat>
  <Paragraphs>74</Paragraphs>
  <Slides>9</Slides>
  <Notes>4</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VCdag</vt:lpstr>
      <vt:lpstr>Aktivitetskravsreformen</vt:lpstr>
      <vt:lpstr>Bakgrund till Aktivitetskravsreformen</vt:lpstr>
      <vt:lpstr>Aktivitetskravsreformen – från frivilligt till obligatoriskt kommunalt uppdrag - kommunerna blir en formell aktör. Två statliga utredningar ligger till grund för reformen:</vt:lpstr>
      <vt:lpstr>Regeringen utreder nu en aktivitetskravsreform</vt:lpstr>
      <vt:lpstr>Regeringen utreder nu en aktivitetskravsreform </vt:lpstr>
      <vt:lpstr>SKR:s yttrande på regeringens förslag</vt:lpstr>
      <vt:lpstr>SKR:s krav </vt:lpstr>
      <vt:lpstr>RSS Dalarnas uppdrag utifrån Aktivitetskrav och Ekonomiskt bistånd:</vt:lpstr>
      <vt:lpstr>Inga medel för Aktivitetskravsreformen i vårbudgeten 2025</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Hälsa och välfärd= RSS- regional samverkans- och stödstruktur</dc:title>
  <dc:creator>RSS Dalarna</dc:creator>
  <cp:lastModifiedBy>Ekelöf Maria /Ledningsstöd och strategi Hälso- och sjukvård Dalarna /Falun</cp:lastModifiedBy>
  <cp:revision>119</cp:revision>
  <dcterms:created xsi:type="dcterms:W3CDTF">2023-03-20T05:57:20Z</dcterms:created>
  <dcterms:modified xsi:type="dcterms:W3CDTF">2025-03-17T19:37:51Z</dcterms:modified>
</cp:coreProperties>
</file>