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7" r:id="rId5"/>
    <p:sldMasterId id="2147483682" r:id="rId6"/>
    <p:sldMasterId id="2147483727" r:id="rId7"/>
    <p:sldMasterId id="2147483737" r:id="rId8"/>
    <p:sldMasterId id="2147483747" r:id="rId9"/>
    <p:sldMasterId id="2147483756" r:id="rId10"/>
    <p:sldMasterId id="2147483780" r:id="rId11"/>
    <p:sldMasterId id="2147483789" r:id="rId12"/>
    <p:sldMasterId id="2147483798" r:id="rId13"/>
    <p:sldMasterId id="2147483810" r:id="rId14"/>
  </p:sldMasterIdLst>
  <p:notesMasterIdLst>
    <p:notesMasterId r:id="rId20"/>
  </p:notesMasterIdLst>
  <p:sldIdLst>
    <p:sldId id="267" r:id="rId15"/>
    <p:sldId id="5172" r:id="rId16"/>
    <p:sldId id="1881840010" r:id="rId17"/>
    <p:sldId id="2142533186" r:id="rId18"/>
    <p:sldId id="2142533193" r:id="rId19"/>
  </p:sldIdLst>
  <p:sldSz cx="12192000" cy="6858000"/>
  <p:notesSz cx="9928225" cy="14357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FE255-561C-1AC3-A8F9-3C02B1AB90F7}" name="Henningson Helena" initials="HH" userId="S::Helena.Henningson@skr.se::1cf25008-a74a-4048-81fc-748eefedca41" providerId="AD"/>
  <p188:author id="{BB845B7D-3702-188E-08AD-66C2AF9DBE30}" name="David Blomgren" initials="DB" userId="David Blomgren" providerId="None"/>
  <p188:author id="{F9F01BD3-B185-9ACF-192C-C852B8B0EB1E}" name="Pauline Nobel" initials="PN" userId="S::Pauline.Nobel@governo.se::401e0bc4-c6b7-45ee-a502-c38c9b3ca2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325"/>
    <a:srgbClr val="FDD9CB"/>
    <a:srgbClr val="F8BE7C"/>
    <a:srgbClr val="AD3508"/>
    <a:srgbClr val="FDE9D3"/>
    <a:srgbClr val="F88C64"/>
    <a:srgbClr val="FAB398"/>
    <a:srgbClr val="000000"/>
    <a:srgbClr val="E6460A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4673" autoAdjust="0"/>
  </p:normalViewPr>
  <p:slideViewPr>
    <p:cSldViewPr snapToGrid="0">
      <p:cViewPr varScale="1">
        <p:scale>
          <a:sx n="56" d="100"/>
          <a:sy n="56" d="100"/>
        </p:scale>
        <p:origin x="9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A4E0A5AD-07BA-48EE-800F-BC5B92579BC4}" type="datetimeFigureOut">
              <a:rPr lang="sv-SE" smtClean="0"/>
              <a:t>2023-06-15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0600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823" y="6909475"/>
            <a:ext cx="7942580" cy="565320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3698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5695EC4B-EEA0-4E77-8639-F77C9E5E85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14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Annika + Åsa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5EC4B-EEA0-4E77-8639-F77C9E5E85D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95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Annika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5EC4B-EEA0-4E77-8639-F77C9E5E85D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30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Pauline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7617">
              <a:defRPr/>
            </a:pPr>
            <a:fld id="{BFD89EEC-E9E4-4AF0-8ADC-7458FE159446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1327617">
                <a:defRPr/>
              </a:pPr>
              <a:t>3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378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7617">
              <a:defRPr/>
            </a:pPr>
            <a:fld id="{5695EC4B-EEA0-4E77-8639-F77C9E5E85D8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1327617">
                <a:defRPr/>
              </a:pPr>
              <a:t>4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711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5EC4B-EEA0-4E77-8639-F77C9E5E85D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03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7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87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68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04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97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93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38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59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DA1F9B-CCF0-4D82-A120-69E88C49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62BC7F-2338-4B3A-95AD-A880358D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92A6A6-8B0A-4DE1-8142-4259EB45C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74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149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795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93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699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225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1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901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309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12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010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50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5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39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24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619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59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56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451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054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197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669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860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655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3B93211B-CB54-46DE-A2EC-25DD7E4F2E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145D-17A0-49B2-8C9F-019A7B09F9E0}" type="datetime1">
              <a:rPr lang="sv-SE" smtClean="0"/>
              <a:t>2023-06-15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408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B80C0BE9-1397-466E-91B5-F2CE52AE38C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E407-A264-4FEF-BBB9-61FA8A86D66A}" type="datetime1">
              <a:rPr lang="sv-SE" smtClean="0"/>
              <a:t>2023-06-15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37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103705-0156-431E-8BBE-9C325382A014}" type="datetime1">
              <a:rPr lang="sv-SE" smtClean="0"/>
              <a:t>2023-06-15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25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BB5F-04A7-4D78-9B9D-C6F0442D48CF}" type="datetime1">
              <a:rPr lang="sv-SE" smtClean="0"/>
              <a:t>2023-06-15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620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6FB-20C0-4772-B8B2-DB9AC1292AA9}" type="datetime1">
              <a:rPr lang="sv-SE" smtClean="0"/>
              <a:t>2023-06-15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338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43F-1A16-4BED-B862-4D788F7AE0CE}" type="datetime1">
              <a:rPr lang="sv-SE" smtClean="0"/>
              <a:t>2023-06-15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568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117398B0-9F8A-4170-B935-39D13E9F939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9D27-82A5-4712-81FE-3A762E7D4FBA}" type="datetime1">
              <a:rPr lang="sv-SE" smtClean="0"/>
              <a:t>2023-06-15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335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 not remove" hidden="1">
            <a:extLst>
              <a:ext uri="{FF2B5EF4-FFF2-40B4-BE49-F238E27FC236}">
                <a16:creationId xmlns:a16="http://schemas.microsoft.com/office/drawing/2014/main" id="{A24F2B45-42F4-40FF-9CE4-6EF28160CE2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D47-D594-4F9A-9036-690A0E3FEA87}" type="datetime1">
              <a:rPr lang="sv-SE" smtClean="0"/>
              <a:t>2023-06-15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855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D57-5625-42FD-BA7E-5A7BE785838E}" type="datetime1">
              <a:rPr lang="sv-SE" smtClean="0"/>
              <a:t>2023-06-15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452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 not remove" hidden="1">
            <a:extLst>
              <a:ext uri="{FF2B5EF4-FFF2-40B4-BE49-F238E27FC236}">
                <a16:creationId xmlns:a16="http://schemas.microsoft.com/office/drawing/2014/main" id="{34984C55-68E0-4D4D-B0D8-BB9428DCD31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EA7DFC62-DCC0-40B2-9DC5-EBBA879895D0}" type="datetime1">
              <a:rPr lang="sv-SE" smtClean="0"/>
              <a:t>2023-06-15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20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1383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9345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89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352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6197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131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6221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690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5883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568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6B07FC5-EC85-B7B6-5E62-A7123BF7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1866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5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37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241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4206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0539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2632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6648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1932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2685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831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149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94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6411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641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 me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C07B919C-66BA-4EE9-B4B5-5D94DE20B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9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18447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4245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85605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5203B53-9639-4137-43CB-AE840847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260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216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70001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3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77926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8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779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49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3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1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2023-06-15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89248C0-A8F4-4340-A64C-DEF74DCCB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8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9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3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EF6C157-5FE8-478B-9928-EBB122C5BD50}" type="datetime1">
              <a:rPr lang="sv-SE" smtClean="0"/>
              <a:t>2023-06-15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96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46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2023-06-15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448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28" y="1524000"/>
            <a:ext cx="9608400" cy="3190876"/>
          </a:xfrm>
        </p:spPr>
        <p:txBody>
          <a:bodyPr/>
          <a:lstStyle/>
          <a:p>
            <a:r>
              <a:rPr lang="sv-SE" sz="2800" dirty="0">
                <a:solidFill>
                  <a:schemeClr val="tx1"/>
                </a:solidFill>
              </a:rPr>
              <a:t>Kompetensförsörjning Socialtjänst</a:t>
            </a:r>
            <a:br>
              <a:rPr lang="sv-SE" sz="2800" dirty="0"/>
            </a:br>
            <a:br>
              <a:rPr lang="sv-SE" sz="2400" dirty="0"/>
            </a:br>
            <a:r>
              <a:rPr lang="sv-SE" dirty="0">
                <a:solidFill>
                  <a:schemeClr val="accent3"/>
                </a:solidFill>
              </a:rPr>
              <a:t>W</a:t>
            </a:r>
            <a:r>
              <a:rPr lang="sv-SE" sz="5400" dirty="0">
                <a:solidFill>
                  <a:schemeClr val="accent3"/>
                </a:solidFill>
              </a:rPr>
              <a:t>orkshop </a:t>
            </a:r>
            <a:br>
              <a:rPr lang="sv-SE" dirty="0">
                <a:solidFill>
                  <a:schemeClr val="accent3"/>
                </a:solidFill>
              </a:rPr>
            </a:br>
            <a:r>
              <a:rPr lang="sv-SE" sz="5400" dirty="0">
                <a:solidFill>
                  <a:schemeClr val="accent3"/>
                </a:solidFill>
              </a:rPr>
              <a:t>Mobilisera handlingskraft att </a:t>
            </a:r>
            <a:r>
              <a:rPr lang="sv-SE" sz="5400" dirty="0">
                <a:solidFill>
                  <a:schemeClr val="accent3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hantera kompetenskrisen</a:t>
            </a:r>
            <a:br>
              <a:rPr lang="sv-SE" sz="54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sv-SE" sz="6000" dirty="0"/>
            </a:br>
            <a:r>
              <a:rPr lang="sv-SE" sz="2400" dirty="0">
                <a:solidFill>
                  <a:schemeClr val="tx1"/>
                </a:solidFill>
              </a:rPr>
              <a:t>Socialchefsnätverket 1 juni 2023</a:t>
            </a:r>
          </a:p>
        </p:txBody>
      </p:sp>
    </p:spTree>
    <p:extLst>
      <p:ext uri="{BB962C8B-B14F-4D97-AF65-F5344CB8AC3E}">
        <p14:creationId xmlns:p14="http://schemas.microsoft.com/office/powerpoint/2010/main" val="118484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En bild som visar vapen, svart, glasögon, solglasögon&#10;&#10;Automatiskt genererad beskrivning">
            <a:extLst>
              <a:ext uri="{FF2B5EF4-FFF2-40B4-BE49-F238E27FC236}">
                <a16:creationId xmlns:a16="http://schemas.microsoft.com/office/drawing/2014/main" id="{E9AB7FDB-7BFA-20F4-1D28-0EC25295BE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42" y="2494800"/>
            <a:ext cx="4171950" cy="2771222"/>
          </a:xfr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147414-63AF-9186-FE93-3F13005C4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  <a:cs typeface="Times New Roman" panose="02020603050405020304" pitchFamily="18" charset="0"/>
              </a:rPr>
              <a:t>Utveckla budskap som stödjer oss att mobilisera handlingskraft både på hemmaplan och tillsammans.</a:t>
            </a:r>
          </a:p>
          <a:p>
            <a:pPr lvl="1"/>
            <a:r>
              <a:rPr lang="sv-SE" dirty="0">
                <a:solidFill>
                  <a:srgbClr val="000000"/>
                </a:solidFill>
              </a:rPr>
              <a:t>vilken </a:t>
            </a:r>
            <a:r>
              <a:rPr lang="sv-SE" kern="1200" dirty="0">
                <a:solidFill>
                  <a:srgbClr val="000000"/>
                </a:solidFill>
              </a:rPr>
              <a:t>kris pratar vi om</a:t>
            </a:r>
          </a:p>
          <a:p>
            <a:pPr lvl="1"/>
            <a:r>
              <a:rPr lang="sv-SE" kern="1200" dirty="0">
                <a:solidFill>
                  <a:srgbClr val="000000"/>
                </a:solidFill>
              </a:rPr>
              <a:t>vilka konsekvenser leder den till </a:t>
            </a:r>
          </a:p>
          <a:p>
            <a:pPr lvl="1"/>
            <a:r>
              <a:rPr lang="sv-SE" kern="1200" dirty="0">
                <a:solidFill>
                  <a:srgbClr val="000000"/>
                </a:solidFill>
              </a:rPr>
              <a:t>hur kan den hanteras </a:t>
            </a:r>
            <a:endParaRPr lang="sv-SE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30163" indent="0">
              <a:buNone/>
            </a:pPr>
            <a:br>
              <a:rPr lang="sv-SE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1C620F0-D5BE-D98C-6630-DD2BF16A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3"/>
                </a:solidFill>
              </a:rPr>
              <a:t>Mål för dagen</a:t>
            </a:r>
          </a:p>
        </p:txBody>
      </p:sp>
    </p:spTree>
    <p:extLst>
      <p:ext uri="{BB962C8B-B14F-4D97-AF65-F5344CB8AC3E}">
        <p14:creationId xmlns:p14="http://schemas.microsoft.com/office/powerpoint/2010/main" val="276763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32AC72C-707D-715C-45D7-A4500F1D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5825" y="1817913"/>
            <a:ext cx="1985276" cy="4365173"/>
          </a:xfrm>
          <a:ln w="28575">
            <a:solidFill>
              <a:schemeClr val="accent3"/>
            </a:solidFill>
          </a:ln>
        </p:spPr>
        <p:txBody>
          <a:bodyPr lIns="108000" tIns="144000" rIns="108000" bIns="72000"/>
          <a:lstStyle/>
          <a:p>
            <a:pPr marL="30163" indent="0">
              <a:spcAft>
                <a:spcPts val="600"/>
              </a:spcAft>
              <a:buNone/>
            </a:pPr>
            <a:r>
              <a:rPr lang="sv-SE" sz="1200" b="1" dirty="0"/>
              <a:t>Delmål – genomföra förändring  </a:t>
            </a:r>
          </a:p>
          <a:p>
            <a:pPr marL="30163" indent="0">
              <a:spcAft>
                <a:spcPts val="600"/>
              </a:spcAft>
              <a:buNone/>
            </a:pPr>
            <a:r>
              <a:rPr lang="sv-SE" sz="1200" dirty="0"/>
              <a:t>Kompetenskrisen inom socialtjänsten hanteras som det samhällsproblem den utgör.</a:t>
            </a:r>
          </a:p>
          <a:p>
            <a:pPr marL="174625" indent="-174625">
              <a:spcAft>
                <a:spcPts val="600"/>
              </a:spcAft>
            </a:pPr>
            <a:r>
              <a:rPr lang="sv-SE" sz="1200" dirty="0"/>
              <a:t>Det finns samsyn om nuläge, önskat läge och vägen framåt. </a:t>
            </a:r>
          </a:p>
          <a:p>
            <a:pPr marL="174625" indent="-174625">
              <a:spcAft>
                <a:spcPts val="600"/>
              </a:spcAft>
            </a:pPr>
            <a:r>
              <a:rPr lang="sv-SE" sz="1200" dirty="0"/>
              <a:t>Det finns en plan som genomförs.</a:t>
            </a:r>
          </a:p>
          <a:p>
            <a:pPr marL="174625" indent="-174625"/>
            <a:r>
              <a:rPr lang="sv-SE" sz="1200" dirty="0"/>
              <a:t>Det sker löpande uppföljning, lärande och vidareutveckling.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8F9763-C657-BE6C-50AB-58FFD5946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280" y="1830514"/>
            <a:ext cx="2707819" cy="4363149"/>
          </a:xfrm>
          <a:ln w="28575">
            <a:solidFill>
              <a:schemeClr val="accent3"/>
            </a:solidFill>
          </a:ln>
        </p:spPr>
        <p:txBody>
          <a:bodyPr lIns="108000" tIns="144000" rIns="108000" bIns="72000"/>
          <a:lstStyle/>
          <a:p>
            <a:pPr marL="30163" indent="0">
              <a:spcAft>
                <a:spcPts val="600"/>
              </a:spcAft>
              <a:buNone/>
            </a:pPr>
            <a:r>
              <a:rPr lang="sv-SE" sz="1200" b="1" dirty="0"/>
              <a:t>Aktiviteter för att förbereda förändring våren 2023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sv-SE" sz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SKR och socialchefsnätverket tar </a:t>
            </a:r>
            <a:r>
              <a:rPr lang="sv-SE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fram ett material som synliggör </a:t>
            </a:r>
            <a:r>
              <a:rPr lang="sv-SE" sz="1200" dirty="0">
                <a:solidFill>
                  <a:srgbClr val="000000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kompetenskrisen inom socialtjänsten – </a:t>
            </a:r>
            <a:r>
              <a:rPr lang="sv-SE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vilken kris pratar vi om, vilka konsekvenser leder den till och hur den kan hanteras. 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sv-SE" sz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SKR och socialchefsnätverket </a:t>
            </a:r>
            <a:r>
              <a:rPr lang="sv-SE" sz="1200" dirty="0">
                <a:solidFill>
                  <a:srgbClr val="000000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kommunicerar, stämmer av och vidareutvecklar materialet så att landets socialtjänster kan stå bakom ett gemensamt budskap.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9D7FE3EA-B3D5-191D-6108-86A059A2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0" y="347042"/>
            <a:ext cx="8577941" cy="12313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800" dirty="0"/>
              <a:t>Övergripande plan: Mobilisera handlingskraft att </a:t>
            </a:r>
            <a:r>
              <a:rPr lang="sv-SE" sz="28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hantera kompetenskrisen inom socialtjänsten</a:t>
            </a:r>
            <a:endParaRPr lang="sv-SE" sz="2800" dirty="0"/>
          </a:p>
        </p:txBody>
      </p:sp>
      <p:sp>
        <p:nvSpPr>
          <p:cNvPr id="2" name="Platshållare för innehåll 4">
            <a:extLst>
              <a:ext uri="{FF2B5EF4-FFF2-40B4-BE49-F238E27FC236}">
                <a16:creationId xmlns:a16="http://schemas.microsoft.com/office/drawing/2014/main" id="{49E20F09-4EF3-0CB1-ECA2-42EAB96A5597}"/>
              </a:ext>
            </a:extLst>
          </p:cNvPr>
          <p:cNvSpPr txBox="1">
            <a:spLocks/>
          </p:cNvSpPr>
          <p:nvPr/>
        </p:nvSpPr>
        <p:spPr>
          <a:xfrm>
            <a:off x="9716863" y="207592"/>
            <a:ext cx="1941739" cy="13708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08000" tIns="72000" rIns="108000" bIns="3600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Målgrupp nästa steg</a:t>
            </a:r>
          </a:p>
          <a:p>
            <a:pPr marL="174625" marR="0" lvl="0" indent="-144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Landets kommuner</a:t>
            </a:r>
          </a:p>
          <a:p>
            <a:pPr marL="358775" marR="0" lvl="1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socialchefer</a:t>
            </a:r>
          </a:p>
          <a:p>
            <a:pPr marL="358775" marR="0" lvl="1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</a:t>
            </a:r>
          </a:p>
          <a:p>
            <a:pPr marL="358775" marR="0" lvl="1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nämndordföranden</a:t>
            </a:r>
          </a:p>
          <a:p>
            <a:pPr marL="358775" marR="0" lvl="1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KSO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451C7445-3566-12AB-E183-EA7EEA34C2E3}"/>
              </a:ext>
            </a:extLst>
          </p:cNvPr>
          <p:cNvSpPr txBox="1">
            <a:spLocks/>
          </p:cNvSpPr>
          <p:nvPr/>
        </p:nvSpPr>
        <p:spPr>
          <a:xfrm>
            <a:off x="9695092" y="1817911"/>
            <a:ext cx="1985276" cy="4365173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lIns="108000" tIns="144000" rIns="108000" bIns="7200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 – önskat läge uppnås  </a:t>
            </a:r>
          </a:p>
          <a:p>
            <a:pPr marL="30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Genom samarbete och nya arbetssätt säkerställs balans mellan utbud och efterfrågan på kompetens inom landets socialtjänst.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01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god och nära socialtjänst där medarbetare och chefer trivs och känner stolthet över en verksamhet som lever upp till krav och förväntningar. 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29AC64D-9D7A-05F8-309C-8F237402333F}"/>
              </a:ext>
            </a:extLst>
          </p:cNvPr>
          <p:cNvSpPr txBox="1">
            <a:spLocks/>
          </p:cNvSpPr>
          <p:nvPr/>
        </p:nvSpPr>
        <p:spPr>
          <a:xfrm>
            <a:off x="3407227" y="1819881"/>
            <a:ext cx="3785505" cy="436314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 lIns="108000" tIns="144000" rIns="108000" bIns="7200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Delmål hösten 2023 – det finns gemensam förståelse och vilja att förändra (2023)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Times New Roman" panose="02020603050405020304" pitchFamily="18" charset="0"/>
              </a:rPr>
              <a:t>Landets kommuner och socialtjänster: 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Times New Roman" panose="02020603050405020304" pitchFamily="18" charset="0"/>
              </a:rPr>
              <a:t>har en gemensam bild av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vilken kris vi pratar om, vilka konsekvenser den leder till och hur den kan hanteras. 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Times New Roman" panose="02020603050405020304" pitchFamily="18" charset="0"/>
              </a:rPr>
              <a:t>förmedlar med gemensam röst bilden till alla som behöver vara involverade.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Times New Roman" panose="02020603050405020304" pitchFamily="18" charset="0"/>
              </a:rPr>
              <a:t>tar en ledande roll i det förändringsarbete som behöver göras. 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Alla som behöver vara involverade: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medvetna om kompetenskrisen inom socialtjänsten och vilka konsekvenser det får för samhället om den inte hanteras. </a:t>
            </a:r>
          </a:p>
          <a:p>
            <a:pPr marL="258763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känner angelägenheten och vill göra det som krävs för att hantera kompetenskrisen inom socialtjänsten.</a:t>
            </a:r>
          </a:p>
          <a:p>
            <a:pPr marL="500063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BECFED4F-C2D3-CAA9-DAD9-86C1D7EF3C08}"/>
              </a:ext>
            </a:extLst>
          </p:cNvPr>
          <p:cNvSpPr/>
          <p:nvPr/>
        </p:nvSpPr>
        <p:spPr>
          <a:xfrm>
            <a:off x="3169099" y="3690255"/>
            <a:ext cx="227242" cy="32657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D3154CD0-9D74-1668-4E7B-D4A08C7F4D45}"/>
              </a:ext>
            </a:extLst>
          </p:cNvPr>
          <p:cNvSpPr/>
          <p:nvPr/>
        </p:nvSpPr>
        <p:spPr>
          <a:xfrm>
            <a:off x="7192732" y="3690255"/>
            <a:ext cx="227242" cy="32657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213BFABE-D2FE-31B1-21AB-666365F491FD}"/>
              </a:ext>
            </a:extLst>
          </p:cNvPr>
          <p:cNvSpPr/>
          <p:nvPr/>
        </p:nvSpPr>
        <p:spPr>
          <a:xfrm>
            <a:off x="9452873" y="3690255"/>
            <a:ext cx="227242" cy="32657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40D46DC3-B225-0644-BBFC-A4FEB4A45E66}"/>
              </a:ext>
            </a:extLst>
          </p:cNvPr>
          <p:cNvSpPr/>
          <p:nvPr/>
        </p:nvSpPr>
        <p:spPr>
          <a:xfrm rot="5400000">
            <a:off x="10519103" y="3436386"/>
            <a:ext cx="239484" cy="31180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1F4F5EB7-BEE7-2286-4EFD-05404677E838}"/>
              </a:ext>
            </a:extLst>
          </p:cNvPr>
          <p:cNvSpPr/>
          <p:nvPr/>
        </p:nvSpPr>
        <p:spPr>
          <a:xfrm rot="5400000">
            <a:off x="5217766" y="4013326"/>
            <a:ext cx="239484" cy="31180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377AFA4-61A7-B802-1375-42C47CD8D49D}"/>
              </a:ext>
            </a:extLst>
          </p:cNvPr>
          <p:cNvSpPr/>
          <p:nvPr/>
        </p:nvSpPr>
        <p:spPr>
          <a:xfrm>
            <a:off x="351246" y="1708484"/>
            <a:ext cx="2925342" cy="455737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14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147414-63AF-9186-FE93-3F13005C4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000" y="2314324"/>
            <a:ext cx="5430000" cy="3740400"/>
          </a:xfrm>
        </p:spPr>
        <p:txBody>
          <a:bodyPr/>
          <a:lstStyle/>
          <a:p>
            <a:pPr marL="457200" lvl="1" indent="0">
              <a:spcAft>
                <a:spcPts val="1200"/>
              </a:spcAft>
              <a:buNone/>
            </a:pPr>
            <a:r>
              <a:rPr lang="sv-SE" sz="2400" dirty="0"/>
              <a:t>Ett budskap som stödjer oss att mobilisera handlingskraft både på hemmaplan och tillsammans.</a:t>
            </a:r>
          </a:p>
          <a:p>
            <a:pPr lvl="1"/>
            <a:r>
              <a:rPr lang="sv-SE" sz="2400" dirty="0"/>
              <a:t>Vilken kris pratar vi om?</a:t>
            </a:r>
          </a:p>
          <a:p>
            <a:pPr lvl="1"/>
            <a:r>
              <a:rPr lang="sv-SE" sz="2400" dirty="0"/>
              <a:t>Vilka konsekvenser leder den till? </a:t>
            </a:r>
          </a:p>
          <a:p>
            <a:pPr lvl="1"/>
            <a:r>
              <a:rPr lang="sv-SE" sz="2400" dirty="0"/>
              <a:t>Hur kan den hanteras? </a:t>
            </a:r>
          </a:p>
          <a:p>
            <a:pPr marL="30163" indent="0">
              <a:buNone/>
            </a:pPr>
            <a:br>
              <a:rPr lang="sv-SE" dirty="0"/>
            </a:b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1C620F0-D5BE-D98C-6630-DD2BF16A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budskap till politiken</a:t>
            </a:r>
          </a:p>
        </p:txBody>
      </p:sp>
      <p:pic>
        <p:nvPicPr>
          <p:cNvPr id="1026" name="Picture 2" descr="Jakob Forssmed">
            <a:extLst>
              <a:ext uri="{FF2B5EF4-FFF2-40B4-BE49-F238E27FC236}">
                <a16:creationId xmlns:a16="http://schemas.microsoft.com/office/drawing/2014/main" id="{24E72466-249C-00CA-858C-1D90322B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07" y="191349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6FCFF1-C77B-6AB6-D95F-6455CF79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18" y="407754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539261E-16AD-3836-B1C1-9445F28E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18" y="191349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D054CBD-EE28-1B92-12A7-1608D3E6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07" y="409027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1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CC462A1-E3DC-1FCF-F2B9-83F6BCAE4930}"/>
              </a:ext>
            </a:extLst>
          </p:cNvPr>
          <p:cNvSpPr/>
          <p:nvPr/>
        </p:nvSpPr>
        <p:spPr>
          <a:xfrm>
            <a:off x="324848" y="1106909"/>
            <a:ext cx="3585414" cy="223787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Hjälp socialtjänsten att ställa om – inte ställa in.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Ge myndigheterna uppdrag att stödja – inte att felsöka.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Ge socialtjänsten möjlighet att prioritera för större flexibilitet och tillit.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Minska antalet myndigheter till fördel för välfärdsuppdrag.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Ge pensionärer, idrottsrörelsen och andra volontärer incitament att bidra (ex. lägre skatt, annan ersättning).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72BF879-2308-360A-C945-C2D79BFBB418}"/>
              </a:ext>
            </a:extLst>
          </p:cNvPr>
          <p:cNvSpPr txBox="1"/>
          <p:nvPr/>
        </p:nvSpPr>
        <p:spPr>
          <a:xfrm>
            <a:off x="280822" y="265312"/>
            <a:ext cx="4608512" cy="648997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sv-SE" sz="2800" b="1" dirty="0"/>
              <a:t>Vårt budskap till politiken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F6CA0F2-1902-EF19-ABA8-4662A90B3C5A}"/>
              </a:ext>
            </a:extLst>
          </p:cNvPr>
          <p:cNvSpPr/>
          <p:nvPr/>
        </p:nvSpPr>
        <p:spPr>
          <a:xfrm>
            <a:off x="4090739" y="1106909"/>
            <a:ext cx="2707102" cy="223787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Lagstiftning behöver ses över och vara realistisk utifrån nuvarande förutsättningar – den arbetskraftsbrist och demografi som vi har.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Krisen pågår nu och leder till brist på tillit till välfärdsmodellen.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Politiken måste ta ansvar och fatta medvetna och modiga beslut.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27568BD-943E-3701-508E-340BB41BBBF4}"/>
              </a:ext>
            </a:extLst>
          </p:cNvPr>
          <p:cNvSpPr/>
          <p:nvPr/>
        </p:nvSpPr>
        <p:spPr>
          <a:xfrm>
            <a:off x="6998378" y="530007"/>
            <a:ext cx="4896854" cy="38037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sz="1200" dirty="0">
                <a:solidFill>
                  <a:schemeClr val="tx1"/>
                </a:solidFill>
              </a:rPr>
              <a:t>Agera = Gör inte mera – för vi blir inte flera.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B66A136-ACAB-B113-D240-7A62B3AD4A4D}"/>
              </a:ext>
            </a:extLst>
          </p:cNvPr>
          <p:cNvSpPr/>
          <p:nvPr/>
        </p:nvSpPr>
        <p:spPr>
          <a:xfrm>
            <a:off x="7002378" y="1106909"/>
            <a:ext cx="4896854" cy="223787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Elsa har inte fått sina insatser utförda idag – Marita är sjuk och ingen ersättare fanns.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Kommuninvånarna är missnöjda och oroliga.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Dagliga insändare i lokaltidningen och kommunpolitikerna börjar ifrågasättas.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Därtill ekonomisk kris, en ekonomi i obalans och en kommunstyrelsen som riskerar att inte få ansvarsfrihet.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Politiker, ni måste definiera välfärdsuppdraget på nationell och lokal nivå. Vilka prioriteringar måste vi göra? Välfärden är hotad – utan prioriteringar riskerar vi systemkollaps.  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FD31A07-5218-22F1-44B6-6ECDF06FA9E1}"/>
              </a:ext>
            </a:extLst>
          </p:cNvPr>
          <p:cNvSpPr/>
          <p:nvPr/>
        </p:nvSpPr>
        <p:spPr>
          <a:xfrm>
            <a:off x="332873" y="3541302"/>
            <a:ext cx="3585414" cy="261886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Ta ett nationellt ansvar för att prioritera och underlätta genom att vara modiga att se hur verkligheten ser ut. 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Kommunsammanslagning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Ej kommunalt självstyre för digital system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Skapa förutsättningar i lag för att använda teknik/AI där det går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Samordnat huvudmannaskap där vi har gemensamt ansvar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Förebyggande arbete för att bevara självständigheten 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Stärka och kommunicera det positiva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18A7905-9933-0F44-8E54-13246C8180FF}"/>
              </a:ext>
            </a:extLst>
          </p:cNvPr>
          <p:cNvSpPr/>
          <p:nvPr/>
        </p:nvSpPr>
        <p:spPr>
          <a:xfrm>
            <a:off x="4090739" y="3541302"/>
            <a:ext cx="4736437" cy="261886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Arbetskraftskris! Kompetensförsörjningskris!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290 kommuner kan inte leva upp till lagkraven.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X antal medarbetare saknas inom samhällsviktiga funktioner.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Anpassa socialtjänstlagen till verkligheten nu.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Samhällsviktig verksamhet står i ett ohållbart gap mellan förväntade tjänster och den arbetskraftsbrist som råder nationellt.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Det leder till konsekvenser för de som behöver det mest.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Hållbara politiska ambitioner behöver möta nya möjliga arbetssätt i enlighet med lägsta möjliga nivå i lagstiftarens intentioner.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FB16D2B-C272-EFFF-5966-F767B15723B9}"/>
              </a:ext>
            </a:extLst>
          </p:cNvPr>
          <p:cNvSpPr/>
          <p:nvPr/>
        </p:nvSpPr>
        <p:spPr>
          <a:xfrm>
            <a:off x="9023682" y="3541302"/>
            <a:ext cx="2867525" cy="261886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v-SE" sz="1200" dirty="0">
                <a:solidFill>
                  <a:schemeClr val="tx1"/>
                </a:solidFill>
              </a:rPr>
              <a:t>Förstå vilja kunna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Politiken behöver förstå fakta kring den demografiska ekvationen och kompetensförsörjningsekvationen.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Politiken behöver våga omdefiniera välfärdsuppdraget.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Öka inte ambitionerna så att krisen förstärks.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Förutsättningar för att genomföra omställningen behövs.  </a:t>
            </a:r>
          </a:p>
        </p:txBody>
      </p:sp>
    </p:spTree>
    <p:extLst>
      <p:ext uri="{BB962C8B-B14F-4D97-AF65-F5344CB8AC3E}">
        <p14:creationId xmlns:p14="http://schemas.microsoft.com/office/powerpoint/2010/main" val="1353960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2E8938F9-0327-447A-BF3F-FC61FA569C80}"/>
    </a:ext>
  </a:extLst>
</a:theme>
</file>

<file path=ppt/theme/theme10.xml><?xml version="1.0" encoding="utf-8"?>
<a:theme xmlns:a="http://schemas.openxmlformats.org/drawingml/2006/main" name="4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1D1C31D0-6525-41C9-89A4-7732D582AA57}"/>
    </a:ext>
  </a:extLst>
</a:theme>
</file>

<file path=ppt/theme/theme11.xml><?xml version="1.0" encoding="utf-8"?>
<a:theme xmlns:a="http://schemas.openxmlformats.org/drawingml/2006/main" name="1_SKL PPT Svar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D2379710-E034-4836-B277-CA16D73A5516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F21737DD-E578-46C8-9886-86CEC654586F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FD1CEDE4-AA2E-46FB-B779-290BFBC30F20}"/>
    </a:ext>
  </a:extLst>
</a:theme>
</file>

<file path=ppt/theme/theme4.xml><?xml version="1.0" encoding="utf-8"?>
<a:theme xmlns:a="http://schemas.openxmlformats.org/drawingml/2006/main" name="SKL PPT Mörk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979E2BA5-51B9-49DB-B6F8-94675517DD24}"/>
    </a:ext>
  </a:extLst>
</a:theme>
</file>

<file path=ppt/theme/theme5.xml><?xml version="1.0" encoding="utf-8"?>
<a:theme xmlns:a="http://schemas.openxmlformats.org/drawingml/2006/main" name="SKL PPT Svar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1582006C-4D88-4F2F-8761-F62EAACF56C2}"/>
    </a:ext>
  </a:extLst>
</a:theme>
</file>

<file path=ppt/theme/theme6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D973E264-F2C5-4099-ACCB-219FE53F047E}"/>
    </a:ext>
  </a:extLst>
</a:theme>
</file>

<file path=ppt/theme/theme7.xml><?xml version="1.0" encoding="utf-8"?>
<a:theme xmlns:a="http://schemas.openxmlformats.org/drawingml/2006/main" name="1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8.xml><?xml version="1.0" encoding="utf-8"?>
<a:theme xmlns:a="http://schemas.openxmlformats.org/drawingml/2006/main" name="2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2E8938F9-0327-447A-BF3F-FC61FA569C80}"/>
    </a:ext>
  </a:extLst>
</a:theme>
</file>

<file path=ppt/theme/theme9.xml><?xml version="1.0" encoding="utf-8"?>
<a:theme xmlns:a="http://schemas.openxmlformats.org/drawingml/2006/main" name="3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01F93999-08CE-41FA-883E-1669D7EB9E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7BA1582E593841BBD1B0B2B78E6F5F" ma:contentTypeVersion="2" ma:contentTypeDescription="Skapa ett nytt dokument." ma:contentTypeScope="" ma:versionID="d4baa276416b3116939fc8e3b15157d2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b1dbe32e354da759c11f5f85ef55cf20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A70AB3-CE1D-43CC-8291-1828D7DD2A1B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af9b82fd-bfdc-4181-a204-e623554e49e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A6ADF2-1DCC-4CE5-984B-FD08F8CD7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219AEE-1258-45F3-AB91-3941BBF64C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10630</TotalTime>
  <Words>724</Words>
  <Application>Microsoft Office PowerPoint</Application>
  <PresentationFormat>Bredbild</PresentationFormat>
  <Paragraphs>82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11</vt:i4>
      </vt:variant>
      <vt:variant>
        <vt:lpstr>Bildrubriker</vt:lpstr>
      </vt:variant>
      <vt:variant>
        <vt:i4>5</vt:i4>
      </vt:variant>
    </vt:vector>
  </HeadingPairs>
  <TitlesOfParts>
    <vt:vector size="19" baseType="lpstr">
      <vt:lpstr>Arial</vt:lpstr>
      <vt:lpstr>Calibri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1_SKL PPT Gul</vt:lpstr>
      <vt:lpstr>2_SKL PPT Gul</vt:lpstr>
      <vt:lpstr>3_SKL PPT Gul</vt:lpstr>
      <vt:lpstr>4_SKL PPT Gul</vt:lpstr>
      <vt:lpstr>1_SKL PPT Svart</vt:lpstr>
      <vt:lpstr>Kompetensförsörjning Socialtjänst  Workshop  Mobilisera handlingskraft att hantera kompetenskrisen  Socialchefsnätverket 1 juni 2023</vt:lpstr>
      <vt:lpstr>Mål för dagen</vt:lpstr>
      <vt:lpstr>Övergripande plan: Mobilisera handlingskraft att hantera kompetenskrisen inom socialtjänsten</vt:lpstr>
      <vt:lpstr>Vårt budskap till politiken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Kompetensförsörjning socialtjänst  Workshop för att ta tillvara  och generera nya idéer  Socialchefsnätverket 1 december</dc:title>
  <dc:creator>Lifvakt Ulrika</dc:creator>
  <cp:lastModifiedBy>Anna Ståhlkloo</cp:lastModifiedBy>
  <cp:revision>261</cp:revision>
  <cp:lastPrinted>2023-05-31T13:07:23Z</cp:lastPrinted>
  <dcterms:created xsi:type="dcterms:W3CDTF">2022-11-16T12:43:31Z</dcterms:created>
  <dcterms:modified xsi:type="dcterms:W3CDTF">2023-06-15T06:16:21Z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