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sldIdLst>
    <p:sldId id="266" r:id="rId10"/>
    <p:sldId id="279" r:id="rId11"/>
    <p:sldId id="258" r:id="rId12"/>
    <p:sldId id="265" r:id="rId13"/>
    <p:sldId id="282"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2022-10-03</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2022-10-03</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2022-10-03</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2022-10-03</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2022-10-03</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1.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2.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2022-10-03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xmlns=""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2022-10-03</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egeringen.se/rattsliga-dokument/kommittedirektiv/2022/05/dir.-20224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geringen.se/pressmeddelanden/2022/07/regeringen-vill-utreda-inforande-av-aktivitetsplikt-for-ratt-till-forsorjningsst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egeringen.se/pressmeddelanden/2022/07/regeringen-tillsatter-utredning-for-att-bryta-langvarigt-bistandsmottaga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p:txBody>
          <a:bodyPr/>
          <a:lstStyle/>
          <a:p>
            <a:r>
              <a:rPr lang="sv-SE" dirty="0"/>
              <a:t>Aktuella Utredningar</a:t>
            </a:r>
            <a:br>
              <a:rPr lang="sv-SE" dirty="0"/>
            </a:br>
            <a:r>
              <a:rPr lang="sv-SE" dirty="0"/>
              <a:t>arbetsmarknadssektionen</a:t>
            </a:r>
          </a:p>
        </p:txBody>
      </p:sp>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0525A-AB9D-82EA-E4A5-ADA9457192BE}"/>
              </a:ext>
            </a:extLst>
          </p:cNvPr>
          <p:cNvSpPr>
            <a:spLocks noGrp="1"/>
          </p:cNvSpPr>
          <p:nvPr>
            <p:ph type="title"/>
          </p:nvPr>
        </p:nvSpPr>
        <p:spPr>
          <a:xfrm>
            <a:off x="664233" y="477078"/>
            <a:ext cx="9609825" cy="1232452"/>
          </a:xfrm>
        </p:spPr>
        <p:txBody>
          <a:bodyPr/>
          <a:lstStyle/>
          <a:p>
            <a:r>
              <a:rPr lang="sv-SE" dirty="0"/>
              <a:t>Personer som befinner sig olovligt i landet</a:t>
            </a:r>
          </a:p>
        </p:txBody>
      </p:sp>
      <p:sp>
        <p:nvSpPr>
          <p:cNvPr id="3" name="Platshållare för innehåll 2">
            <a:extLst>
              <a:ext uri="{FF2B5EF4-FFF2-40B4-BE49-F238E27FC236}">
                <a16:creationId xmlns:a16="http://schemas.microsoft.com/office/drawing/2014/main" id="{723EFFD8-A1A7-BDC1-59CD-DD616F7D01A4}"/>
              </a:ext>
            </a:extLst>
          </p:cNvPr>
          <p:cNvSpPr>
            <a:spLocks noGrp="1"/>
          </p:cNvSpPr>
          <p:nvPr>
            <p:ph idx="1"/>
          </p:nvPr>
        </p:nvSpPr>
        <p:spPr>
          <a:xfrm>
            <a:off x="664232" y="1956021"/>
            <a:ext cx="9609825" cy="4277780"/>
          </a:xfrm>
        </p:spPr>
        <p:txBody>
          <a:bodyPr>
            <a:normAutofit/>
          </a:bodyPr>
          <a:lstStyle/>
          <a:p>
            <a:pPr>
              <a:buFont typeface="Arial" panose="020B0604020202020204" pitchFamily="34" charset="0"/>
              <a:buChar char="•"/>
            </a:pPr>
            <a:r>
              <a:rPr lang="sv-SE" dirty="0"/>
              <a:t>kartlägga och analysera vilka grupper som olovligen befinner sig i landet och som ansöker om ekonomiskt bistånd, </a:t>
            </a:r>
          </a:p>
          <a:p>
            <a:pPr>
              <a:buFont typeface="Arial" panose="020B0604020202020204" pitchFamily="34" charset="0"/>
              <a:buChar char="•"/>
            </a:pPr>
            <a:r>
              <a:rPr lang="sv-SE" dirty="0"/>
              <a:t>undersöka i vilken omfattning som bistånd utbetalas av kommuner till dessa grupper och vilken typ av bistånd det rör sig om, </a:t>
            </a:r>
          </a:p>
          <a:p>
            <a:pPr>
              <a:buFont typeface="Arial" panose="020B0604020202020204" pitchFamily="34" charset="0"/>
              <a:buChar char="•"/>
            </a:pPr>
            <a:r>
              <a:rPr lang="sv-SE" dirty="0"/>
              <a:t>analysera om ett förbud mot att lämna ekonomiskt bistånd till dessa personer är förenligt med svensk rätt och Förenta nationernas konvention om barnets rättigheter, och </a:t>
            </a:r>
          </a:p>
          <a:p>
            <a:pPr>
              <a:buFont typeface="Arial" panose="020B0604020202020204" pitchFamily="34" charset="0"/>
              <a:buChar char="•"/>
            </a:pPr>
            <a:r>
              <a:rPr lang="sv-SE" dirty="0"/>
              <a:t>lämna förslag på åtgärder, inklusive nödvändiga författningsförslag.</a:t>
            </a:r>
          </a:p>
        </p:txBody>
      </p:sp>
    </p:spTree>
    <p:extLst>
      <p:ext uri="{BB962C8B-B14F-4D97-AF65-F5344CB8AC3E}">
        <p14:creationId xmlns:p14="http://schemas.microsoft.com/office/powerpoint/2010/main" val="422056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7BEDA9-4A69-F695-1D09-3D9D478C5908}"/>
              </a:ext>
            </a:extLst>
          </p:cNvPr>
          <p:cNvSpPr>
            <a:spLocks noGrp="1"/>
          </p:cNvSpPr>
          <p:nvPr>
            <p:ph type="title"/>
          </p:nvPr>
        </p:nvSpPr>
        <p:spPr>
          <a:xfrm>
            <a:off x="664231" y="238498"/>
            <a:ext cx="9609825" cy="1231392"/>
          </a:xfrm>
        </p:spPr>
        <p:txBody>
          <a:bodyPr/>
          <a:lstStyle/>
          <a:p>
            <a:r>
              <a:rPr lang="sv-SE" dirty="0"/>
              <a:t>Kunskapsbaserad</a:t>
            </a:r>
          </a:p>
        </p:txBody>
      </p:sp>
      <p:sp>
        <p:nvSpPr>
          <p:cNvPr id="3" name="Platshållare för innehåll 2">
            <a:extLst>
              <a:ext uri="{FF2B5EF4-FFF2-40B4-BE49-F238E27FC236}">
                <a16:creationId xmlns:a16="http://schemas.microsoft.com/office/drawing/2014/main" id="{D1D6E3C4-8B10-B0F4-2840-53DF798E13EC}"/>
              </a:ext>
            </a:extLst>
          </p:cNvPr>
          <p:cNvSpPr>
            <a:spLocks noGrp="1"/>
          </p:cNvSpPr>
          <p:nvPr>
            <p:ph idx="1"/>
          </p:nvPr>
        </p:nvSpPr>
        <p:spPr>
          <a:xfrm>
            <a:off x="568816" y="1326361"/>
            <a:ext cx="9609825" cy="3738598"/>
          </a:xfrm>
        </p:spPr>
        <p:txBody>
          <a:bodyPr>
            <a:normAutofit/>
          </a:bodyPr>
          <a:lstStyle/>
          <a:p>
            <a:pPr>
              <a:buFont typeface="Arial" panose="020B0604020202020204" pitchFamily="34" charset="0"/>
              <a:buChar char="•"/>
            </a:pPr>
            <a:r>
              <a:rPr lang="sv-SE" dirty="0"/>
              <a:t>kartlägga aktuellt nationellt och internationellt forsknings- och kunskapsläge i syfte att identifiera effektiva kunskapsbaserade arbetssätt och metoder samt lärande exempel som bidrar till att bryta långvarigt biståndsmottagande i heterogena grupper, </a:t>
            </a:r>
          </a:p>
          <a:p>
            <a:pPr>
              <a:buFont typeface="Arial" panose="020B0604020202020204" pitchFamily="34" charset="0"/>
              <a:buChar char="•"/>
            </a:pPr>
            <a:r>
              <a:rPr lang="sv-SE" dirty="0"/>
              <a:t>inhämta lärande exempel från utvecklingsarbete som drivs inom kommunal, regional eller statlig regi och inom Europeiska socialfonden, </a:t>
            </a:r>
          </a:p>
          <a:p>
            <a:pPr>
              <a:buFont typeface="Arial" panose="020B0604020202020204" pitchFamily="34" charset="0"/>
              <a:buChar char="•"/>
            </a:pPr>
            <a:r>
              <a:rPr lang="sv-SE" dirty="0"/>
              <a:t>lämna förslag på åtgärder i syfte att bidra till ökad användning av kunskapsbaserade metoder inom ekonomiskt bistånd. </a:t>
            </a:r>
          </a:p>
        </p:txBody>
      </p:sp>
    </p:spTree>
    <p:extLst>
      <p:ext uri="{BB962C8B-B14F-4D97-AF65-F5344CB8AC3E}">
        <p14:creationId xmlns:p14="http://schemas.microsoft.com/office/powerpoint/2010/main" val="67722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A27E2-AD3F-2C6D-1826-21A1AFF52249}"/>
              </a:ext>
            </a:extLst>
          </p:cNvPr>
          <p:cNvSpPr>
            <a:spLocks noGrp="1"/>
          </p:cNvSpPr>
          <p:nvPr>
            <p:ph type="title"/>
          </p:nvPr>
        </p:nvSpPr>
        <p:spPr/>
        <p:txBody>
          <a:bodyPr/>
          <a:lstStyle/>
          <a:p>
            <a:r>
              <a:rPr lang="sv-SE" dirty="0"/>
              <a:t>Samverkan</a:t>
            </a:r>
          </a:p>
        </p:txBody>
      </p:sp>
      <p:sp>
        <p:nvSpPr>
          <p:cNvPr id="3" name="Platshållare för innehåll 2">
            <a:extLst>
              <a:ext uri="{FF2B5EF4-FFF2-40B4-BE49-F238E27FC236}">
                <a16:creationId xmlns:a16="http://schemas.microsoft.com/office/drawing/2014/main" id="{273D2C70-D828-5BAF-BF93-77BE800894B9}"/>
              </a:ext>
            </a:extLst>
          </p:cNvPr>
          <p:cNvSpPr>
            <a:spLocks noGrp="1"/>
          </p:cNvSpPr>
          <p:nvPr>
            <p:ph idx="1"/>
          </p:nvPr>
        </p:nvSpPr>
        <p:spPr/>
        <p:txBody>
          <a:bodyPr/>
          <a:lstStyle/>
          <a:p>
            <a:pPr>
              <a:buFont typeface="Arial" panose="020B0604020202020204" pitchFamily="34" charset="0"/>
              <a:buChar char="•"/>
            </a:pPr>
            <a:r>
              <a:rPr lang="sv-SE" dirty="0"/>
              <a:t>se över hur socialtjänstens och hälso- och sjukvårdens samverkan med Arbetsförmedlingen, Försäkringskassan, Kriminalvården och </a:t>
            </a:r>
            <a:r>
              <a:rPr lang="sv-SE" dirty="0" err="1"/>
              <a:t>SiS</a:t>
            </a:r>
            <a:r>
              <a:rPr lang="sv-SE" dirty="0"/>
              <a:t> (vad gäller vuxna som vårdas enligt LVM) i arbetet med SIP kan stärkas,  </a:t>
            </a:r>
          </a:p>
          <a:p>
            <a:pPr>
              <a:buFont typeface="Arial" panose="020B0604020202020204" pitchFamily="34" charset="0"/>
              <a:buChar char="•"/>
            </a:pPr>
            <a:r>
              <a:rPr lang="sv-SE" dirty="0"/>
              <a:t>vid behov lämna förslag som underlättar samverkan mellan de olika aktörerna.</a:t>
            </a:r>
          </a:p>
        </p:txBody>
      </p:sp>
    </p:spTree>
    <p:extLst>
      <p:ext uri="{BB962C8B-B14F-4D97-AF65-F5344CB8AC3E}">
        <p14:creationId xmlns:p14="http://schemas.microsoft.com/office/powerpoint/2010/main" val="305521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EAF51A-12A3-B8DF-2FA2-CF45005F5358}"/>
              </a:ext>
            </a:extLst>
          </p:cNvPr>
          <p:cNvSpPr>
            <a:spLocks noGrp="1"/>
          </p:cNvSpPr>
          <p:nvPr>
            <p:ph type="title"/>
          </p:nvPr>
        </p:nvSpPr>
        <p:spPr/>
        <p:txBody>
          <a:bodyPr/>
          <a:lstStyle/>
          <a:p>
            <a:r>
              <a:rPr lang="sv-SE" dirty="0"/>
              <a:t>Sjukskrivna som saknar sjukpenninggrundande inkomst</a:t>
            </a:r>
          </a:p>
        </p:txBody>
      </p:sp>
      <p:sp>
        <p:nvSpPr>
          <p:cNvPr id="3" name="Platshållare för innehåll 2">
            <a:extLst>
              <a:ext uri="{FF2B5EF4-FFF2-40B4-BE49-F238E27FC236}">
                <a16:creationId xmlns:a16="http://schemas.microsoft.com/office/drawing/2014/main" id="{CDC3A0AA-C528-4D10-0974-746EEF61EAA5}"/>
              </a:ext>
            </a:extLst>
          </p:cNvPr>
          <p:cNvSpPr>
            <a:spLocks noGrp="1"/>
          </p:cNvSpPr>
          <p:nvPr>
            <p:ph idx="1"/>
          </p:nvPr>
        </p:nvSpPr>
        <p:spPr/>
        <p:txBody>
          <a:bodyPr/>
          <a:lstStyle/>
          <a:p>
            <a:pPr>
              <a:buFont typeface="Arial" panose="020B0604020202020204" pitchFamily="34" charset="0"/>
              <a:buChar char="•"/>
            </a:pPr>
            <a:r>
              <a:rPr lang="sv-SE" dirty="0"/>
              <a:t>föreslå hur ett ändamålsenligt stöd kan säkerställas för dem som är förhindrade att arbeta på grund av sjukdom och saknar sjukpenninggrundande inkomst, såsom rehabilitering och andra insatser som leder till egen försörjning liksom samordning av sådana insatser, och </a:t>
            </a:r>
          </a:p>
          <a:p>
            <a:pPr>
              <a:buFont typeface="Arial" panose="020B0604020202020204" pitchFamily="34" charset="0"/>
              <a:buChar char="•"/>
            </a:pPr>
            <a:r>
              <a:rPr lang="sv-SE" dirty="0"/>
              <a:t>lämna nödvändiga författningsförslag.</a:t>
            </a:r>
          </a:p>
        </p:txBody>
      </p:sp>
    </p:spTree>
    <p:extLst>
      <p:ext uri="{BB962C8B-B14F-4D97-AF65-F5344CB8AC3E}">
        <p14:creationId xmlns:p14="http://schemas.microsoft.com/office/powerpoint/2010/main" val="283780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5352227-F678-1053-40D4-3B9BB68E8120}"/>
              </a:ext>
            </a:extLst>
          </p:cNvPr>
          <p:cNvSpPr>
            <a:spLocks noGrp="1"/>
          </p:cNvSpPr>
          <p:nvPr>
            <p:ph idx="1"/>
          </p:nvPr>
        </p:nvSpPr>
        <p:spPr>
          <a:xfrm>
            <a:off x="664232" y="1017768"/>
            <a:ext cx="9609825" cy="4341411"/>
          </a:xfrm>
        </p:spPr>
        <p:txBody>
          <a:bodyPr/>
          <a:lstStyle/>
          <a:p>
            <a:pPr>
              <a:buFont typeface="Arial" panose="020B0604020202020204" pitchFamily="34" charset="0"/>
              <a:buChar char="•"/>
            </a:pPr>
            <a:r>
              <a:rPr lang="sv-SE" dirty="0"/>
              <a:t>föreslå om mål­gruppen för Arbets­förmed­lingens etablerings­program bör utvidgas,</a:t>
            </a:r>
          </a:p>
          <a:p>
            <a:pPr>
              <a:buFont typeface="Arial" panose="020B0604020202020204" pitchFamily="34" charset="0"/>
              <a:buChar char="•"/>
            </a:pPr>
            <a:r>
              <a:rPr lang="sv-SE" dirty="0"/>
              <a:t>föreslå hur </a:t>
            </a:r>
            <a:r>
              <a:rPr lang="sv-SE" dirty="0" err="1"/>
              <a:t>ramtiden</a:t>
            </a:r>
            <a:r>
              <a:rPr lang="sv-SE" dirty="0"/>
              <a:t> för etablerings­programmet kan anpassas så att den inte begränsar möjlig­heten att ta del av insatser,</a:t>
            </a:r>
          </a:p>
          <a:p>
            <a:pPr>
              <a:buFont typeface="Arial" panose="020B0604020202020204" pitchFamily="34" charset="0"/>
              <a:buChar char="•"/>
            </a:pPr>
            <a:r>
              <a:rPr lang="sv-SE" dirty="0"/>
              <a:t>föreslå hur etablerings­programmet kan göras mer flexibelt för nyan­lända som står långt från arbets­marknaden,</a:t>
            </a:r>
          </a:p>
          <a:p>
            <a:pPr>
              <a:buFont typeface="Arial" panose="020B0604020202020204" pitchFamily="34" charset="0"/>
              <a:buChar char="•"/>
            </a:pPr>
            <a:r>
              <a:rPr lang="sv-SE" dirty="0"/>
              <a:t>föreslå hur jäm­ställd­hets­perspek­tivet kan synlig­göras i integrations­politiken, och</a:t>
            </a:r>
          </a:p>
          <a:p>
            <a:pPr marL="30163" indent="0">
              <a:buNone/>
            </a:pPr>
            <a:endParaRPr lang="sv-SE" dirty="0"/>
          </a:p>
          <a:p>
            <a:pPr>
              <a:buFont typeface="Arial" panose="020B0604020202020204" pitchFamily="34" charset="0"/>
              <a:buChar char="•"/>
            </a:pPr>
            <a:r>
              <a:rPr lang="sv-SE" sz="1800" dirty="0">
                <a:hlinkClick r:id="rId2"/>
              </a:rPr>
              <a:t>https://www.regeringen.se/rattsliga-dokument/kommittedirektiv/2022/05/dir.-202242/</a:t>
            </a:r>
            <a:endParaRPr lang="sv-SE" sz="1800" dirty="0"/>
          </a:p>
          <a:p>
            <a:pPr>
              <a:buFont typeface="Arial" panose="020B0604020202020204" pitchFamily="34" charset="0"/>
              <a:buChar char="•"/>
            </a:pPr>
            <a:endParaRPr lang="sv-SE" dirty="0"/>
          </a:p>
          <a:p>
            <a:pPr>
              <a:buFont typeface="Arial" panose="020B0604020202020204" pitchFamily="34" charset="0"/>
              <a:buChar char="•"/>
            </a:pPr>
            <a:endParaRPr lang="sv-SE" dirty="0"/>
          </a:p>
        </p:txBody>
      </p:sp>
      <p:sp>
        <p:nvSpPr>
          <p:cNvPr id="3" name="Rubrik 2">
            <a:extLst>
              <a:ext uri="{FF2B5EF4-FFF2-40B4-BE49-F238E27FC236}">
                <a16:creationId xmlns:a16="http://schemas.microsoft.com/office/drawing/2014/main" id="{B1A88D86-4B0A-18D1-01D4-A7D1EA926C50}"/>
              </a:ext>
            </a:extLst>
          </p:cNvPr>
          <p:cNvSpPr>
            <a:spLocks noGrp="1"/>
          </p:cNvSpPr>
          <p:nvPr>
            <p:ph type="title"/>
          </p:nvPr>
        </p:nvSpPr>
        <p:spPr>
          <a:xfrm>
            <a:off x="664233" y="397566"/>
            <a:ext cx="9609825" cy="620202"/>
          </a:xfrm>
        </p:spPr>
        <p:txBody>
          <a:bodyPr/>
          <a:lstStyle/>
          <a:p>
            <a:r>
              <a:rPr lang="sv-SE" sz="2400" dirty="0"/>
              <a:t>Förbättrad arbetsmarknadsetablering för utrikesfödda kvinnor</a:t>
            </a:r>
          </a:p>
        </p:txBody>
      </p:sp>
    </p:spTree>
    <p:extLst>
      <p:ext uri="{BB962C8B-B14F-4D97-AF65-F5344CB8AC3E}">
        <p14:creationId xmlns:p14="http://schemas.microsoft.com/office/powerpoint/2010/main" val="179210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D5BF7D-EF9E-080F-7DF2-20F1447F5BF8}"/>
              </a:ext>
            </a:extLst>
          </p:cNvPr>
          <p:cNvSpPr>
            <a:spLocks noGrp="1"/>
          </p:cNvSpPr>
          <p:nvPr>
            <p:ph type="title"/>
          </p:nvPr>
        </p:nvSpPr>
        <p:spPr>
          <a:xfrm>
            <a:off x="664233" y="373712"/>
            <a:ext cx="9609825" cy="803082"/>
          </a:xfrm>
        </p:spPr>
        <p:txBody>
          <a:bodyPr/>
          <a:lstStyle/>
          <a:p>
            <a:r>
              <a:rPr lang="sv-SE" dirty="0"/>
              <a:t>Aktivitetsplikten</a:t>
            </a:r>
          </a:p>
        </p:txBody>
      </p:sp>
      <p:sp>
        <p:nvSpPr>
          <p:cNvPr id="3" name="Platshållare för innehåll 2">
            <a:extLst>
              <a:ext uri="{FF2B5EF4-FFF2-40B4-BE49-F238E27FC236}">
                <a16:creationId xmlns:a16="http://schemas.microsoft.com/office/drawing/2014/main" id="{14C2D133-CDB2-3239-AF8D-63ABFE5F5C22}"/>
              </a:ext>
            </a:extLst>
          </p:cNvPr>
          <p:cNvSpPr>
            <a:spLocks noGrp="1"/>
          </p:cNvSpPr>
          <p:nvPr>
            <p:ph idx="1"/>
          </p:nvPr>
        </p:nvSpPr>
        <p:spPr>
          <a:xfrm>
            <a:off x="664232" y="1526650"/>
            <a:ext cx="9609825" cy="4707151"/>
          </a:xfrm>
        </p:spPr>
        <p:txBody>
          <a:bodyPr>
            <a:normAutofit fontScale="85000" lnSpcReduction="20000"/>
          </a:bodyPr>
          <a:lstStyle/>
          <a:p>
            <a:pPr>
              <a:buFont typeface="Arial" panose="020B0604020202020204" pitchFamily="34" charset="0"/>
              <a:buChar char="•"/>
            </a:pPr>
            <a:r>
              <a:rPr lang="sv-SE" dirty="0"/>
              <a:t>hur en aktivitetsplikt bör vara konstruerad, både vad gäller skyldighet för den enskilde att delta och skyldighet för kommunen att tillhandahålla insatser,</a:t>
            </a:r>
          </a:p>
          <a:p>
            <a:pPr>
              <a:buFont typeface="Arial" panose="020B0604020202020204" pitchFamily="34" charset="0"/>
              <a:buChar char="•"/>
            </a:pPr>
            <a:r>
              <a:rPr lang="sv-SE" dirty="0"/>
              <a:t>avgränsning av målgrupp och biståndstid samt ge exempel på insatser med beaktande av andra berörda regelverk, </a:t>
            </a:r>
          </a:p>
          <a:p>
            <a:pPr>
              <a:buFont typeface="Arial" panose="020B0604020202020204" pitchFamily="34" charset="0"/>
              <a:buChar char="•"/>
            </a:pPr>
            <a:r>
              <a:rPr lang="sv-SE" dirty="0"/>
              <a:t>klargöra för- och nackdelar med att aktivitetskrav uttrycks som ett visst antal timmar per dag eller vecka, </a:t>
            </a:r>
          </a:p>
          <a:p>
            <a:pPr>
              <a:buFont typeface="Arial" panose="020B0604020202020204" pitchFamily="34" charset="0"/>
              <a:buChar char="•"/>
            </a:pPr>
            <a:r>
              <a:rPr lang="sv-SE" dirty="0"/>
              <a:t>möjliga sanktioner om en individ inte fullföljer planering eller om en kommun underlåter att erbjuda insatser, </a:t>
            </a:r>
          </a:p>
          <a:p>
            <a:pPr>
              <a:buFont typeface="Arial" panose="020B0604020202020204" pitchFamily="34" charset="0"/>
              <a:buChar char="•"/>
            </a:pPr>
            <a:r>
              <a:rPr lang="sv-SE" dirty="0"/>
              <a:t>hur informationsöverföring mellan kommuner och Arbetsförmedling kan upprättas gällande individens deltagande i aktivitetsplikt </a:t>
            </a:r>
          </a:p>
          <a:p>
            <a:pPr>
              <a:buFont typeface="Arial" panose="020B0604020202020204" pitchFamily="34" charset="0"/>
              <a:buChar char="•"/>
            </a:pPr>
            <a:r>
              <a:rPr lang="sv-SE" dirty="0"/>
              <a:t>hur uppföljning av aktivitetsplikt kan göras via individbaserad socialtjänststatistik samt systematisk inhämtning av brukarnas synpunkter</a:t>
            </a:r>
          </a:p>
          <a:p>
            <a:pPr marL="30163" indent="0">
              <a:buNone/>
            </a:pPr>
            <a:r>
              <a:rPr lang="sv-SE" sz="1400" dirty="0">
                <a:hlinkClick r:id="rId2"/>
              </a:rPr>
              <a:t>https://www.regeringen.se/pressmeddelanden/2022/07/regeringen-vill-utreda-inforande-av-aktivitetsplikt-for-ratt-till-forsorjningsstod</a:t>
            </a:r>
            <a:r>
              <a:rPr lang="sv-SE" dirty="0">
                <a:hlinkClick r:id="rId2"/>
              </a:rPr>
              <a:t>/</a:t>
            </a:r>
            <a:endParaRPr lang="sv-SE" dirty="0"/>
          </a:p>
          <a:p>
            <a:pPr marL="30163" indent="0">
              <a:buNone/>
            </a:pPr>
            <a:r>
              <a:rPr lang="sv-SE" dirty="0"/>
              <a:t>Utredare Pontus Ringbom, ska redovisas 1:a december 2023</a:t>
            </a:r>
          </a:p>
        </p:txBody>
      </p:sp>
    </p:spTree>
    <p:extLst>
      <p:ext uri="{BB962C8B-B14F-4D97-AF65-F5344CB8AC3E}">
        <p14:creationId xmlns:p14="http://schemas.microsoft.com/office/powerpoint/2010/main" val="120299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4B82C6-9948-8CF1-2BDB-71EE64480104}"/>
              </a:ext>
            </a:extLst>
          </p:cNvPr>
          <p:cNvSpPr>
            <a:spLocks noGrp="1"/>
          </p:cNvSpPr>
          <p:nvPr>
            <p:ph type="title"/>
          </p:nvPr>
        </p:nvSpPr>
        <p:spPr>
          <a:xfrm>
            <a:off x="664233" y="159026"/>
            <a:ext cx="9609825" cy="1558456"/>
          </a:xfrm>
        </p:spPr>
        <p:txBody>
          <a:bodyPr>
            <a:noAutofit/>
          </a:bodyPr>
          <a:lstStyle/>
          <a:p>
            <a:r>
              <a:rPr lang="sv-SE" sz="3600" dirty="0"/>
              <a:t>Öka drivkrafter och möjligheter till arbete i försörjningsstödet och bryta </a:t>
            </a:r>
            <a:br>
              <a:rPr lang="sv-SE" sz="3600" dirty="0"/>
            </a:br>
            <a:r>
              <a:rPr lang="sv-SE" sz="3600" dirty="0"/>
              <a:t>långvarigt biståndsmottagande </a:t>
            </a:r>
          </a:p>
        </p:txBody>
      </p:sp>
      <p:sp>
        <p:nvSpPr>
          <p:cNvPr id="3" name="Platshållare för innehåll 2">
            <a:extLst>
              <a:ext uri="{FF2B5EF4-FFF2-40B4-BE49-F238E27FC236}">
                <a16:creationId xmlns:a16="http://schemas.microsoft.com/office/drawing/2014/main" id="{99763EA8-92ED-AE5A-C413-19A742F396C4}"/>
              </a:ext>
            </a:extLst>
          </p:cNvPr>
          <p:cNvSpPr>
            <a:spLocks noGrp="1"/>
          </p:cNvSpPr>
          <p:nvPr>
            <p:ph idx="1"/>
          </p:nvPr>
        </p:nvSpPr>
        <p:spPr>
          <a:xfrm>
            <a:off x="838200" y="2083241"/>
            <a:ext cx="10515600" cy="4093721"/>
          </a:xfrm>
        </p:spPr>
        <p:txBody>
          <a:bodyPr>
            <a:normAutofit fontScale="77500" lnSpcReduction="20000"/>
          </a:bodyPr>
          <a:lstStyle/>
          <a:p>
            <a:pPr>
              <a:buFont typeface="Arial" panose="020B0604020202020204" pitchFamily="34" charset="0"/>
              <a:buChar char="•"/>
            </a:pPr>
            <a:r>
              <a:rPr lang="sv-SE" dirty="0"/>
              <a:t>analysera ekonomiska drivkrafter till arbete inom försörjningsstödet och </a:t>
            </a:r>
          </a:p>
          <a:p>
            <a:pPr>
              <a:buFont typeface="Arial" panose="020B0604020202020204" pitchFamily="34" charset="0"/>
              <a:buChar char="•"/>
            </a:pPr>
            <a:r>
              <a:rPr lang="sv-SE" dirty="0"/>
              <a:t>bl.a. följa upp jobbstimulansen och undersöka möjligheten att införa en </a:t>
            </a:r>
          </a:p>
          <a:p>
            <a:pPr>
              <a:buFont typeface="Arial" panose="020B0604020202020204" pitchFamily="34" charset="0"/>
              <a:buChar char="•"/>
            </a:pPr>
            <a:r>
              <a:rPr lang="sv-SE" dirty="0"/>
              <a:t>jobbpremie, </a:t>
            </a:r>
          </a:p>
          <a:p>
            <a:pPr>
              <a:buFont typeface="Arial" panose="020B0604020202020204" pitchFamily="34" charset="0"/>
              <a:buChar char="•"/>
            </a:pPr>
            <a:r>
              <a:rPr lang="sv-SE" dirty="0"/>
              <a:t>göra en översyn av kostnadsposter i riksnormen för att främja </a:t>
            </a:r>
            <a:r>
              <a:rPr lang="sv-SE" dirty="0" err="1"/>
              <a:t>deltagande</a:t>
            </a:r>
            <a:r>
              <a:rPr lang="sv-SE" dirty="0"/>
              <a:t> på arbetsmarknaden, </a:t>
            </a:r>
          </a:p>
          <a:p>
            <a:pPr>
              <a:buFont typeface="Arial" panose="020B0604020202020204" pitchFamily="34" charset="0"/>
              <a:buChar char="•"/>
            </a:pPr>
            <a:r>
              <a:rPr lang="sv-SE" dirty="0"/>
              <a:t>klargöra ansvarsfördelning och rollfördelning mellan staten och </a:t>
            </a:r>
            <a:r>
              <a:rPr lang="sv-SE" dirty="0" err="1"/>
              <a:t>komunerna</a:t>
            </a:r>
            <a:r>
              <a:rPr lang="sv-SE" dirty="0"/>
              <a:t> för långtidsarbetslösa, bl.a. vid studier, i syfte att förbättra samverkan, </a:t>
            </a:r>
          </a:p>
          <a:p>
            <a:pPr>
              <a:buFont typeface="Arial" panose="020B0604020202020204" pitchFamily="34" charset="0"/>
              <a:buChar char="•"/>
            </a:pPr>
            <a:r>
              <a:rPr lang="sv-SE" dirty="0"/>
              <a:t> klargöra hur ett ändamålsenligt stöd kan säkerställas för personer som saknar sjukpenninggrundande inkomst, och </a:t>
            </a:r>
          </a:p>
          <a:p>
            <a:pPr>
              <a:buFont typeface="Arial" panose="020B0604020202020204" pitchFamily="34" charset="0"/>
              <a:buChar char="•"/>
            </a:pPr>
            <a:r>
              <a:rPr lang="sv-SE" dirty="0"/>
              <a:t>vid behov lämna nödvändiga författningsförslag</a:t>
            </a:r>
          </a:p>
          <a:p>
            <a:pPr marL="30163" indent="0">
              <a:buNone/>
            </a:pPr>
            <a:r>
              <a:rPr lang="sv-SE" sz="1600" dirty="0">
                <a:hlinkClick r:id="rId2"/>
              </a:rPr>
              <a:t>https://www.regeringen.se/pressmeddelanden/2022/07/regeringen-tillsatter-utredning-for-att-bryta-langvarigt-bistandsmottagande/</a:t>
            </a:r>
            <a:endParaRPr lang="sv-SE" sz="1600" dirty="0"/>
          </a:p>
          <a:p>
            <a:r>
              <a:rPr lang="sv-SE" dirty="0"/>
              <a:t>Utredare Maria Hemström </a:t>
            </a:r>
            <a:r>
              <a:rPr lang="sv-SE" dirty="0" err="1"/>
              <a:t>Hemmingström</a:t>
            </a:r>
            <a:r>
              <a:rPr lang="sv-SE" dirty="0"/>
              <a:t>, redovisas december 2024</a:t>
            </a:r>
          </a:p>
        </p:txBody>
      </p:sp>
    </p:spTree>
    <p:extLst>
      <p:ext uri="{BB962C8B-B14F-4D97-AF65-F5344CB8AC3E}">
        <p14:creationId xmlns:p14="http://schemas.microsoft.com/office/powerpoint/2010/main" val="89096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F481B3-4A05-4525-0908-95E380037649}"/>
              </a:ext>
            </a:extLst>
          </p:cNvPr>
          <p:cNvSpPr>
            <a:spLocks noGrp="1"/>
          </p:cNvSpPr>
          <p:nvPr>
            <p:ph type="title"/>
          </p:nvPr>
        </p:nvSpPr>
        <p:spPr>
          <a:xfrm>
            <a:off x="838200" y="365125"/>
            <a:ext cx="10515600" cy="612885"/>
          </a:xfrm>
        </p:spPr>
        <p:txBody>
          <a:bodyPr/>
          <a:lstStyle/>
          <a:p>
            <a:r>
              <a:rPr lang="sv-SE" dirty="0"/>
              <a:t>Bakgrund</a:t>
            </a:r>
          </a:p>
        </p:txBody>
      </p:sp>
      <p:sp>
        <p:nvSpPr>
          <p:cNvPr id="3" name="Platshållare för innehåll 2">
            <a:extLst>
              <a:ext uri="{FF2B5EF4-FFF2-40B4-BE49-F238E27FC236}">
                <a16:creationId xmlns:a16="http://schemas.microsoft.com/office/drawing/2014/main" id="{34F9E7DB-B1A1-500A-61F2-B9F56D800876}"/>
              </a:ext>
            </a:extLst>
          </p:cNvPr>
          <p:cNvSpPr>
            <a:spLocks noGrp="1"/>
          </p:cNvSpPr>
          <p:nvPr>
            <p:ph idx="1"/>
          </p:nvPr>
        </p:nvSpPr>
        <p:spPr>
          <a:xfrm>
            <a:off x="838200" y="978010"/>
            <a:ext cx="10515600" cy="5430741"/>
          </a:xfrm>
        </p:spPr>
        <p:txBody>
          <a:bodyPr>
            <a:noAutofit/>
          </a:bodyPr>
          <a:lstStyle/>
          <a:p>
            <a:pPr marL="0" indent="0">
              <a:buNone/>
            </a:pPr>
            <a:r>
              <a:rPr lang="sv-SE" sz="1600" dirty="0"/>
              <a:t>I budgetproposition för 2021 (prop. 2020/21:1) aviserade regeringen en utredning för att se över möjligheter att öka drivkraft till arbete i försörjningsstöd. Riksdagen har vid behandlingen av budgetpropositionen för 2022 (prop. 2021/22:1) tillfört Regeringskansliet fem miljoner kronor per år under 2022 och 2023 för att möjliggöra en bidragsutredning (bet. 2021/22:FiU1,  rskr. 2021/22:46). Utskottet anser att bl.a. följande frågor bör ingå i en utredning: </a:t>
            </a:r>
          </a:p>
          <a:p>
            <a:pPr>
              <a:buFont typeface="Arial" panose="020B0604020202020204" pitchFamily="34" charset="0"/>
              <a:buChar char="•"/>
            </a:pPr>
            <a:r>
              <a:rPr lang="sv-SE" sz="1600" dirty="0"/>
              <a:t>Skärpning av socialtjänstlagen och annan relevant lagstiftning så att samtliga kommuner i Sverige ställer likvärdiga och tydliga aktivitetskrav på de som har försörjningsstöd på grund av arbetslöshet. Den som har försörjningsstöd ska även kunna delta i samhällsnyttiga insatser och formerna för detta bör utredas. </a:t>
            </a:r>
          </a:p>
          <a:p>
            <a:pPr>
              <a:buFont typeface="Arial" panose="020B0604020202020204" pitchFamily="34" charset="0"/>
              <a:buChar char="•"/>
            </a:pPr>
            <a:r>
              <a:rPr lang="sv-SE" sz="1600" dirty="0"/>
              <a:t>Begränsning av möjligheten att lokalt skjuta till försörjningsstöd utöver det som anges i riksnormen. </a:t>
            </a:r>
          </a:p>
          <a:p>
            <a:pPr>
              <a:buFont typeface="Arial" panose="020B0604020202020204" pitchFamily="34" charset="0"/>
              <a:buChar char="•"/>
            </a:pPr>
            <a:r>
              <a:rPr lang="sv-SE" sz="1600" dirty="0"/>
              <a:t>Införandet av en jobbpremie vid övergång i arbete, antingen i form av en utbetalning eller en skattelättnad, som tar ned marginaleffekterna för den som går från försörjningsstöd till arbete. </a:t>
            </a:r>
          </a:p>
          <a:p>
            <a:pPr>
              <a:buFont typeface="Arial" panose="020B0604020202020204" pitchFamily="34" charset="0"/>
              <a:buChar char="•"/>
            </a:pPr>
            <a:r>
              <a:rPr lang="sv-SE" sz="1600" dirty="0"/>
              <a:t>Åtgärder för att komma till rätta med problemet med att den sammantagna nivån av staplade bidrag och ersättningar kan göra det olönsamt att gå från bidrag till arbete. </a:t>
            </a:r>
          </a:p>
          <a:p>
            <a:pPr>
              <a:buFont typeface="Arial" panose="020B0604020202020204" pitchFamily="34" charset="0"/>
              <a:buChar char="•"/>
            </a:pPr>
            <a:r>
              <a:rPr lang="sv-SE" sz="1600" dirty="0"/>
              <a:t>Ansvarsfördelning mellan staten och kommunerna för långtidsarbetslösa</a:t>
            </a:r>
          </a:p>
        </p:txBody>
      </p:sp>
    </p:spTree>
    <p:extLst>
      <p:ext uri="{BB962C8B-B14F-4D97-AF65-F5344CB8AC3E}">
        <p14:creationId xmlns:p14="http://schemas.microsoft.com/office/powerpoint/2010/main" val="23841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CAAE79-B5D0-8418-D60F-F6531F77BF80}"/>
              </a:ext>
            </a:extLst>
          </p:cNvPr>
          <p:cNvSpPr>
            <a:spLocks noGrp="1"/>
          </p:cNvSpPr>
          <p:nvPr>
            <p:ph type="title"/>
          </p:nvPr>
        </p:nvSpPr>
        <p:spPr>
          <a:xfrm>
            <a:off x="664233" y="437322"/>
            <a:ext cx="9609825" cy="874643"/>
          </a:xfrm>
        </p:spPr>
        <p:txBody>
          <a:bodyPr/>
          <a:lstStyle/>
          <a:p>
            <a:r>
              <a:rPr lang="sv-SE" dirty="0"/>
              <a:t>Incitament att gå till arbete</a:t>
            </a:r>
          </a:p>
        </p:txBody>
      </p:sp>
      <p:sp>
        <p:nvSpPr>
          <p:cNvPr id="3" name="Platshållare för innehåll 2">
            <a:extLst>
              <a:ext uri="{FF2B5EF4-FFF2-40B4-BE49-F238E27FC236}">
                <a16:creationId xmlns:a16="http://schemas.microsoft.com/office/drawing/2014/main" id="{636537AF-EEE3-F8C9-A1C1-9A64E638476F}"/>
              </a:ext>
            </a:extLst>
          </p:cNvPr>
          <p:cNvSpPr>
            <a:spLocks noGrp="1"/>
          </p:cNvSpPr>
          <p:nvPr>
            <p:ph idx="1"/>
          </p:nvPr>
        </p:nvSpPr>
        <p:spPr>
          <a:xfrm>
            <a:off x="664232" y="1582310"/>
            <a:ext cx="9609825" cy="4651491"/>
          </a:xfrm>
        </p:spPr>
        <p:txBody>
          <a:bodyPr>
            <a:normAutofit fontScale="77500" lnSpcReduction="20000"/>
          </a:bodyPr>
          <a:lstStyle/>
          <a:p>
            <a:pPr>
              <a:buFont typeface="Arial" panose="020B0604020202020204" pitchFamily="34" charset="0"/>
              <a:buChar char="•"/>
            </a:pPr>
            <a:r>
              <a:rPr lang="sv-SE" dirty="0"/>
              <a:t>analysera och följa upp jobbstimulansen i syfte att inhämta fördjupad kunskap om målgruppen, kommuners handläggning, information till allmänheten, brukares erfarenheter, samt så långt som möjligt reformens effekter, </a:t>
            </a:r>
          </a:p>
          <a:p>
            <a:pPr>
              <a:buFont typeface="Arial" panose="020B0604020202020204" pitchFamily="34" charset="0"/>
              <a:buChar char="•"/>
            </a:pPr>
            <a:r>
              <a:rPr lang="sv-SE" dirty="0"/>
              <a:t>kartlägga och analysera ekonomiska drivkrafter till arbete inom försörjningsstödet, </a:t>
            </a:r>
          </a:p>
          <a:p>
            <a:pPr>
              <a:buFont typeface="Arial" panose="020B0604020202020204" pitchFamily="34" charset="0"/>
              <a:buChar char="•"/>
            </a:pPr>
            <a:r>
              <a:rPr lang="sv-SE" dirty="0"/>
              <a:t>kartlägga och analysera den sammantagna nivån av staplade bidrag och ersättningar samt dess effekter på de ekonomiska incitamenten till arbete inom försörjningsstödet, hänsyn ska även tas till bidrags- och ersättningssystemens övriga utformning vad gäller drivkraft till arbete, </a:t>
            </a:r>
          </a:p>
          <a:p>
            <a:pPr>
              <a:buFont typeface="Arial" panose="020B0604020202020204" pitchFamily="34" charset="0"/>
              <a:buChar char="•"/>
            </a:pPr>
            <a:r>
              <a:rPr lang="sv-SE" dirty="0"/>
              <a:t>undersöka möjligheten att införa en jobbpremie som ökar det ekonomiska utbytet för den som går från försörjningsstöd till arbete, </a:t>
            </a:r>
          </a:p>
          <a:p>
            <a:pPr>
              <a:buFont typeface="Arial" panose="020B0604020202020204" pitchFamily="34" charset="0"/>
              <a:buChar char="•"/>
            </a:pPr>
            <a:r>
              <a:rPr lang="sv-SE" dirty="0"/>
              <a:t>föreslå hur ekonomiska incitament inom försörjningsstödet framöver kan följas upp via individbaserad statistik, och </a:t>
            </a:r>
          </a:p>
          <a:p>
            <a:pPr>
              <a:buFont typeface="Arial" panose="020B0604020202020204" pitchFamily="34" charset="0"/>
              <a:buChar char="•"/>
            </a:pPr>
            <a:r>
              <a:rPr lang="sv-SE" dirty="0"/>
              <a:t>lämna nödvändiga författningsförslag. </a:t>
            </a:r>
          </a:p>
          <a:p>
            <a:pPr>
              <a:buFont typeface="Arial" panose="020B0604020202020204" pitchFamily="34" charset="0"/>
              <a:buChar char="•"/>
            </a:pPr>
            <a:r>
              <a:rPr lang="sv-SE" dirty="0"/>
              <a:t>I uppdraget ingår inte att lämna förslag inom socialförsäkringsområdet.</a:t>
            </a:r>
          </a:p>
        </p:txBody>
      </p:sp>
    </p:spTree>
    <p:extLst>
      <p:ext uri="{BB962C8B-B14F-4D97-AF65-F5344CB8AC3E}">
        <p14:creationId xmlns:p14="http://schemas.microsoft.com/office/powerpoint/2010/main" val="220819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73597-7CB9-8B8F-9782-D44AC218E2C5}"/>
              </a:ext>
            </a:extLst>
          </p:cNvPr>
          <p:cNvSpPr>
            <a:spLocks noGrp="1"/>
          </p:cNvSpPr>
          <p:nvPr>
            <p:ph type="title"/>
          </p:nvPr>
        </p:nvSpPr>
        <p:spPr>
          <a:xfrm>
            <a:off x="664233" y="182880"/>
            <a:ext cx="9609825" cy="1113183"/>
          </a:xfrm>
        </p:spPr>
        <p:txBody>
          <a:bodyPr/>
          <a:lstStyle/>
          <a:p>
            <a:r>
              <a:rPr lang="sv-SE" dirty="0"/>
              <a:t>Riksnormen</a:t>
            </a:r>
            <a:br>
              <a:rPr lang="sv-SE" dirty="0"/>
            </a:br>
            <a:endParaRPr lang="sv-SE" dirty="0"/>
          </a:p>
        </p:txBody>
      </p:sp>
      <p:sp>
        <p:nvSpPr>
          <p:cNvPr id="3" name="Platshållare för innehåll 2">
            <a:extLst>
              <a:ext uri="{FF2B5EF4-FFF2-40B4-BE49-F238E27FC236}">
                <a16:creationId xmlns:a16="http://schemas.microsoft.com/office/drawing/2014/main" id="{310530F6-E329-30B2-355E-E2EC320A1FCB}"/>
              </a:ext>
            </a:extLst>
          </p:cNvPr>
          <p:cNvSpPr>
            <a:spLocks noGrp="1"/>
          </p:cNvSpPr>
          <p:nvPr>
            <p:ph idx="1"/>
          </p:nvPr>
        </p:nvSpPr>
        <p:spPr>
          <a:xfrm>
            <a:off x="664232" y="1660316"/>
            <a:ext cx="9609825" cy="3738598"/>
          </a:xfrm>
        </p:spPr>
        <p:txBody>
          <a:bodyPr>
            <a:normAutofit fontScale="85000" lnSpcReduction="20000"/>
          </a:bodyPr>
          <a:lstStyle/>
          <a:p>
            <a:pPr>
              <a:buFont typeface="Arial" panose="020B0604020202020204" pitchFamily="34" charset="0"/>
              <a:buChar char="•"/>
            </a:pPr>
            <a:r>
              <a:rPr lang="sv-SE" dirty="0"/>
              <a:t>göra en analys av hur de kostnadsposter som ingår i riksnormen motsvarar faktiska konsumtionsmönster, </a:t>
            </a:r>
          </a:p>
          <a:p>
            <a:pPr>
              <a:buFont typeface="Arial" panose="020B0604020202020204" pitchFamily="34" charset="0"/>
              <a:buChar char="•"/>
            </a:pPr>
            <a:r>
              <a:rPr lang="sv-SE" dirty="0"/>
              <a:t>lämna förslag på en riksnorm som motsvarar dagens </a:t>
            </a:r>
            <a:r>
              <a:rPr lang="sv-SE" dirty="0" err="1"/>
              <a:t>konsumtionsmönster</a:t>
            </a:r>
            <a:r>
              <a:rPr lang="sv-SE" dirty="0"/>
              <a:t> där kostnadsposterna ska motsvara en skälig levnadsnivå och som minskar behovet av att göra individuella prövningar, </a:t>
            </a:r>
          </a:p>
          <a:p>
            <a:pPr>
              <a:buFont typeface="Arial" panose="020B0604020202020204" pitchFamily="34" charset="0"/>
              <a:buChar char="•"/>
            </a:pPr>
            <a:r>
              <a:rPr lang="sv-SE" dirty="0"/>
              <a:t>göra beräkningar för varje kostnadspost som föreslås ingå i riksnormen,</a:t>
            </a:r>
          </a:p>
          <a:p>
            <a:pPr>
              <a:buFont typeface="Arial" panose="020B0604020202020204" pitchFamily="34" charset="0"/>
              <a:buChar char="•"/>
            </a:pPr>
            <a:r>
              <a:rPr lang="sv-SE" dirty="0"/>
              <a:t>lämna förslag på hur en uppräkning av riksnormen kan regleras på ett ändamålsenligt sätt, </a:t>
            </a:r>
          </a:p>
          <a:p>
            <a:pPr>
              <a:buFont typeface="Arial" panose="020B0604020202020204" pitchFamily="34" charset="0"/>
              <a:buChar char="•"/>
            </a:pPr>
            <a:r>
              <a:rPr lang="sv-SE" dirty="0"/>
              <a:t>analysera effekterna av en begränsning av möjligheten att lokalt skjuta till försörjningsstöd utöver det som anges i riksnormen, och </a:t>
            </a:r>
          </a:p>
          <a:p>
            <a:pPr>
              <a:buFont typeface="Arial" panose="020B0604020202020204" pitchFamily="34" charset="0"/>
              <a:buChar char="•"/>
            </a:pPr>
            <a:r>
              <a:rPr lang="sv-SE" dirty="0"/>
              <a:t>lämna nödvändiga författningsförslag som är kostnadsneutrala. </a:t>
            </a:r>
          </a:p>
        </p:txBody>
      </p:sp>
    </p:spTree>
    <p:extLst>
      <p:ext uri="{BB962C8B-B14F-4D97-AF65-F5344CB8AC3E}">
        <p14:creationId xmlns:p14="http://schemas.microsoft.com/office/powerpoint/2010/main" val="325813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4D55E3-A3B9-633D-66FD-DB30A86FC22C}"/>
              </a:ext>
            </a:extLst>
          </p:cNvPr>
          <p:cNvSpPr>
            <a:spLocks noGrp="1"/>
          </p:cNvSpPr>
          <p:nvPr>
            <p:ph type="title"/>
          </p:nvPr>
        </p:nvSpPr>
        <p:spPr/>
        <p:txBody>
          <a:bodyPr/>
          <a:lstStyle/>
          <a:p>
            <a:r>
              <a:rPr lang="sv-SE" dirty="0"/>
              <a:t>Studier och ekonomiskt bistånd</a:t>
            </a:r>
          </a:p>
        </p:txBody>
      </p:sp>
      <p:sp>
        <p:nvSpPr>
          <p:cNvPr id="3" name="Platshållare för innehåll 2">
            <a:extLst>
              <a:ext uri="{FF2B5EF4-FFF2-40B4-BE49-F238E27FC236}">
                <a16:creationId xmlns:a16="http://schemas.microsoft.com/office/drawing/2014/main" id="{55A488F4-C93C-B066-82AD-7E01C519A69E}"/>
              </a:ext>
            </a:extLst>
          </p:cNvPr>
          <p:cNvSpPr>
            <a:spLocks noGrp="1"/>
          </p:cNvSpPr>
          <p:nvPr>
            <p:ph idx="1"/>
          </p:nvPr>
        </p:nvSpPr>
        <p:spPr>
          <a:xfrm>
            <a:off x="664232" y="1773141"/>
            <a:ext cx="9609825" cy="4460660"/>
          </a:xfrm>
        </p:spPr>
        <p:txBody>
          <a:bodyPr/>
          <a:lstStyle/>
          <a:p>
            <a:pPr>
              <a:buFont typeface="Arial" panose="020B0604020202020204" pitchFamily="34" charset="0"/>
              <a:buChar char="•"/>
            </a:pPr>
            <a:r>
              <a:rPr lang="sv-SE" dirty="0"/>
              <a:t>klargöra rollfördelningen mellan staten och kommunen som säkerställer att biståndsmottagare får vägledning och stöd i samband med sina studier, </a:t>
            </a:r>
          </a:p>
          <a:p>
            <a:pPr>
              <a:buFont typeface="Arial" panose="020B0604020202020204" pitchFamily="34" charset="0"/>
              <a:buChar char="•"/>
            </a:pPr>
            <a:r>
              <a:rPr lang="sv-SE" dirty="0"/>
              <a:t>analysera otydligheter i regelverket avseende kompletterande bistånd vid studier för personer inskrivna i arbetsmarknadspolitiska program, och </a:t>
            </a:r>
          </a:p>
          <a:p>
            <a:pPr>
              <a:buFont typeface="Arial" panose="020B0604020202020204" pitchFamily="34" charset="0"/>
              <a:buChar char="•"/>
            </a:pPr>
            <a:r>
              <a:rPr lang="sv-SE" dirty="0"/>
              <a:t>vid behov lämna nödvändiga författningsförslag i syfte att tydliggöra regelverkets krav om att stå till arbetsmarknadensförfogande.</a:t>
            </a:r>
          </a:p>
        </p:txBody>
      </p:sp>
    </p:spTree>
    <p:extLst>
      <p:ext uri="{BB962C8B-B14F-4D97-AF65-F5344CB8AC3E}">
        <p14:creationId xmlns:p14="http://schemas.microsoft.com/office/powerpoint/2010/main" val="281566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1CD5F-1F10-D99F-B26E-0F789BFBA2B9}"/>
              </a:ext>
            </a:extLst>
          </p:cNvPr>
          <p:cNvSpPr>
            <a:spLocks noGrp="1"/>
          </p:cNvSpPr>
          <p:nvPr>
            <p:ph type="title"/>
          </p:nvPr>
        </p:nvSpPr>
        <p:spPr>
          <a:xfrm>
            <a:off x="664233" y="357810"/>
            <a:ext cx="9609825" cy="866692"/>
          </a:xfrm>
        </p:spPr>
        <p:txBody>
          <a:bodyPr/>
          <a:lstStyle/>
          <a:p>
            <a:r>
              <a:rPr lang="sv-SE" dirty="0"/>
              <a:t>Andrahandsuthyrning</a:t>
            </a:r>
          </a:p>
        </p:txBody>
      </p:sp>
      <p:sp>
        <p:nvSpPr>
          <p:cNvPr id="3" name="Platshållare för innehåll 2">
            <a:extLst>
              <a:ext uri="{FF2B5EF4-FFF2-40B4-BE49-F238E27FC236}">
                <a16:creationId xmlns:a16="http://schemas.microsoft.com/office/drawing/2014/main" id="{20BCC421-C5C2-41B4-CD73-7DDC9C03B5FA}"/>
              </a:ext>
            </a:extLst>
          </p:cNvPr>
          <p:cNvSpPr>
            <a:spLocks noGrp="1"/>
          </p:cNvSpPr>
          <p:nvPr>
            <p:ph idx="1"/>
          </p:nvPr>
        </p:nvSpPr>
        <p:spPr>
          <a:xfrm>
            <a:off x="664232" y="1574358"/>
            <a:ext cx="9609825" cy="4667394"/>
          </a:xfrm>
        </p:spPr>
        <p:txBody>
          <a:bodyPr>
            <a:normAutofit lnSpcReduction="10000"/>
          </a:bodyPr>
          <a:lstStyle/>
          <a:p>
            <a:pPr>
              <a:buFont typeface="Arial" panose="020B0604020202020204" pitchFamily="34" charset="0"/>
              <a:buChar char="•"/>
            </a:pPr>
            <a:r>
              <a:rPr lang="sv-SE" dirty="0"/>
              <a:t>undersöka vilka krav som socialtjänsten ställer på en biståndssökande att styrka sina bostadskostnader, </a:t>
            </a:r>
          </a:p>
          <a:p>
            <a:pPr>
              <a:buFont typeface="Arial" panose="020B0604020202020204" pitchFamily="34" charset="0"/>
              <a:buChar char="•"/>
            </a:pPr>
            <a:r>
              <a:rPr lang="sv-SE" dirty="0"/>
              <a:t>bedöma om det finns behov av att ställa krav på att bistånd endast kan lämnas för hyreskostnader vid vissa typer av kontrakt, t.ex. förstahandskontrakt, inneboende med hyresavtal och av hyresvärden godkänt andrahandskontrakt, </a:t>
            </a:r>
          </a:p>
          <a:p>
            <a:pPr>
              <a:buFont typeface="Arial" panose="020B0604020202020204" pitchFamily="34" charset="0"/>
              <a:buChar char="•"/>
            </a:pPr>
            <a:r>
              <a:rPr lang="sv-SE" dirty="0"/>
              <a:t>analysera vilka effekter sådana eventuella krav kan ha på biståndssökandes bostadssituation, </a:t>
            </a:r>
          </a:p>
          <a:p>
            <a:pPr>
              <a:buFont typeface="Arial" panose="020B0604020202020204" pitchFamily="34" charset="0"/>
              <a:buChar char="•"/>
            </a:pPr>
            <a:r>
              <a:rPr lang="sv-SE" dirty="0"/>
              <a:t>analysera om det finns ytterligare behov av metodstöd för socialtjänstens handläggning av ekonomiskt bistånd för boendekostnader, och </a:t>
            </a:r>
          </a:p>
          <a:p>
            <a:pPr>
              <a:buFont typeface="Arial" panose="020B0604020202020204" pitchFamily="34" charset="0"/>
              <a:buChar char="•"/>
            </a:pPr>
            <a:r>
              <a:rPr lang="sv-SE" dirty="0"/>
              <a:t>vid behov lämna nödvändiga författningsförslag.</a:t>
            </a:r>
          </a:p>
        </p:txBody>
      </p:sp>
    </p:spTree>
    <p:extLst>
      <p:ext uri="{BB962C8B-B14F-4D97-AF65-F5344CB8AC3E}">
        <p14:creationId xmlns:p14="http://schemas.microsoft.com/office/powerpoint/2010/main" val="158312612"/>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A70AB3-CE1D-43CC-8291-1828D7DD2A1B}">
  <ds:schemaRefs>
    <ds:schemaRef ds:uri="af9b82fd-bfdc-4181-a204-e623554e49e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9219AEE-1258-45F3-AB91-3941BBF64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144</TotalTime>
  <Words>1117</Words>
  <Application>Microsoft Office PowerPoint</Application>
  <PresentationFormat>Bredbild</PresentationFormat>
  <Paragraphs>74</Paragraphs>
  <Slides>13</Slides>
  <Notes>0</Notes>
  <HiddenSlides>0</HiddenSlides>
  <MMClips>0</MMClips>
  <ScaleCrop>false</ScaleCrop>
  <HeadingPairs>
    <vt:vector size="6" baseType="variant">
      <vt:variant>
        <vt:lpstr>Använt teckensnitt</vt:lpstr>
      </vt:variant>
      <vt:variant>
        <vt:i4>2</vt:i4>
      </vt:variant>
      <vt:variant>
        <vt:lpstr>Tema</vt:lpstr>
      </vt:variant>
      <vt:variant>
        <vt:i4>6</vt:i4>
      </vt:variant>
      <vt:variant>
        <vt:lpstr>Bildrubriker</vt:lpstr>
      </vt:variant>
      <vt:variant>
        <vt:i4>13</vt:i4>
      </vt:variant>
    </vt:vector>
  </HeadingPairs>
  <TitlesOfParts>
    <vt:vector size="21" baseType="lpstr">
      <vt:lpstr>Arial</vt:lpstr>
      <vt:lpstr>Symbol</vt:lpstr>
      <vt:lpstr>SKL PPT Gul</vt:lpstr>
      <vt:lpstr>SKL PPT Röd</vt:lpstr>
      <vt:lpstr>Inledningsbilder</vt:lpstr>
      <vt:lpstr>SKL PPT Mörk</vt:lpstr>
      <vt:lpstr>SKL PPT Svart</vt:lpstr>
      <vt:lpstr>SKL PPT Vit</vt:lpstr>
      <vt:lpstr>Aktuella Utredningar arbetsmarknadssektionen</vt:lpstr>
      <vt:lpstr>Förbättrad arbetsmarknadsetablering för utrikesfödda kvinnor</vt:lpstr>
      <vt:lpstr>Aktivitetsplikten</vt:lpstr>
      <vt:lpstr>Öka drivkrafter och möjligheter till arbete i försörjningsstödet och bryta  långvarigt biståndsmottagande </vt:lpstr>
      <vt:lpstr>Bakgrund</vt:lpstr>
      <vt:lpstr>Incitament att gå till arbete</vt:lpstr>
      <vt:lpstr>Riksnormen </vt:lpstr>
      <vt:lpstr>Studier och ekonomiskt bistånd</vt:lpstr>
      <vt:lpstr>Andrahandsuthyrning</vt:lpstr>
      <vt:lpstr>Personer som befinner sig olovligt i landet</vt:lpstr>
      <vt:lpstr>Kunskapsbaserad</vt:lpstr>
      <vt:lpstr>Samverkan</vt:lpstr>
      <vt:lpstr>Sjukskrivna som saknar sjukpenninggrundande inkomst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Aktuella Utredningar arbetsmarknadssektionen</dc:title>
  <dc:creator>Runemar Ulrica</dc:creator>
  <cp:lastModifiedBy>Mårtensson Tanja /Ledningsstöd och strategi Hälso- och sjukvård Dalarna /Falun</cp:lastModifiedBy>
  <cp:revision>4</cp:revision>
  <dcterms:created xsi:type="dcterms:W3CDTF">2022-09-23T10:02:48Z</dcterms:created>
  <dcterms:modified xsi:type="dcterms:W3CDTF">2022-10-03T07:14:43Z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