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8" r:id="rId10"/>
    <p:sldMasterId id="2147483764" r:id="rId11"/>
  </p:sldMasterIdLst>
  <p:notesMasterIdLst>
    <p:notesMasterId r:id="rId29"/>
  </p:notesMasterIdLst>
  <p:sldIdLst>
    <p:sldId id="270" r:id="rId12"/>
    <p:sldId id="271" r:id="rId13"/>
    <p:sldId id="272" r:id="rId14"/>
    <p:sldId id="273" r:id="rId15"/>
    <p:sldId id="292" r:id="rId16"/>
    <p:sldId id="274" r:id="rId17"/>
    <p:sldId id="291" r:id="rId18"/>
    <p:sldId id="275" r:id="rId19"/>
    <p:sldId id="276" r:id="rId20"/>
    <p:sldId id="318" r:id="rId21"/>
    <p:sldId id="277" r:id="rId22"/>
    <p:sldId id="320" r:id="rId23"/>
    <p:sldId id="315" r:id="rId24"/>
    <p:sldId id="316" r:id="rId25"/>
    <p:sldId id="319" r:id="rId26"/>
    <p:sldId id="278" r:id="rId27"/>
    <p:sldId id="289"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A3BEEA-96FF-755D-7AC3-0E7D930A9761}" name="Lilja Qvarlander Anna" initials="LQA" userId="S::Anna.Lilja.Qvarlander@skr.se::bbc324e7-c798-40e9-8e4f-23e675e50e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0649" autoAdjust="0"/>
  </p:normalViewPr>
  <p:slideViewPr>
    <p:cSldViewPr snapToGrid="0">
      <p:cViewPr varScale="1">
        <p:scale>
          <a:sx n="58" d="100"/>
          <a:sy n="58" d="100"/>
        </p:scale>
        <p:origin x="15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E8DF5-AACB-4D8D-8C39-64E2C16EE3B1}" type="datetimeFigureOut">
              <a:rPr lang="sv-SE" smtClean="0"/>
              <a:t>2022-02-24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79E87-3AF2-4927-88F8-38EB87163D12}" type="slidenum">
              <a:rPr lang="sv-SE" smtClean="0"/>
              <a:t>‹#›</a:t>
            </a:fld>
            <a:endParaRPr lang="sv-SE"/>
          </a:p>
        </p:txBody>
      </p:sp>
    </p:spTree>
    <p:extLst>
      <p:ext uri="{BB962C8B-B14F-4D97-AF65-F5344CB8AC3E}">
        <p14:creationId xmlns:p14="http://schemas.microsoft.com/office/powerpoint/2010/main" val="264914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F379E87-3AF2-4927-88F8-38EB87163D12}" type="slidenum">
              <a:rPr lang="sv-SE" smtClean="0"/>
              <a:t>2</a:t>
            </a:fld>
            <a:endParaRPr lang="sv-SE"/>
          </a:p>
        </p:txBody>
      </p:sp>
    </p:spTree>
    <p:extLst>
      <p:ext uri="{BB962C8B-B14F-4D97-AF65-F5344CB8AC3E}">
        <p14:creationId xmlns:p14="http://schemas.microsoft.com/office/powerpoint/2010/main" val="158833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Bakgrund </a:t>
            </a:r>
          </a:p>
          <a:p>
            <a:pPr algn="l"/>
            <a:r>
              <a:rPr lang="sv-SE" sz="1800" i="1" dirty="0">
                <a:solidFill>
                  <a:srgbClr val="FFFFFF"/>
                </a:solidFill>
                <a:effectLst/>
                <a:latin typeface="Segoe UI" panose="020B0502040204020203" pitchFamily="34" charset="0"/>
              </a:rPr>
              <a:t>Nationellt system för </a:t>
            </a:r>
            <a:r>
              <a:rPr lang="sv-SE" sz="1800" i="1" dirty="0" err="1">
                <a:solidFill>
                  <a:srgbClr val="FFFFFF"/>
                </a:solidFill>
                <a:effectLst/>
                <a:latin typeface="Segoe UI" panose="020B0502040204020203" pitchFamily="34" charset="0"/>
              </a:rPr>
              <a:t>kunskapsstyrning</a:t>
            </a:r>
            <a:r>
              <a:rPr lang="sv-SE" sz="1800" i="1" dirty="0">
                <a:solidFill>
                  <a:srgbClr val="FFFFFF"/>
                </a:solidFill>
                <a:effectLst/>
                <a:latin typeface="Segoe UI" panose="020B0502040204020203" pitchFamily="34" charset="0"/>
              </a:rPr>
              <a:t> Hälso- och sjukvård </a:t>
            </a:r>
            <a:r>
              <a:rPr lang="sv-SE" sz="1800" dirty="0">
                <a:solidFill>
                  <a:srgbClr val="FFFFFF"/>
                </a:solidFill>
                <a:effectLst/>
                <a:latin typeface="Segoe UI" panose="020B0502040204020203" pitchFamily="34" charset="0"/>
              </a:rPr>
              <a:t>etablerades år 2018 efter politiska beslut i samtliga regioner. Gedigna strukturer och processer har etablerats, och systemet lägger grunden för en mer kunskapsbaserad samt jämlik hälso- och sjukvård  Samtidigt är systemet i sin nuvarande utformning relativt </a:t>
            </a:r>
            <a:r>
              <a:rPr lang="sv-SE" sz="1800" dirty="0" err="1">
                <a:solidFill>
                  <a:srgbClr val="FFFFFF"/>
                </a:solidFill>
                <a:effectLst/>
                <a:latin typeface="Segoe UI" panose="020B0502040204020203" pitchFamily="34" charset="0"/>
              </a:rPr>
              <a:t>nyttEfter</a:t>
            </a:r>
            <a:r>
              <a:rPr lang="sv-SE" sz="1800" dirty="0">
                <a:solidFill>
                  <a:srgbClr val="FFFFFF"/>
                </a:solidFill>
                <a:effectLst/>
                <a:latin typeface="Segoe UI" panose="020B0502040204020203" pitchFamily="34" charset="0"/>
              </a:rPr>
              <a:t> den inledande uppbyggnadsfas som genomförts, behöver nu vissa principiella vägval kring systemets fortsatta inriktning och utformning slås fast och prioriteringar definieras och klargöras. Systemet behöver även analyseras och utvärderas i relation till de beslut som togs år 2017 inför etableringen av systemet.</a:t>
            </a:r>
          </a:p>
          <a:p>
            <a:pPr algn="l"/>
            <a:endParaRPr lang="sv-SE" dirty="0">
              <a:solidFill>
                <a:srgbClr val="FFFFFF"/>
              </a:solidFill>
              <a:effectLst/>
              <a:latin typeface="Segoe UI" panose="020B0502040204020203" pitchFamily="34" charset="0"/>
            </a:endParaRPr>
          </a:p>
          <a:p>
            <a:pPr rtl="0"/>
            <a:r>
              <a:rPr lang="sv-SE" sz="1800" b="0" i="0" dirty="0">
                <a:solidFill>
                  <a:srgbClr val="FFFFFF"/>
                </a:solidFill>
                <a:effectLst/>
                <a:latin typeface="Segoe UI" panose="020B0502040204020203" pitchFamily="34" charset="0"/>
              </a:rPr>
              <a:t>SKS har i uppdrag att ta fram en plan för långsiktig utveckling och finansieringsram för kunskapsstyrningssystemet. SKS har därutöver sedan länge uttryckt behovet av att klargöra prioriteringar över tid, inte minst utifrån föränderliga behov. Politiska ledningar har lyft fram att inriktningen för systemet samt roller och ansvar mellan olika aktörer och instanser behöver klargöras. Därtill finns behov av mer långsiktiga planeringsförutsättningar, bland annat för Sveriges Kommuner och Regioner (SKR) och andra aktörer med nationella uppdrag som berörs av det nationella systemet </a:t>
            </a:r>
            <a:r>
              <a:rPr lang="sv-SE" sz="1800" dirty="0" err="1">
                <a:effectLst/>
                <a:latin typeface="Segoe UI" panose="020B0502040204020203" pitchFamily="34" charset="0"/>
              </a:rPr>
              <a:t>kunskapsstyrning</a:t>
            </a:r>
            <a:r>
              <a:rPr lang="sv-SE" sz="1800" dirty="0">
                <a:effectLst/>
                <a:latin typeface="Segoe UI" panose="020B0502040204020203" pitchFamily="34" charset="0"/>
              </a:rPr>
              <a:t>. Mot denna bakgrund har SKS beslutat att ta fram ett underlag för beslut om framtida utveckling som bland annat synliggör nuläge, ekonomiska förutsättningar, vision, övergripande mål samt målbild för systemet på fem års sikt. </a:t>
            </a:r>
            <a:endParaRPr lang="sv-SE" dirty="0">
              <a:effectLst/>
              <a:latin typeface="Segoe UI" panose="020B0502040204020203" pitchFamily="34" charset="0"/>
            </a:endParaRPr>
          </a:p>
          <a:p>
            <a:pPr rtl="0"/>
            <a:r>
              <a:rPr lang="sv-SE" dirty="0"/>
              <a:t/>
            </a:r>
            <a:br>
              <a:rPr lang="sv-SE" dirty="0"/>
            </a:br>
            <a:endParaRPr lang="sv-SE" dirty="0"/>
          </a:p>
          <a:p>
            <a:pPr algn="l"/>
            <a:endParaRPr lang="sv-SE" b="0" i="0" dirty="0">
              <a:solidFill>
                <a:srgbClr val="FFFFFF"/>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0F379E87-3AF2-4927-88F8-38EB87163D12}" type="slidenum">
              <a:rPr lang="sv-SE" smtClean="0"/>
              <a:t>11</a:t>
            </a:fld>
            <a:endParaRPr lang="sv-SE"/>
          </a:p>
        </p:txBody>
      </p:sp>
    </p:spTree>
    <p:extLst>
      <p:ext uri="{BB962C8B-B14F-4D97-AF65-F5344CB8AC3E}">
        <p14:creationId xmlns:p14="http://schemas.microsoft.com/office/powerpoint/2010/main" val="298124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F379E87-3AF2-4927-88F8-38EB87163D12}" type="slidenum">
              <a:rPr lang="sv-SE" smtClean="0"/>
              <a:t>12</a:t>
            </a:fld>
            <a:endParaRPr lang="sv-SE"/>
          </a:p>
        </p:txBody>
      </p:sp>
    </p:spTree>
    <p:extLst>
      <p:ext uri="{BB962C8B-B14F-4D97-AF65-F5344CB8AC3E}">
        <p14:creationId xmlns:p14="http://schemas.microsoft.com/office/powerpoint/2010/main" val="220398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en underlagsrapport med rekommendationer för utveckling. Kommer utgöra underlag för beslutsdokument.</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73740-816D-4348-B6DB-958668F7B12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84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lvl="0" indent="-342900">
              <a:buFont typeface="Times New Roman" panose="02020603050405020304" pitchFamily="18" charset="0"/>
              <a:buChar char="-"/>
            </a:pPr>
            <a:endParaRPr lang="sv-SE" sz="1800" dirty="0">
              <a:solidFill>
                <a:srgbClr val="000000"/>
              </a:solidFill>
              <a:effectLst/>
              <a:latin typeface="Times New Roman" panose="02020603050405020304" pitchFamily="18" charset="0"/>
              <a:ea typeface="Calibri" panose="020F0502020204030204" pitchFamily="34" charset="0"/>
            </a:endParaRPr>
          </a:p>
          <a:p>
            <a:pPr marL="342900" lvl="0" indent="-342900">
              <a:buFont typeface="Calibri" panose="020F0502020204030204" pitchFamily="34" charset="0"/>
              <a:buChar char="-"/>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73740-816D-4348-B6DB-958668F7B12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33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F379E87-3AF2-4927-88F8-38EB87163D12}" type="slidenum">
              <a:rPr lang="sv-SE" smtClean="0"/>
              <a:t>15</a:t>
            </a:fld>
            <a:endParaRPr lang="sv-SE"/>
          </a:p>
        </p:txBody>
      </p:sp>
    </p:spTree>
    <p:extLst>
      <p:ext uri="{BB962C8B-B14F-4D97-AF65-F5344CB8AC3E}">
        <p14:creationId xmlns:p14="http://schemas.microsoft.com/office/powerpoint/2010/main" val="290987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B7F2EF-F1A0-4F0B-AEE7-4412044D72D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87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2022-02-24</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2022-02-24</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2022-02-24</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2022-02-24</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2022-02-24</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473016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1ADA1F9B-CCF0-4D82-A120-69E88C4989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00462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descr="En bild som visar enhet&#10;&#10;Automatiskt genererad beskrivning">
            <a:extLst>
              <a:ext uri="{FF2B5EF4-FFF2-40B4-BE49-F238E27FC236}">
                <a16:creationId xmlns:a16="http://schemas.microsoft.com/office/drawing/2014/main" id="{F462BC7F-2338-4B3A-95AD-A880358D7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12547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48098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descr="En bild som visar ritning&#10;&#10;Automatiskt genererad beskrivning">
            <a:extLst>
              <a:ext uri="{FF2B5EF4-FFF2-40B4-BE49-F238E27FC236}">
                <a16:creationId xmlns:a16="http://schemas.microsoft.com/office/drawing/2014/main" id="{1E92A6A6-8B0A-4DE1-8142-4259EB45C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362300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49142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67811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2022-02-24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7666332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93510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18175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93215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30955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2022-02-24</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29041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2.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48.xml"/><Relationship Id="rId7" Type="http://schemas.openxmlformats.org/officeDocument/2006/relationships/image" Target="../media/image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7.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13.jpe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2022-02-24</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2022-02-24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40730749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2022-02-24</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51270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utomhus, himmel, pir, scen&#10;&#10;Automatiskt genererad beskrivning">
            <a:extLst>
              <a:ext uri="{FF2B5EF4-FFF2-40B4-BE49-F238E27FC236}">
                <a16:creationId xmlns:a16="http://schemas.microsoft.com/office/drawing/2014/main" id="{C2DDA328-A8A0-43CA-9A37-EE85D885E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2236278" y="450560"/>
            <a:ext cx="9608400" cy="1966912"/>
          </a:xfrm>
        </p:spPr>
        <p:txBody>
          <a:bodyPr/>
          <a:lstStyle/>
          <a:p>
            <a:r>
              <a:rPr lang="sv-SE" sz="3200" dirty="0"/>
              <a:t>Gemensamt nätverksmöte NSK-S och RSS</a:t>
            </a:r>
            <a:br>
              <a:rPr lang="sv-SE" sz="3200" dirty="0"/>
            </a:br>
            <a:r>
              <a:rPr lang="sv-SE" sz="3200" dirty="0"/>
              <a:t/>
            </a:r>
            <a:br>
              <a:rPr lang="sv-SE" sz="3200" dirty="0"/>
            </a:br>
            <a:r>
              <a:rPr lang="sv-SE" sz="3200"/>
              <a:t>9 februari</a:t>
            </a:r>
            <a:endParaRPr lang="sv-SE" dirty="0"/>
          </a:p>
        </p:txBody>
      </p:sp>
    </p:spTree>
    <p:extLst>
      <p:ext uri="{BB962C8B-B14F-4D97-AF65-F5344CB8AC3E}">
        <p14:creationId xmlns:p14="http://schemas.microsoft.com/office/powerpoint/2010/main" val="244844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D4ABA9-C027-4C83-A2A5-BA92ACFC7373}"/>
              </a:ext>
            </a:extLst>
          </p:cNvPr>
          <p:cNvSpPr>
            <a:spLocks noGrp="1"/>
          </p:cNvSpPr>
          <p:nvPr>
            <p:ph type="title"/>
          </p:nvPr>
        </p:nvSpPr>
        <p:spPr/>
        <p:txBody>
          <a:bodyPr/>
          <a:lstStyle/>
          <a:p>
            <a:r>
              <a:rPr lang="sv-SE" dirty="0">
                <a:solidFill>
                  <a:schemeClr val="tx1"/>
                </a:solidFill>
              </a:rPr>
              <a:t>Tack för idag</a:t>
            </a:r>
          </a:p>
        </p:txBody>
      </p:sp>
      <p:sp>
        <p:nvSpPr>
          <p:cNvPr id="3" name="Platshållare för text 2">
            <a:extLst>
              <a:ext uri="{FF2B5EF4-FFF2-40B4-BE49-F238E27FC236}">
                <a16:creationId xmlns:a16="http://schemas.microsoft.com/office/drawing/2014/main" id="{602D488B-EAFA-453A-BD69-45AA003CF351}"/>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72156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A059A-A09F-48AC-AAC4-F909DA7BF600}"/>
              </a:ext>
            </a:extLst>
          </p:cNvPr>
          <p:cNvSpPr>
            <a:spLocks noGrp="1"/>
          </p:cNvSpPr>
          <p:nvPr>
            <p:ph type="ctrTitle"/>
          </p:nvPr>
        </p:nvSpPr>
        <p:spPr/>
        <p:txBody>
          <a:bodyPr/>
          <a:lstStyle/>
          <a:p>
            <a:r>
              <a:rPr lang="sv-SE" dirty="0"/>
              <a:t>Underlagsrapport med rekommendationer för kunskapsstyrning hälso och sjukvård</a:t>
            </a:r>
          </a:p>
        </p:txBody>
      </p:sp>
      <p:sp>
        <p:nvSpPr>
          <p:cNvPr id="3" name="Underrubrik 2">
            <a:extLst>
              <a:ext uri="{FF2B5EF4-FFF2-40B4-BE49-F238E27FC236}">
                <a16:creationId xmlns:a16="http://schemas.microsoft.com/office/drawing/2014/main" id="{382DCDF0-068A-4579-95DF-7183F71B89A8}"/>
              </a:ext>
            </a:extLst>
          </p:cNvPr>
          <p:cNvSpPr>
            <a:spLocks noGrp="1"/>
          </p:cNvSpPr>
          <p:nvPr>
            <p:ph type="subTitle" idx="1"/>
          </p:nvPr>
        </p:nvSpPr>
        <p:spPr>
          <a:xfrm>
            <a:off x="666000" y="4940490"/>
            <a:ext cx="9608400" cy="1294710"/>
          </a:xfrm>
        </p:spPr>
        <p:txBody>
          <a:bodyPr/>
          <a:lstStyle/>
          <a:p>
            <a:endParaRPr lang="sv-SE" dirty="0"/>
          </a:p>
        </p:txBody>
      </p:sp>
    </p:spTree>
    <p:extLst>
      <p:ext uri="{BB962C8B-B14F-4D97-AF65-F5344CB8AC3E}">
        <p14:creationId xmlns:p14="http://schemas.microsoft.com/office/powerpoint/2010/main" val="279041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6B1D52-BD6D-4AD9-BFA7-FBF588A3BB12}"/>
              </a:ext>
            </a:extLst>
          </p:cNvPr>
          <p:cNvSpPr>
            <a:spLocks noGrp="1"/>
          </p:cNvSpPr>
          <p:nvPr>
            <p:ph type="title"/>
          </p:nvPr>
        </p:nvSpPr>
        <p:spPr/>
        <p:txBody>
          <a:bodyPr/>
          <a:lstStyle/>
          <a:p>
            <a:r>
              <a:rPr lang="sv-SE" dirty="0"/>
              <a:t>Bakgrund</a:t>
            </a:r>
          </a:p>
        </p:txBody>
      </p:sp>
      <p:sp>
        <p:nvSpPr>
          <p:cNvPr id="3" name="Platshållare för innehåll 2">
            <a:extLst>
              <a:ext uri="{FF2B5EF4-FFF2-40B4-BE49-F238E27FC236}">
                <a16:creationId xmlns:a16="http://schemas.microsoft.com/office/drawing/2014/main" id="{7227E72A-2A78-42A9-A808-5B45CB0BF789}"/>
              </a:ext>
            </a:extLst>
          </p:cNvPr>
          <p:cNvSpPr>
            <a:spLocks noGrp="1"/>
          </p:cNvSpPr>
          <p:nvPr>
            <p:ph idx="1"/>
          </p:nvPr>
        </p:nvSpPr>
        <p:spPr>
          <a:xfrm>
            <a:off x="664232" y="2087591"/>
            <a:ext cx="9609825" cy="4146210"/>
          </a:xfrm>
        </p:spPr>
        <p:txBody>
          <a:bodyPr/>
          <a:lstStyle/>
          <a:p>
            <a:pPr>
              <a:buFontTx/>
              <a:buChar char="-"/>
            </a:pPr>
            <a:r>
              <a:rPr lang="sv-SE" dirty="0"/>
              <a:t>SKS har fått i uppdrag att ta fram en plan för långsiktig inriktning för nationellt system för kunskapsstyrning </a:t>
            </a:r>
          </a:p>
          <a:p>
            <a:pPr>
              <a:buFontTx/>
              <a:buChar char="-"/>
            </a:pPr>
            <a:r>
              <a:rPr lang="sv-SE" dirty="0"/>
              <a:t>Uppdraget har getts av regiondirektörerna</a:t>
            </a:r>
          </a:p>
          <a:p>
            <a:r>
              <a:rPr lang="sv-SE" dirty="0"/>
              <a:t>Rapporten ska slå fast principiella vägval kring fortsatt inriktning</a:t>
            </a:r>
          </a:p>
          <a:p>
            <a:r>
              <a:rPr lang="sv-SE" dirty="0"/>
              <a:t>Analysera och utvärdera systemet i relation till de beslut som togs 2017</a:t>
            </a:r>
          </a:p>
          <a:p>
            <a:r>
              <a:rPr lang="sv-SE" dirty="0"/>
              <a:t>Underlaget ska ligga till grund för beslut kring långsiktig utveckling och finansiering</a:t>
            </a:r>
          </a:p>
        </p:txBody>
      </p:sp>
    </p:spTree>
    <p:extLst>
      <p:ext uri="{BB962C8B-B14F-4D97-AF65-F5344CB8AC3E}">
        <p14:creationId xmlns:p14="http://schemas.microsoft.com/office/powerpoint/2010/main" val="398207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606BC84-8EE6-4876-974F-5B3A3CB41C39}"/>
              </a:ext>
            </a:extLst>
          </p:cNvPr>
          <p:cNvSpPr>
            <a:spLocks noGrp="1"/>
          </p:cNvSpPr>
          <p:nvPr>
            <p:ph idx="1"/>
          </p:nvPr>
        </p:nvSpPr>
        <p:spPr>
          <a:xfrm>
            <a:off x="664232" y="1721530"/>
            <a:ext cx="9609825" cy="4127807"/>
          </a:xfrm>
        </p:spPr>
        <p:txBody>
          <a:bodyPr/>
          <a:lstStyle/>
          <a:p>
            <a:r>
              <a:rPr lang="sv-SE" dirty="0"/>
              <a:t>Kansliet har haft möte med </a:t>
            </a:r>
            <a:r>
              <a:rPr lang="sv-SE" dirty="0" err="1"/>
              <a:t>Lumells</a:t>
            </a:r>
            <a:endParaRPr lang="sv-SE" dirty="0"/>
          </a:p>
          <a:p>
            <a:r>
              <a:rPr lang="sv-SE" dirty="0"/>
              <a:t>Beslut om att del skicka in ”faktafel” och tillägg om kommunernas medverkan direkt till </a:t>
            </a:r>
            <a:r>
              <a:rPr lang="sv-SE" dirty="0" err="1"/>
              <a:t>Lumells</a:t>
            </a:r>
            <a:r>
              <a:rPr lang="sv-SE" dirty="0"/>
              <a:t> från kansliet</a:t>
            </a:r>
          </a:p>
          <a:p>
            <a:r>
              <a:rPr lang="sv-SE" dirty="0"/>
              <a:t>S-</a:t>
            </a:r>
            <a:r>
              <a:rPr lang="sv-SE" dirty="0" err="1"/>
              <a:t>KiS</a:t>
            </a:r>
            <a:r>
              <a:rPr lang="sv-SE" dirty="0"/>
              <a:t> skickar in en skrivelse med sina synpunkter som kan biläggas till rapporten</a:t>
            </a:r>
          </a:p>
          <a:p>
            <a:r>
              <a:rPr lang="sv-SE" dirty="0"/>
              <a:t>Ändringar och tillägg skickades in 28/1 och skrivelse 4/2</a:t>
            </a:r>
          </a:p>
          <a:p>
            <a:r>
              <a:rPr lang="sv-SE" dirty="0"/>
              <a:t>Ny version av rapport kommer 16/2 </a:t>
            </a:r>
          </a:p>
          <a:p>
            <a:r>
              <a:rPr lang="sv-SE" dirty="0"/>
              <a:t>Vi återkommer med information</a:t>
            </a:r>
          </a:p>
        </p:txBody>
      </p:sp>
      <p:sp>
        <p:nvSpPr>
          <p:cNvPr id="3" name="Rubrik 2">
            <a:extLst>
              <a:ext uri="{FF2B5EF4-FFF2-40B4-BE49-F238E27FC236}">
                <a16:creationId xmlns:a16="http://schemas.microsoft.com/office/drawing/2014/main" id="{9743D68E-6B88-40F2-A936-774FB17EBB31}"/>
              </a:ext>
            </a:extLst>
          </p:cNvPr>
          <p:cNvSpPr>
            <a:spLocks noGrp="1"/>
          </p:cNvSpPr>
          <p:nvPr>
            <p:ph type="title"/>
          </p:nvPr>
        </p:nvSpPr>
        <p:spPr>
          <a:xfrm>
            <a:off x="664232" y="490138"/>
            <a:ext cx="9609825" cy="1231392"/>
          </a:xfrm>
        </p:spPr>
        <p:txBody>
          <a:bodyPr/>
          <a:lstStyle/>
          <a:p>
            <a:r>
              <a:rPr lang="sv-SE" dirty="0"/>
              <a:t>S-Kis hantering </a:t>
            </a:r>
          </a:p>
        </p:txBody>
      </p:sp>
    </p:spTree>
    <p:extLst>
      <p:ext uri="{BB962C8B-B14F-4D97-AF65-F5344CB8AC3E}">
        <p14:creationId xmlns:p14="http://schemas.microsoft.com/office/powerpoint/2010/main" val="413813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7B33770-3904-4EAC-961E-B7CE71C6D697}"/>
              </a:ext>
            </a:extLst>
          </p:cNvPr>
          <p:cNvSpPr>
            <a:spLocks noGrp="1"/>
          </p:cNvSpPr>
          <p:nvPr>
            <p:ph idx="1"/>
          </p:nvPr>
        </p:nvSpPr>
        <p:spPr>
          <a:xfrm>
            <a:off x="664232" y="1855591"/>
            <a:ext cx="10765768" cy="4127807"/>
          </a:xfrm>
        </p:spPr>
        <p:txBody>
          <a:bodyPr/>
          <a:lstStyle/>
          <a:p>
            <a:r>
              <a:rPr lang="sv-SE" dirty="0"/>
              <a:t>S-</a:t>
            </a:r>
            <a:r>
              <a:rPr lang="sv-SE" dirty="0" err="1"/>
              <a:t>KiS</a:t>
            </a:r>
            <a:r>
              <a:rPr lang="sv-SE" dirty="0"/>
              <a:t> saknar en ansats/önskan/viljeyttring om hur systemet ska utvecklas på sikt för att kunna hantera hela hälso- och sjukvården och alltså inkludera kommunerna som huvudmän. Koppling till Nära vård</a:t>
            </a:r>
          </a:p>
          <a:p>
            <a:r>
              <a:rPr lang="sv-SE" dirty="0"/>
              <a:t>En motsvarande ansats/önskan/viljeyttring behöver också komma från kommunerna för att nå en jämlik hälso- och sjukvård av god kvalitet</a:t>
            </a:r>
          </a:p>
          <a:p>
            <a:r>
              <a:rPr lang="sv-SE" dirty="0"/>
              <a:t>Om/när en sådan ansats antas av SKS respektive S-</a:t>
            </a:r>
            <a:r>
              <a:rPr lang="sv-SE" dirty="0" err="1"/>
              <a:t>KiS</a:t>
            </a:r>
            <a:r>
              <a:rPr lang="sv-SE" dirty="0"/>
              <a:t> behöver ett gemensamt arbete göras för att uppnå en sådan utveckling</a:t>
            </a:r>
          </a:p>
          <a:p>
            <a:r>
              <a:rPr lang="sv-SE" dirty="0"/>
              <a:t>S-</a:t>
            </a:r>
            <a:r>
              <a:rPr lang="sv-SE" dirty="0" err="1"/>
              <a:t>KiS</a:t>
            </a:r>
            <a:r>
              <a:rPr lang="sv-SE" dirty="0"/>
              <a:t> uppfattar att </a:t>
            </a:r>
            <a:r>
              <a:rPr lang="sv-SE" dirty="0" err="1"/>
              <a:t>NPO:er</a:t>
            </a:r>
            <a:r>
              <a:rPr lang="sv-SE" dirty="0"/>
              <a:t> efterfrågar kommunal medverkan och uppskattar kommunernas insatser i det praktiska arbetet. Den efterfrågan avspeglas inte i rapporten.</a:t>
            </a:r>
          </a:p>
          <a:p>
            <a:endParaRPr lang="sv-SE" sz="2000" dirty="0">
              <a:solidFill>
                <a:srgbClr val="000000"/>
              </a:solidFill>
              <a:latin typeface="+mj-lt"/>
            </a:endParaRPr>
          </a:p>
        </p:txBody>
      </p:sp>
      <p:sp>
        <p:nvSpPr>
          <p:cNvPr id="3" name="Rubrik 2">
            <a:extLst>
              <a:ext uri="{FF2B5EF4-FFF2-40B4-BE49-F238E27FC236}">
                <a16:creationId xmlns:a16="http://schemas.microsoft.com/office/drawing/2014/main" id="{8D354881-95B3-4329-861F-628499000AF6}"/>
              </a:ext>
            </a:extLst>
          </p:cNvPr>
          <p:cNvSpPr>
            <a:spLocks noGrp="1"/>
          </p:cNvSpPr>
          <p:nvPr>
            <p:ph type="title"/>
          </p:nvPr>
        </p:nvSpPr>
        <p:spPr/>
        <p:txBody>
          <a:bodyPr/>
          <a:lstStyle/>
          <a:p>
            <a:r>
              <a:rPr lang="sv-SE" dirty="0"/>
              <a:t>Skrivelse från S-</a:t>
            </a:r>
            <a:r>
              <a:rPr lang="sv-SE" dirty="0" err="1"/>
              <a:t>KiS</a:t>
            </a:r>
            <a:r>
              <a:rPr lang="sv-SE" dirty="0"/>
              <a:t>:</a:t>
            </a:r>
          </a:p>
        </p:txBody>
      </p:sp>
    </p:spTree>
    <p:extLst>
      <p:ext uri="{BB962C8B-B14F-4D97-AF65-F5344CB8AC3E}">
        <p14:creationId xmlns:p14="http://schemas.microsoft.com/office/powerpoint/2010/main" val="375567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A340C56-F8D2-4C1A-82F5-AA91E3ABD72E}"/>
              </a:ext>
            </a:extLst>
          </p:cNvPr>
          <p:cNvSpPr>
            <a:spLocks noGrp="1"/>
          </p:cNvSpPr>
          <p:nvPr>
            <p:ph idx="1"/>
          </p:nvPr>
        </p:nvSpPr>
        <p:spPr>
          <a:xfrm>
            <a:off x="664232" y="286603"/>
            <a:ext cx="9609825" cy="5947198"/>
          </a:xfrm>
        </p:spPr>
        <p:txBody>
          <a:bodyPr/>
          <a:lstStyle/>
          <a:p>
            <a:pPr>
              <a:lnSpc>
                <a:spcPct val="107000"/>
              </a:lnSpc>
              <a:spcAft>
                <a:spcPts val="800"/>
              </a:spcAft>
            </a:pPr>
            <a:r>
              <a:rPr lang="sv-SE"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Behov av principiella tillägg till underlagsrapporten</a:t>
            </a:r>
            <a:r>
              <a:rPr lang="sv-S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sv-SE" dirty="0"/>
              <a:t>Att ansvaret för hälso- och sjukvården är delat, och hur, behöver beskrivas tidigt i underlaget. Den kommunala hälso- och sjukvården utgör nu drygt en tredjedel av primärvården och det behöver framgå i  en bakgrundbeskrivning. </a:t>
            </a:r>
          </a:p>
          <a:p>
            <a:pPr marL="342900" lvl="0" indent="-342900">
              <a:buFont typeface="Calibri" panose="020F0502020204030204" pitchFamily="34" charset="0"/>
              <a:buChar char="-"/>
            </a:pPr>
            <a:r>
              <a:rPr lang="sv-SE" dirty="0"/>
              <a:t>Det är viktigt att det framgår av underlagsrapporten med vilken logik har byggts upp, d v s att det har sin utgångpunkt i den hälso- och sjukvård som bedrivs av regionerna. </a:t>
            </a: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sv-SE" dirty="0"/>
              <a:t>Av underlagsrapporten framgår att systemet fram tills idag framgångsrikt hanterat framtagande av nya kunskapsstöd medan det fortfarande finns utmaningar avseende implementering och uppföljning. Den utmaningen är minst lika stor avseende kommunernas hälso- och sjukvård vilket behöver framgå av underlagsrapporten. </a:t>
            </a:r>
          </a:p>
          <a:p>
            <a:endParaRPr lang="sv-SE" dirty="0"/>
          </a:p>
        </p:txBody>
      </p:sp>
    </p:spTree>
    <p:extLst>
      <p:ext uri="{BB962C8B-B14F-4D97-AF65-F5344CB8AC3E}">
        <p14:creationId xmlns:p14="http://schemas.microsoft.com/office/powerpoint/2010/main" val="220559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A059A-A09F-48AC-AAC4-F909DA7BF600}"/>
              </a:ext>
            </a:extLst>
          </p:cNvPr>
          <p:cNvSpPr>
            <a:spLocks noGrp="1"/>
          </p:cNvSpPr>
          <p:nvPr>
            <p:ph type="ctrTitle"/>
          </p:nvPr>
        </p:nvSpPr>
        <p:spPr/>
        <p:txBody>
          <a:bodyPr/>
          <a:lstStyle/>
          <a:p>
            <a:r>
              <a:rPr lang="sv-SE" dirty="0"/>
              <a:t>Sammanfattning och avslut</a:t>
            </a:r>
          </a:p>
        </p:txBody>
      </p:sp>
      <p:sp>
        <p:nvSpPr>
          <p:cNvPr id="3" name="Underrubrik 2">
            <a:extLst>
              <a:ext uri="{FF2B5EF4-FFF2-40B4-BE49-F238E27FC236}">
                <a16:creationId xmlns:a16="http://schemas.microsoft.com/office/drawing/2014/main" id="{382DCDF0-068A-4579-95DF-7183F71B89A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99224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24FFF-62C3-45AB-AE3B-6B9B873097BF}"/>
              </a:ext>
            </a:extLst>
          </p:cNvPr>
          <p:cNvSpPr>
            <a:spLocks noGrp="1"/>
          </p:cNvSpPr>
          <p:nvPr>
            <p:ph type="title"/>
          </p:nvPr>
        </p:nvSpPr>
        <p:spPr/>
        <p:txBody>
          <a:bodyPr/>
          <a:lstStyle/>
          <a:p>
            <a:r>
              <a:rPr lang="sv-SE" dirty="0"/>
              <a:t>Sammanfattning och avslut</a:t>
            </a:r>
          </a:p>
        </p:txBody>
      </p:sp>
      <p:sp>
        <p:nvSpPr>
          <p:cNvPr id="3" name="textruta 2">
            <a:extLst>
              <a:ext uri="{FF2B5EF4-FFF2-40B4-BE49-F238E27FC236}">
                <a16:creationId xmlns:a16="http://schemas.microsoft.com/office/drawing/2014/main" id="{FAB9C69C-54AA-4C35-A653-7B29C87CE296}"/>
              </a:ext>
            </a:extLst>
          </p:cNvPr>
          <p:cNvSpPr txBox="1"/>
          <p:nvPr/>
        </p:nvSpPr>
        <p:spPr>
          <a:xfrm>
            <a:off x="1059561" y="1896236"/>
            <a:ext cx="9471170"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sysClr val="windowText" lastClr="000000"/>
                </a:solidFill>
                <a:effectLst/>
                <a:uLnTx/>
                <a:uFillTx/>
                <a:latin typeface="Arial"/>
                <a:ea typeface="+mn-ea"/>
                <a:cs typeface="+mn-cs"/>
              </a:rPr>
              <a:t>Mötesdatum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ysClr val="windowText" lastClr="000000"/>
                </a:solidFill>
                <a:effectLst/>
                <a:uLnTx/>
                <a:uFillTx/>
                <a:latin typeface="Arial"/>
                <a:ea typeface="+mn-ea"/>
                <a:cs typeface="+mn-cs"/>
              </a:rPr>
              <a:t>9 juni, 9-12 Digitalt </a:t>
            </a:r>
            <a:r>
              <a:rPr kumimoji="0" lang="sv-SE" sz="2800" b="1" i="0" u="none" strike="noStrike" kern="1200" cap="none" spc="0" normalizeH="0" baseline="0" noProof="0" dirty="0">
                <a:ln>
                  <a:noFill/>
                </a:ln>
                <a:solidFill>
                  <a:sysClr val="windowText" lastClr="000000"/>
                </a:solidFill>
                <a:effectLst/>
                <a:uLnTx/>
                <a:uFillTx/>
                <a:latin typeface="Arial"/>
                <a:ea typeface="+mn-ea"/>
                <a:cs typeface="+mn-cs"/>
              </a:rPr>
              <a:t>OBS</a:t>
            </a:r>
            <a:r>
              <a:rPr kumimoji="0" lang="sv-SE" sz="2800" b="0" i="0" u="none" strike="noStrike" kern="1200" cap="none" spc="0" normalizeH="0" baseline="0" noProof="0" dirty="0">
                <a:ln>
                  <a:noFill/>
                </a:ln>
                <a:solidFill>
                  <a:sysClr val="windowText" lastClr="000000"/>
                </a:solidFill>
                <a:effectLst/>
                <a:uLnTx/>
                <a:uFillTx/>
                <a:latin typeface="Arial"/>
                <a:ea typeface="+mn-ea"/>
                <a:cs typeface="+mn-cs"/>
              </a:rPr>
              <a:t>! Flyttat från 25 maj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ysClr val="windowText" lastClr="000000"/>
                </a:solidFill>
                <a:effectLst/>
                <a:uLnTx/>
                <a:uFillTx/>
                <a:latin typeface="Arial"/>
                <a:ea typeface="+mn-ea"/>
                <a:cs typeface="+mn-cs"/>
              </a:rPr>
              <a:t>22 september, 9-12, Fysiskt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ysClr val="windowText" lastClr="000000"/>
                </a:solidFill>
                <a:effectLst/>
                <a:uLnTx/>
                <a:uFillTx/>
                <a:latin typeface="Arial"/>
                <a:ea typeface="+mn-ea"/>
                <a:cs typeface="+mn-cs"/>
              </a:rPr>
              <a:t>14 december, 13-17 Digitalt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4" name="Bildobjekt 3" descr="En bild som visar text&#10;&#10;Automatiskt genererad beskrivning">
            <a:extLst>
              <a:ext uri="{FF2B5EF4-FFF2-40B4-BE49-F238E27FC236}">
                <a16:creationId xmlns:a16="http://schemas.microsoft.com/office/drawing/2014/main" id="{A71592B3-4F1F-47DE-94A5-9D730FE35D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37409" y="3704413"/>
            <a:ext cx="3390139" cy="2423432"/>
          </a:xfrm>
          <a:prstGeom prst="rect">
            <a:avLst/>
          </a:prstGeom>
        </p:spPr>
      </p:pic>
    </p:spTree>
    <p:extLst>
      <p:ext uri="{BB962C8B-B14F-4D97-AF65-F5344CB8AC3E}">
        <p14:creationId xmlns:p14="http://schemas.microsoft.com/office/powerpoint/2010/main" val="140464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D081C1-E01F-47F7-B89D-90809A09D0CE}"/>
              </a:ext>
            </a:extLst>
          </p:cNvPr>
          <p:cNvSpPr>
            <a:spLocks noGrp="1"/>
          </p:cNvSpPr>
          <p:nvPr>
            <p:ph type="title"/>
          </p:nvPr>
        </p:nvSpPr>
        <p:spPr>
          <a:xfrm>
            <a:off x="664231" y="632028"/>
            <a:ext cx="9609825" cy="1112405"/>
          </a:xfrm>
        </p:spPr>
        <p:txBody>
          <a:bodyPr/>
          <a:lstStyle/>
          <a:p>
            <a:pPr algn="ctr"/>
            <a:r>
              <a:rPr lang="sv-SE" dirty="0"/>
              <a:t>Dagordning</a:t>
            </a:r>
          </a:p>
        </p:txBody>
      </p:sp>
      <p:sp>
        <p:nvSpPr>
          <p:cNvPr id="3" name="Platshållare för innehåll 2">
            <a:extLst>
              <a:ext uri="{FF2B5EF4-FFF2-40B4-BE49-F238E27FC236}">
                <a16:creationId xmlns:a16="http://schemas.microsoft.com/office/drawing/2014/main" id="{79C036F2-A38B-45E6-BC0C-9FBA4B844550}"/>
              </a:ext>
            </a:extLst>
          </p:cNvPr>
          <p:cNvSpPr>
            <a:spLocks noGrp="1"/>
          </p:cNvSpPr>
          <p:nvPr>
            <p:ph idx="1"/>
          </p:nvPr>
        </p:nvSpPr>
        <p:spPr>
          <a:xfrm>
            <a:off x="664230" y="1374970"/>
            <a:ext cx="10863539" cy="4851002"/>
          </a:xfrm>
        </p:spPr>
        <p:txBody>
          <a:bodyPr/>
          <a:lstStyle/>
          <a:p>
            <a:pPr marL="30163" indent="0">
              <a:buNone/>
            </a:pPr>
            <a:r>
              <a:rPr lang="sv-SE" sz="2000" dirty="0"/>
              <a:t>09.00	Välkomna </a:t>
            </a:r>
          </a:p>
          <a:p>
            <a:pPr marL="30163" indent="0">
              <a:buNone/>
            </a:pPr>
            <a:r>
              <a:rPr lang="sv-SE" sz="2000" dirty="0"/>
              <a:t>09.10	Förslag till ny pilot i Partnerskapet – Socialstyrelsen kunskapsstöd om  barn med 	normbrytande beteende</a:t>
            </a:r>
          </a:p>
          <a:p>
            <a:pPr marL="30163" indent="0">
              <a:buNone/>
            </a:pPr>
            <a:r>
              <a:rPr lang="sv-SE" sz="2000" dirty="0"/>
              <a:t>09.55	Dialog med Socialstyrelsen om regionala seminarier avseende riktlinjer ADHD och 	autism</a:t>
            </a:r>
          </a:p>
          <a:p>
            <a:pPr marL="30163" indent="0">
              <a:buNone/>
            </a:pPr>
            <a:r>
              <a:rPr lang="sv-SE" sz="2000" dirty="0"/>
              <a:t>10.25	Paus</a:t>
            </a:r>
          </a:p>
          <a:p>
            <a:pPr marL="30163" indent="0">
              <a:buNone/>
            </a:pPr>
            <a:r>
              <a:rPr lang="sv-SE" sz="2000" dirty="0"/>
              <a:t>10.35 	Dialog med Folkhälsomyndigheten om regeringsuppdraget för ett kunskapsbaserat 	lokalt och regionalt ANDTS-arbete</a:t>
            </a:r>
          </a:p>
          <a:p>
            <a:pPr marL="30163" indent="0">
              <a:buNone/>
            </a:pPr>
            <a:r>
              <a:rPr lang="sv-SE" sz="2000" dirty="0"/>
              <a:t>11.35 	Utvecklingsplan för kunskapsstyrning hälso och sjukvård</a:t>
            </a:r>
          </a:p>
          <a:p>
            <a:pPr marL="30163" indent="0">
              <a:buNone/>
            </a:pPr>
            <a:r>
              <a:rPr lang="sv-SE" sz="2000" dirty="0"/>
              <a:t>11.55	Sammanfattning och avslut</a:t>
            </a:r>
          </a:p>
        </p:txBody>
      </p:sp>
    </p:spTree>
    <p:extLst>
      <p:ext uri="{BB962C8B-B14F-4D97-AF65-F5344CB8AC3E}">
        <p14:creationId xmlns:p14="http://schemas.microsoft.com/office/powerpoint/2010/main" val="364619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AFCB62-915B-4A23-9410-1F7CCADBAE90}"/>
              </a:ext>
            </a:extLst>
          </p:cNvPr>
          <p:cNvSpPr>
            <a:spLocks noGrp="1"/>
          </p:cNvSpPr>
          <p:nvPr>
            <p:ph type="title"/>
          </p:nvPr>
        </p:nvSpPr>
        <p:spPr>
          <a:xfrm>
            <a:off x="666000" y="975600"/>
            <a:ext cx="9608400" cy="1112400"/>
          </a:xfrm>
        </p:spPr>
        <p:txBody>
          <a:bodyPr anchor="t">
            <a:normAutofit/>
          </a:bodyPr>
          <a:lstStyle/>
          <a:p>
            <a:r>
              <a:rPr lang="sv-SE" dirty="0"/>
              <a:t>Sammanhangsmarkering</a:t>
            </a:r>
          </a:p>
        </p:txBody>
      </p:sp>
      <p:sp>
        <p:nvSpPr>
          <p:cNvPr id="9" name="Text Placeholder 2">
            <a:extLst>
              <a:ext uri="{FF2B5EF4-FFF2-40B4-BE49-F238E27FC236}">
                <a16:creationId xmlns:a16="http://schemas.microsoft.com/office/drawing/2014/main" id="{64FFBE21-92A0-44B2-93D2-39E7FE16E860}"/>
              </a:ext>
            </a:extLst>
          </p:cNvPr>
          <p:cNvSpPr>
            <a:spLocks noGrp="1"/>
          </p:cNvSpPr>
          <p:nvPr>
            <p:ph type="body" idx="1"/>
          </p:nvPr>
        </p:nvSpPr>
        <p:spPr>
          <a:xfrm>
            <a:off x="6432882" y="2142624"/>
            <a:ext cx="4797093" cy="609600"/>
          </a:xfrm>
        </p:spPr>
        <p:txBody>
          <a:bodyPr/>
          <a:lstStyle/>
          <a:p>
            <a:r>
              <a:rPr lang="en-US" sz="2000" dirty="0" err="1"/>
              <a:t>Återföring</a:t>
            </a:r>
            <a:r>
              <a:rPr lang="en-US" sz="2000" dirty="0"/>
              <a:t> </a:t>
            </a:r>
            <a:r>
              <a:rPr lang="en-US" sz="2000" dirty="0" err="1"/>
              <a:t>möte</a:t>
            </a:r>
            <a:r>
              <a:rPr lang="en-US" sz="2000" dirty="0"/>
              <a:t> med RSS-</a:t>
            </a:r>
            <a:r>
              <a:rPr lang="en-US" sz="2000" dirty="0" err="1"/>
              <a:t>nätverket</a:t>
            </a:r>
            <a:endParaRPr lang="en-US" sz="2000" dirty="0"/>
          </a:p>
        </p:txBody>
      </p:sp>
      <p:sp>
        <p:nvSpPr>
          <p:cNvPr id="11" name="Text Placeholder 4">
            <a:extLst>
              <a:ext uri="{FF2B5EF4-FFF2-40B4-BE49-F238E27FC236}">
                <a16:creationId xmlns:a16="http://schemas.microsoft.com/office/drawing/2014/main" id="{A55DF215-B10C-4B0E-8401-FB2DA57B7125}"/>
              </a:ext>
            </a:extLst>
          </p:cNvPr>
          <p:cNvSpPr>
            <a:spLocks noGrp="1"/>
          </p:cNvSpPr>
          <p:nvPr>
            <p:ph type="body" sz="quarter" idx="3"/>
          </p:nvPr>
        </p:nvSpPr>
        <p:spPr>
          <a:xfrm>
            <a:off x="841664" y="2142624"/>
            <a:ext cx="4917455" cy="609600"/>
          </a:xfrm>
        </p:spPr>
        <p:txBody>
          <a:bodyPr/>
          <a:lstStyle/>
          <a:p>
            <a:r>
              <a:rPr lang="en-US" sz="2000" dirty="0" err="1"/>
              <a:t>Föregående</a:t>
            </a:r>
            <a:r>
              <a:rPr lang="en-US" sz="2000" dirty="0"/>
              <a:t> </a:t>
            </a:r>
            <a:r>
              <a:rPr lang="en-US" sz="2000" dirty="0" err="1"/>
              <a:t>gemensamma</a:t>
            </a:r>
            <a:r>
              <a:rPr lang="en-US" sz="2000" dirty="0"/>
              <a:t> </a:t>
            </a:r>
            <a:r>
              <a:rPr lang="en-US" sz="2000" dirty="0" err="1"/>
              <a:t>möte</a:t>
            </a:r>
            <a:endParaRPr lang="en-US" sz="2000" dirty="0"/>
          </a:p>
        </p:txBody>
      </p:sp>
      <p:sp>
        <p:nvSpPr>
          <p:cNvPr id="3" name="Platshållare för innehåll 2">
            <a:extLst>
              <a:ext uri="{FF2B5EF4-FFF2-40B4-BE49-F238E27FC236}">
                <a16:creationId xmlns:a16="http://schemas.microsoft.com/office/drawing/2014/main" id="{433DB737-FCCA-43B1-9513-657A14D5E960}"/>
              </a:ext>
            </a:extLst>
          </p:cNvPr>
          <p:cNvSpPr>
            <a:spLocks noGrp="1"/>
          </p:cNvSpPr>
          <p:nvPr>
            <p:ph sz="quarter" idx="4"/>
          </p:nvPr>
        </p:nvSpPr>
        <p:spPr>
          <a:xfrm>
            <a:off x="666000" y="3074401"/>
            <a:ext cx="5430000" cy="3391200"/>
          </a:xfrm>
        </p:spPr>
        <p:txBody>
          <a:bodyPr>
            <a:normAutofit/>
          </a:bodyPr>
          <a:lstStyle/>
          <a:p>
            <a:pPr>
              <a:lnSpc>
                <a:spcPct val="90000"/>
              </a:lnSpc>
            </a:pPr>
            <a:r>
              <a:rPr lang="sv-SE" sz="1800" dirty="0"/>
              <a:t>Nationellt system för kunskapsstyrning hälso- och sjukvård</a:t>
            </a:r>
          </a:p>
          <a:p>
            <a:pPr>
              <a:lnSpc>
                <a:spcPct val="90000"/>
              </a:lnSpc>
            </a:pPr>
            <a:r>
              <a:rPr lang="sv-SE" sz="1800" dirty="0"/>
              <a:t>Uppsala Län – samverkan mellan kommunerna och mellan regionen och kommunerna</a:t>
            </a:r>
          </a:p>
          <a:p>
            <a:pPr>
              <a:lnSpc>
                <a:spcPct val="90000"/>
              </a:lnSpc>
            </a:pPr>
            <a:r>
              <a:rPr lang="sv-SE" sz="1800" dirty="0"/>
              <a:t>Modell för att inventera lokala behov av kunskap- lägesrapport och dialog om former för återkoppling till regional och lokal nivå</a:t>
            </a:r>
          </a:p>
          <a:p>
            <a:pPr>
              <a:lnSpc>
                <a:spcPct val="90000"/>
              </a:lnSpc>
            </a:pPr>
            <a:r>
              <a:rPr lang="sv-SE" sz="1800" dirty="0"/>
              <a:t>Utredning om en äldreomsorgslag – lägesrapport</a:t>
            </a:r>
          </a:p>
          <a:p>
            <a:pPr>
              <a:lnSpc>
                <a:spcPct val="90000"/>
              </a:lnSpc>
            </a:pPr>
            <a:endParaRPr lang="sv-SE" sz="1800" dirty="0"/>
          </a:p>
        </p:txBody>
      </p:sp>
      <p:sp>
        <p:nvSpPr>
          <p:cNvPr id="8" name="textruta 7">
            <a:extLst>
              <a:ext uri="{FF2B5EF4-FFF2-40B4-BE49-F238E27FC236}">
                <a16:creationId xmlns:a16="http://schemas.microsoft.com/office/drawing/2014/main" id="{CE34FF9F-7C41-42CC-AD1B-F7920B9D64DC}"/>
              </a:ext>
            </a:extLst>
          </p:cNvPr>
          <p:cNvSpPr txBox="1"/>
          <p:nvPr/>
        </p:nvSpPr>
        <p:spPr>
          <a:xfrm>
            <a:off x="6432881" y="3074401"/>
            <a:ext cx="3841517" cy="400110"/>
          </a:xfrm>
          <a:prstGeom prst="rect">
            <a:avLst/>
          </a:prstGeom>
          <a:noFill/>
        </p:spPr>
        <p:txBody>
          <a:bodyPr wrap="square">
            <a:spAutoFit/>
          </a:bodyPr>
          <a:lstStyle/>
          <a:p>
            <a:r>
              <a:rPr lang="en-US" sz="2000" b="1" dirty="0"/>
              <a:t>Agenda </a:t>
            </a:r>
            <a:r>
              <a:rPr lang="en-US" sz="2000" b="1" dirty="0" err="1"/>
              <a:t>nätverksmöte</a:t>
            </a:r>
            <a:r>
              <a:rPr lang="en-US" sz="2000" b="1" dirty="0"/>
              <a:t> NSK-S</a:t>
            </a:r>
          </a:p>
        </p:txBody>
      </p:sp>
    </p:spTree>
    <p:extLst>
      <p:ext uri="{BB962C8B-B14F-4D97-AF65-F5344CB8AC3E}">
        <p14:creationId xmlns:p14="http://schemas.microsoft.com/office/powerpoint/2010/main" val="667764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17A7D5-90CB-4113-8BF6-8A2D9B96D3B4}"/>
              </a:ext>
            </a:extLst>
          </p:cNvPr>
          <p:cNvSpPr>
            <a:spLocks noGrp="1"/>
          </p:cNvSpPr>
          <p:nvPr>
            <p:ph type="ctrTitle"/>
          </p:nvPr>
        </p:nvSpPr>
        <p:spPr/>
        <p:txBody>
          <a:bodyPr/>
          <a:lstStyle/>
          <a:p>
            <a:r>
              <a:rPr lang="sv-SE" dirty="0"/>
              <a:t>Förslag till ny pilot i Partnerskapet – Socialstyrelsen kunskapsstöd om barn och unga med normbrytande beteende</a:t>
            </a:r>
          </a:p>
        </p:txBody>
      </p:sp>
      <p:sp>
        <p:nvSpPr>
          <p:cNvPr id="3" name="Underrubrik 2">
            <a:extLst>
              <a:ext uri="{FF2B5EF4-FFF2-40B4-BE49-F238E27FC236}">
                <a16:creationId xmlns:a16="http://schemas.microsoft.com/office/drawing/2014/main" id="{5019AF43-60FA-4317-AB4B-D044F728582E}"/>
              </a:ext>
            </a:extLst>
          </p:cNvPr>
          <p:cNvSpPr>
            <a:spLocks noGrp="1"/>
          </p:cNvSpPr>
          <p:nvPr>
            <p:ph type="subTitle" idx="1"/>
          </p:nvPr>
        </p:nvSpPr>
        <p:spPr>
          <a:xfrm>
            <a:off x="666000" y="5057775"/>
            <a:ext cx="9608400" cy="1186950"/>
          </a:xfrm>
        </p:spPr>
        <p:txBody>
          <a:bodyPr/>
          <a:lstStyle/>
          <a:p>
            <a:r>
              <a:rPr lang="sv-SE" dirty="0"/>
              <a:t>Tomas Jonsland och Åsa Wassbäck, Socialstyrelsen</a:t>
            </a:r>
          </a:p>
        </p:txBody>
      </p:sp>
    </p:spTree>
    <p:extLst>
      <p:ext uri="{BB962C8B-B14F-4D97-AF65-F5344CB8AC3E}">
        <p14:creationId xmlns:p14="http://schemas.microsoft.com/office/powerpoint/2010/main" val="123675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9ED2EF-DFEE-4708-8E4A-2E51524E2717}"/>
              </a:ext>
            </a:extLst>
          </p:cNvPr>
          <p:cNvSpPr>
            <a:spLocks noGrp="1"/>
          </p:cNvSpPr>
          <p:nvPr>
            <p:ph type="ctrTitle"/>
          </p:nvPr>
        </p:nvSpPr>
        <p:spPr>
          <a:xfrm>
            <a:off x="666000" y="2746800"/>
            <a:ext cx="9608400" cy="1965600"/>
          </a:xfrm>
        </p:spPr>
        <p:txBody>
          <a:bodyPr anchor="t">
            <a:normAutofit/>
          </a:bodyPr>
          <a:lstStyle/>
          <a:p>
            <a:r>
              <a:rPr lang="sv-SE" dirty="0"/>
              <a:t>Dialog om Socialstyrelsens förslag</a:t>
            </a:r>
          </a:p>
        </p:txBody>
      </p:sp>
      <p:sp>
        <p:nvSpPr>
          <p:cNvPr id="9" name="Subtitle 2">
            <a:extLst>
              <a:ext uri="{FF2B5EF4-FFF2-40B4-BE49-F238E27FC236}">
                <a16:creationId xmlns:a16="http://schemas.microsoft.com/office/drawing/2014/main" id="{78851C19-4C0C-4A2F-829F-BB53C675F447}"/>
              </a:ext>
            </a:extLst>
          </p:cNvPr>
          <p:cNvSpPr>
            <a:spLocks noGrp="1"/>
          </p:cNvSpPr>
          <p:nvPr>
            <p:ph type="subTitle" idx="1"/>
          </p:nvPr>
        </p:nvSpPr>
        <p:spPr>
          <a:xfrm>
            <a:off x="666000" y="4809600"/>
            <a:ext cx="9608400" cy="1425600"/>
          </a:xfrm>
        </p:spPr>
        <p:txBody>
          <a:bodyPr/>
          <a:lstStyle/>
          <a:p>
            <a:endParaRPr lang="en-US"/>
          </a:p>
        </p:txBody>
      </p:sp>
    </p:spTree>
    <p:extLst>
      <p:ext uri="{BB962C8B-B14F-4D97-AF65-F5344CB8AC3E}">
        <p14:creationId xmlns:p14="http://schemas.microsoft.com/office/powerpoint/2010/main" val="83646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A059A-A09F-48AC-AAC4-F909DA7BF600}"/>
              </a:ext>
            </a:extLst>
          </p:cNvPr>
          <p:cNvSpPr>
            <a:spLocks noGrp="1"/>
          </p:cNvSpPr>
          <p:nvPr>
            <p:ph type="ctrTitle"/>
          </p:nvPr>
        </p:nvSpPr>
        <p:spPr/>
        <p:txBody>
          <a:bodyPr/>
          <a:lstStyle/>
          <a:p>
            <a:r>
              <a:rPr lang="sv-SE" dirty="0"/>
              <a:t>Dialog med Socialstyrelsen om regionala seminarier avseende riktlinjer ADHD och autism</a:t>
            </a:r>
          </a:p>
        </p:txBody>
      </p:sp>
      <p:sp>
        <p:nvSpPr>
          <p:cNvPr id="3" name="Underrubrik 2">
            <a:extLst>
              <a:ext uri="{FF2B5EF4-FFF2-40B4-BE49-F238E27FC236}">
                <a16:creationId xmlns:a16="http://schemas.microsoft.com/office/drawing/2014/main" id="{382DCDF0-068A-4579-95DF-7183F71B89A8}"/>
              </a:ext>
            </a:extLst>
          </p:cNvPr>
          <p:cNvSpPr>
            <a:spLocks noGrp="1"/>
          </p:cNvSpPr>
          <p:nvPr>
            <p:ph type="subTitle" idx="1"/>
          </p:nvPr>
        </p:nvSpPr>
        <p:spPr/>
        <p:txBody>
          <a:bodyPr/>
          <a:lstStyle/>
          <a:p>
            <a:r>
              <a:rPr lang="sv-SE" dirty="0"/>
              <a:t>Louise von Bahr, Socialstyrelsen</a:t>
            </a:r>
          </a:p>
        </p:txBody>
      </p:sp>
    </p:spTree>
    <p:extLst>
      <p:ext uri="{BB962C8B-B14F-4D97-AF65-F5344CB8AC3E}">
        <p14:creationId xmlns:p14="http://schemas.microsoft.com/office/powerpoint/2010/main" val="185708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9ED2EF-DFEE-4708-8E4A-2E51524E2717}"/>
              </a:ext>
            </a:extLst>
          </p:cNvPr>
          <p:cNvSpPr>
            <a:spLocks noGrp="1"/>
          </p:cNvSpPr>
          <p:nvPr>
            <p:ph type="ctrTitle"/>
          </p:nvPr>
        </p:nvSpPr>
        <p:spPr>
          <a:xfrm>
            <a:off x="666000" y="2746800"/>
            <a:ext cx="9608400" cy="1965600"/>
          </a:xfrm>
        </p:spPr>
        <p:txBody>
          <a:bodyPr anchor="t">
            <a:normAutofit/>
          </a:bodyPr>
          <a:lstStyle/>
          <a:p>
            <a:r>
              <a:rPr lang="sv-SE" dirty="0"/>
              <a:t>Dialog om Socialstyrelsens förslag</a:t>
            </a:r>
          </a:p>
        </p:txBody>
      </p:sp>
      <p:sp>
        <p:nvSpPr>
          <p:cNvPr id="9" name="Subtitle 2">
            <a:extLst>
              <a:ext uri="{FF2B5EF4-FFF2-40B4-BE49-F238E27FC236}">
                <a16:creationId xmlns:a16="http://schemas.microsoft.com/office/drawing/2014/main" id="{78851C19-4C0C-4A2F-829F-BB53C675F447}"/>
              </a:ext>
            </a:extLst>
          </p:cNvPr>
          <p:cNvSpPr>
            <a:spLocks noGrp="1"/>
          </p:cNvSpPr>
          <p:nvPr>
            <p:ph type="subTitle" idx="1"/>
          </p:nvPr>
        </p:nvSpPr>
        <p:spPr>
          <a:xfrm>
            <a:off x="666000" y="4809600"/>
            <a:ext cx="9608400" cy="1425600"/>
          </a:xfrm>
        </p:spPr>
        <p:txBody>
          <a:bodyPr/>
          <a:lstStyle/>
          <a:p>
            <a:endParaRPr lang="en-US"/>
          </a:p>
        </p:txBody>
      </p:sp>
    </p:spTree>
    <p:extLst>
      <p:ext uri="{BB962C8B-B14F-4D97-AF65-F5344CB8AC3E}">
        <p14:creationId xmlns:p14="http://schemas.microsoft.com/office/powerpoint/2010/main" val="121213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A059A-A09F-48AC-AAC4-F909DA7BF600}"/>
              </a:ext>
            </a:extLst>
          </p:cNvPr>
          <p:cNvSpPr>
            <a:spLocks noGrp="1"/>
          </p:cNvSpPr>
          <p:nvPr>
            <p:ph type="ctrTitle"/>
          </p:nvPr>
        </p:nvSpPr>
        <p:spPr/>
        <p:txBody>
          <a:bodyPr/>
          <a:lstStyle/>
          <a:p>
            <a:r>
              <a:rPr lang="sv-SE" dirty="0"/>
              <a:t>Paus</a:t>
            </a:r>
          </a:p>
        </p:txBody>
      </p:sp>
      <p:sp>
        <p:nvSpPr>
          <p:cNvPr id="3" name="Underrubrik 2">
            <a:extLst>
              <a:ext uri="{FF2B5EF4-FFF2-40B4-BE49-F238E27FC236}">
                <a16:creationId xmlns:a16="http://schemas.microsoft.com/office/drawing/2014/main" id="{382DCDF0-068A-4579-95DF-7183F71B89A8}"/>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9403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1A059A-A09F-48AC-AAC4-F909DA7BF600}"/>
              </a:ext>
            </a:extLst>
          </p:cNvPr>
          <p:cNvSpPr>
            <a:spLocks noGrp="1"/>
          </p:cNvSpPr>
          <p:nvPr>
            <p:ph type="ctrTitle"/>
          </p:nvPr>
        </p:nvSpPr>
        <p:spPr>
          <a:xfrm>
            <a:off x="666000" y="2390274"/>
            <a:ext cx="9608400" cy="2322126"/>
          </a:xfrm>
        </p:spPr>
        <p:txBody>
          <a:bodyPr/>
          <a:lstStyle/>
          <a:p>
            <a:r>
              <a:rPr lang="sv-SE" dirty="0"/>
              <a:t>Dialog med Folkhälsomyndigheten  om regeringsuppdraget för ett kunskapsbaserat lokalt och regionalt ANDTS-arbete</a:t>
            </a:r>
          </a:p>
        </p:txBody>
      </p:sp>
      <p:sp>
        <p:nvSpPr>
          <p:cNvPr id="3" name="Underrubrik 2">
            <a:extLst>
              <a:ext uri="{FF2B5EF4-FFF2-40B4-BE49-F238E27FC236}">
                <a16:creationId xmlns:a16="http://schemas.microsoft.com/office/drawing/2014/main" id="{382DCDF0-068A-4579-95DF-7183F71B89A8}"/>
              </a:ext>
            </a:extLst>
          </p:cNvPr>
          <p:cNvSpPr>
            <a:spLocks noGrp="1"/>
          </p:cNvSpPr>
          <p:nvPr>
            <p:ph type="subTitle" idx="1"/>
          </p:nvPr>
        </p:nvSpPr>
        <p:spPr/>
        <p:txBody>
          <a:bodyPr/>
          <a:lstStyle/>
          <a:p>
            <a:r>
              <a:rPr lang="sv-SE" dirty="0"/>
              <a:t>Anna Månsdotter och Jessika Spångberg, Folkhälsomyndigheten</a:t>
            </a:r>
          </a:p>
        </p:txBody>
      </p:sp>
    </p:spTree>
    <p:extLst>
      <p:ext uri="{BB962C8B-B14F-4D97-AF65-F5344CB8AC3E}">
        <p14:creationId xmlns:p14="http://schemas.microsoft.com/office/powerpoint/2010/main" val="1536784766"/>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E78E39C-B60B-491F-A96D-3FDDC16DF557}"/>
    </a:ext>
  </a:extLst>
</a:theme>
</file>

<file path=ppt/theme/theme8.xml><?xml version="1.0" encoding="utf-8"?>
<a:theme xmlns:a="http://schemas.openxmlformats.org/drawingml/2006/main" name="1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219AEE-1258-45F3-AB91-3941BBF64C80}">
  <ds:schemaRefs>
    <ds:schemaRef ds:uri="http://schemas.microsoft.com/sharepoint/v3/contenttype/forms"/>
  </ds:schemaRefs>
</ds:datastoreItem>
</file>

<file path=customXml/itemProps2.xml><?xml version="1.0" encoding="utf-8"?>
<ds:datastoreItem xmlns:ds="http://schemas.openxmlformats.org/officeDocument/2006/customXml" ds:itemID="{3AA70AB3-CE1D-43CC-8291-1828D7DD2A1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f9b82fd-bfdc-4181-a204-e623554e49e7"/>
    <ds:schemaRef ds:uri="http://www.w3.org/XML/1998/namespace"/>
  </ds:schemaRefs>
</ds:datastoreItem>
</file>

<file path=customXml/itemProps3.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SKR</Template>
  <TotalTime>55</TotalTime>
  <Words>815</Words>
  <Application>Microsoft Office PowerPoint</Application>
  <PresentationFormat>Bredbild</PresentationFormat>
  <Paragraphs>73</Paragraphs>
  <Slides>17</Slides>
  <Notes>7</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17</vt:i4>
      </vt:variant>
    </vt:vector>
  </HeadingPairs>
  <TitlesOfParts>
    <vt:vector size="30" baseType="lpstr">
      <vt:lpstr>Arial</vt:lpstr>
      <vt:lpstr>Calibri</vt:lpstr>
      <vt:lpstr>Segoe UI</vt:lpstr>
      <vt:lpstr>Symbol</vt:lpstr>
      <vt:lpstr>Times New Roman</vt:lpstr>
      <vt:lpstr>SKL PPT Gul</vt:lpstr>
      <vt:lpstr>SKL PPT Röd</vt:lpstr>
      <vt:lpstr>Inledningsbilder</vt:lpstr>
      <vt:lpstr>SKL PPT Mörk</vt:lpstr>
      <vt:lpstr>SKL PPT Svart</vt:lpstr>
      <vt:lpstr>SKL PPT Vit</vt:lpstr>
      <vt:lpstr>1_Inledningsbilder</vt:lpstr>
      <vt:lpstr>1_SKL PPT Vit</vt:lpstr>
      <vt:lpstr>Gemensamt nätverksmöte NSK-S och RSS  9 februari</vt:lpstr>
      <vt:lpstr>Dagordning</vt:lpstr>
      <vt:lpstr>Sammanhangsmarkering</vt:lpstr>
      <vt:lpstr>Förslag till ny pilot i Partnerskapet – Socialstyrelsen kunskapsstöd om barn och unga med normbrytande beteende</vt:lpstr>
      <vt:lpstr>Dialog om Socialstyrelsens förslag</vt:lpstr>
      <vt:lpstr>Dialog med Socialstyrelsen om regionala seminarier avseende riktlinjer ADHD och autism</vt:lpstr>
      <vt:lpstr>Dialog om Socialstyrelsens förslag</vt:lpstr>
      <vt:lpstr>Paus</vt:lpstr>
      <vt:lpstr>Dialog med Folkhälsomyndigheten  om regeringsuppdraget för ett kunskapsbaserat lokalt och regionalt ANDTS-arbete</vt:lpstr>
      <vt:lpstr>Tack för idag</vt:lpstr>
      <vt:lpstr>Underlagsrapport med rekommendationer för kunskapsstyrning hälso och sjukvård</vt:lpstr>
      <vt:lpstr>Bakgrund</vt:lpstr>
      <vt:lpstr>S-Kis hantering </vt:lpstr>
      <vt:lpstr>Skrivelse från S-KiS:</vt:lpstr>
      <vt:lpstr>PowerPoint-presentation</vt:lpstr>
      <vt:lpstr>Sammanfattning och avslut</vt:lpstr>
      <vt:lpstr>Sammanfattning och avslut</vt:lpstr>
    </vt:vector>
  </TitlesOfParts>
  <Company>SKL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Gemensamt nätverksmöte NSK-S och RSS  9 januari</dc:title>
  <dc:creator>Nielsen Anna</dc:creator>
  <cp:lastModifiedBy>Mårtensson Tanja /Ledningsstöd och strategi Hälso- och sjukvård Dalarna /Falun</cp:lastModifiedBy>
  <cp:revision>15</cp:revision>
  <dcterms:created xsi:type="dcterms:W3CDTF">2022-01-21T13:01:11Z</dcterms:created>
  <dcterms:modified xsi:type="dcterms:W3CDTF">2022-02-24T07:06:58Z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