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9"/>
  </p:notesMasterIdLst>
  <p:sldIdLst>
    <p:sldId id="274" r:id="rId5"/>
    <p:sldId id="275" r:id="rId6"/>
    <p:sldId id="1285" r:id="rId7"/>
    <p:sldId id="291" r:id="rId8"/>
    <p:sldId id="292" r:id="rId9"/>
    <p:sldId id="297" r:id="rId10"/>
    <p:sldId id="293" r:id="rId11"/>
    <p:sldId id="296" r:id="rId12"/>
    <p:sldId id="1289" r:id="rId13"/>
    <p:sldId id="301" r:id="rId14"/>
    <p:sldId id="314" r:id="rId15"/>
    <p:sldId id="1291" r:id="rId16"/>
    <p:sldId id="1290" r:id="rId17"/>
    <p:sldId id="310" r:id="rId18"/>
    <p:sldId id="325" r:id="rId19"/>
    <p:sldId id="328" r:id="rId20"/>
    <p:sldId id="307" r:id="rId21"/>
    <p:sldId id="312" r:id="rId22"/>
    <p:sldId id="313" r:id="rId23"/>
    <p:sldId id="1287" r:id="rId24"/>
    <p:sldId id="318" r:id="rId25"/>
    <p:sldId id="320" r:id="rId26"/>
    <p:sldId id="321" r:id="rId27"/>
    <p:sldId id="329" r:id="rId2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109" autoAdjust="0"/>
  </p:normalViewPr>
  <p:slideViewPr>
    <p:cSldViewPr>
      <p:cViewPr>
        <p:scale>
          <a:sx n="68" d="100"/>
          <a:sy n="68" d="100"/>
        </p:scale>
        <p:origin x="2844"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D1BFD-5548-4E27-B886-DBB2687D0DD9}" type="doc">
      <dgm:prSet loTypeId="urn:microsoft.com/office/officeart/2005/8/layout/chart3" loCatId="cycle" qsTypeId="urn:microsoft.com/office/officeart/2005/8/quickstyle/simple1" qsCatId="simple" csTypeId="urn:microsoft.com/office/officeart/2005/8/colors/colorful2" csCatId="colorful" phldr="1"/>
      <dgm:spPr/>
    </dgm:pt>
    <dgm:pt modelId="{295861C7-B98B-4330-A032-835B78E102B4}">
      <dgm:prSet/>
      <dgm:spPr/>
      <dgm:t>
        <a:bodyPr/>
        <a:lstStyle/>
        <a:p>
          <a:r>
            <a:rPr lang="sv-SE" dirty="0">
              <a:solidFill>
                <a:schemeClr val="tx1"/>
              </a:solidFill>
            </a:rPr>
            <a:t>Erbjuda stöd och rådgivning till den utsatta målgruppen</a:t>
          </a:r>
        </a:p>
      </dgm:t>
    </dgm:pt>
    <dgm:pt modelId="{E76E12E6-1447-45C8-AA99-3CDDDEF9BCC5}" type="parTrans" cxnId="{7995DC88-CBD3-4A08-B929-7D1E5A6AD027}">
      <dgm:prSet/>
      <dgm:spPr/>
      <dgm:t>
        <a:bodyPr/>
        <a:lstStyle/>
        <a:p>
          <a:endParaRPr lang="sv-SE"/>
        </a:p>
      </dgm:t>
    </dgm:pt>
    <dgm:pt modelId="{01196417-5B6B-46CD-8BAB-93964011A982}" type="sibTrans" cxnId="{7995DC88-CBD3-4A08-B929-7D1E5A6AD027}">
      <dgm:prSet/>
      <dgm:spPr/>
      <dgm:t>
        <a:bodyPr/>
        <a:lstStyle/>
        <a:p>
          <a:endParaRPr lang="sv-SE"/>
        </a:p>
      </dgm:t>
    </dgm:pt>
    <dgm:pt modelId="{91B0FA38-CBCB-41E6-8C47-04F468FFC09A}">
      <dgm:prSet custT="1"/>
      <dgm:spPr/>
      <dgm:t>
        <a:bodyPr/>
        <a:lstStyle/>
        <a:p>
          <a:r>
            <a:rPr lang="sv-SE" sz="1000" dirty="0">
              <a:solidFill>
                <a:schemeClr val="tx1"/>
              </a:solidFill>
            </a:rPr>
            <a:t>Erbjuda stöd till yrkesverksamma som möter den utsatta målgruppen. Detta i form av konsultation, vägledning och kompetenshöjande insatser.</a:t>
          </a:r>
        </a:p>
      </dgm:t>
    </dgm:pt>
    <dgm:pt modelId="{FE4E0278-ED94-4651-9996-B9B567FF4911}" type="parTrans" cxnId="{4BA690BF-ADDD-4C78-95E9-873CEBA76A37}">
      <dgm:prSet/>
      <dgm:spPr/>
      <dgm:t>
        <a:bodyPr/>
        <a:lstStyle/>
        <a:p>
          <a:endParaRPr lang="sv-SE"/>
        </a:p>
      </dgm:t>
    </dgm:pt>
    <dgm:pt modelId="{5C4A0779-0FAE-4060-92FE-5F6A5AB6748A}" type="sibTrans" cxnId="{4BA690BF-ADDD-4C78-95E9-873CEBA76A37}">
      <dgm:prSet/>
      <dgm:spPr/>
      <dgm:t>
        <a:bodyPr/>
        <a:lstStyle/>
        <a:p>
          <a:endParaRPr lang="sv-SE"/>
        </a:p>
      </dgm:t>
    </dgm:pt>
    <dgm:pt modelId="{986DE6B8-ED87-4DA5-9751-2E690736E75A}">
      <dgm:prSet custT="1"/>
      <dgm:spPr/>
      <dgm:t>
        <a:bodyPr/>
        <a:lstStyle/>
        <a:p>
          <a:r>
            <a:rPr lang="sv-SE" sz="1000" dirty="0">
              <a:solidFill>
                <a:schemeClr val="tx1"/>
              </a:solidFill>
            </a:rPr>
            <a:t>Verka för att synliggöra, uppmärksamma och beakta behovet hos målgruppen i alla relevanta sammanhang, samt påtala brister och lyfta goda exempel.</a:t>
          </a:r>
        </a:p>
      </dgm:t>
    </dgm:pt>
    <dgm:pt modelId="{6E6C4866-7C89-46D7-8FB0-8CA3DDF4CE2E}" type="parTrans" cxnId="{58F43C32-6D03-4D84-A357-C9E05B148A0C}">
      <dgm:prSet/>
      <dgm:spPr/>
      <dgm:t>
        <a:bodyPr/>
        <a:lstStyle/>
        <a:p>
          <a:endParaRPr lang="sv-SE"/>
        </a:p>
      </dgm:t>
    </dgm:pt>
    <dgm:pt modelId="{54523AF9-C2AE-4010-A439-8CCEBF9FAEE1}" type="sibTrans" cxnId="{58F43C32-6D03-4D84-A357-C9E05B148A0C}">
      <dgm:prSet/>
      <dgm:spPr/>
      <dgm:t>
        <a:bodyPr/>
        <a:lstStyle/>
        <a:p>
          <a:endParaRPr lang="sv-SE"/>
        </a:p>
      </dgm:t>
    </dgm:pt>
    <dgm:pt modelId="{48633A46-476B-46E3-98B3-707DC6031953}" type="pres">
      <dgm:prSet presAssocID="{4BDD1BFD-5548-4E27-B886-DBB2687D0DD9}" presName="compositeShape" presStyleCnt="0">
        <dgm:presLayoutVars>
          <dgm:chMax val="7"/>
          <dgm:dir/>
          <dgm:resizeHandles val="exact"/>
        </dgm:presLayoutVars>
      </dgm:prSet>
      <dgm:spPr/>
    </dgm:pt>
    <dgm:pt modelId="{F2170E0B-C361-4162-A34A-1464C0DB236E}" type="pres">
      <dgm:prSet presAssocID="{4BDD1BFD-5548-4E27-B886-DBB2687D0DD9}" presName="wedge1" presStyleLbl="node1" presStyleIdx="0" presStyleCnt="3" custLinFactNeighborX="-5311" custLinFactNeighborY="2973"/>
      <dgm:spPr/>
    </dgm:pt>
    <dgm:pt modelId="{84B4D8C5-00AE-48DC-93DD-80F32676234F}" type="pres">
      <dgm:prSet presAssocID="{4BDD1BFD-5548-4E27-B886-DBB2687D0DD9}" presName="wedge1Tx" presStyleLbl="node1" presStyleIdx="0" presStyleCnt="3">
        <dgm:presLayoutVars>
          <dgm:chMax val="0"/>
          <dgm:chPref val="0"/>
          <dgm:bulletEnabled val="1"/>
        </dgm:presLayoutVars>
      </dgm:prSet>
      <dgm:spPr/>
    </dgm:pt>
    <dgm:pt modelId="{80A9E0F8-D8C0-4C62-AB8E-8D7CD11F7916}" type="pres">
      <dgm:prSet presAssocID="{4BDD1BFD-5548-4E27-B886-DBB2687D0DD9}" presName="wedge2" presStyleLbl="node1" presStyleIdx="1" presStyleCnt="3"/>
      <dgm:spPr/>
    </dgm:pt>
    <dgm:pt modelId="{B5BF861C-F38B-4E81-94FE-731E9C792BF2}" type="pres">
      <dgm:prSet presAssocID="{4BDD1BFD-5548-4E27-B886-DBB2687D0DD9}" presName="wedge2Tx" presStyleLbl="node1" presStyleIdx="1" presStyleCnt="3">
        <dgm:presLayoutVars>
          <dgm:chMax val="0"/>
          <dgm:chPref val="0"/>
          <dgm:bulletEnabled val="1"/>
        </dgm:presLayoutVars>
      </dgm:prSet>
      <dgm:spPr/>
    </dgm:pt>
    <dgm:pt modelId="{469C0446-D4BF-469B-A9D5-86A3C7E0EE2C}" type="pres">
      <dgm:prSet presAssocID="{4BDD1BFD-5548-4E27-B886-DBB2687D0DD9}" presName="wedge3" presStyleLbl="node1" presStyleIdx="2" presStyleCnt="3"/>
      <dgm:spPr/>
    </dgm:pt>
    <dgm:pt modelId="{2BB8820B-6E8E-4900-8D7D-9E8D694986C9}" type="pres">
      <dgm:prSet presAssocID="{4BDD1BFD-5548-4E27-B886-DBB2687D0DD9}" presName="wedge3Tx" presStyleLbl="node1" presStyleIdx="2" presStyleCnt="3">
        <dgm:presLayoutVars>
          <dgm:chMax val="0"/>
          <dgm:chPref val="0"/>
          <dgm:bulletEnabled val="1"/>
        </dgm:presLayoutVars>
      </dgm:prSet>
      <dgm:spPr/>
    </dgm:pt>
  </dgm:ptLst>
  <dgm:cxnLst>
    <dgm:cxn modelId="{495EED12-11EE-4823-9818-106AAD233F31}" type="presOf" srcId="{986DE6B8-ED87-4DA5-9751-2E690736E75A}" destId="{B5BF861C-F38B-4E81-94FE-731E9C792BF2}" srcOrd="1" destOrd="0" presId="urn:microsoft.com/office/officeart/2005/8/layout/chart3"/>
    <dgm:cxn modelId="{58F43C32-6D03-4D84-A357-C9E05B148A0C}" srcId="{4BDD1BFD-5548-4E27-B886-DBB2687D0DD9}" destId="{986DE6B8-ED87-4DA5-9751-2E690736E75A}" srcOrd="1" destOrd="0" parTransId="{6E6C4866-7C89-46D7-8FB0-8CA3DDF4CE2E}" sibTransId="{54523AF9-C2AE-4010-A439-8CCEBF9FAEE1}"/>
    <dgm:cxn modelId="{C4881F6B-36B6-46A4-A9F0-A966E88C87BA}" type="presOf" srcId="{4BDD1BFD-5548-4E27-B886-DBB2687D0DD9}" destId="{48633A46-476B-46E3-98B3-707DC6031953}" srcOrd="0" destOrd="0" presId="urn:microsoft.com/office/officeart/2005/8/layout/chart3"/>
    <dgm:cxn modelId="{7995DC88-CBD3-4A08-B929-7D1E5A6AD027}" srcId="{4BDD1BFD-5548-4E27-B886-DBB2687D0DD9}" destId="{295861C7-B98B-4330-A032-835B78E102B4}" srcOrd="2" destOrd="0" parTransId="{E76E12E6-1447-45C8-AA99-3CDDDEF9BCC5}" sibTransId="{01196417-5B6B-46CD-8BAB-93964011A982}"/>
    <dgm:cxn modelId="{EF66399B-99AC-4405-B835-5B03E79AE51C}" type="presOf" srcId="{986DE6B8-ED87-4DA5-9751-2E690736E75A}" destId="{80A9E0F8-D8C0-4C62-AB8E-8D7CD11F7916}" srcOrd="0" destOrd="0" presId="urn:microsoft.com/office/officeart/2005/8/layout/chart3"/>
    <dgm:cxn modelId="{7B523DAF-BF42-433B-B0B5-FDCB1EB12570}" type="presOf" srcId="{91B0FA38-CBCB-41E6-8C47-04F468FFC09A}" destId="{F2170E0B-C361-4162-A34A-1464C0DB236E}" srcOrd="0" destOrd="0" presId="urn:microsoft.com/office/officeart/2005/8/layout/chart3"/>
    <dgm:cxn modelId="{5784C5B0-1E33-4F99-8F63-FBDAF12D1DB8}" type="presOf" srcId="{91B0FA38-CBCB-41E6-8C47-04F468FFC09A}" destId="{84B4D8C5-00AE-48DC-93DD-80F32676234F}" srcOrd="1" destOrd="0" presId="urn:microsoft.com/office/officeart/2005/8/layout/chart3"/>
    <dgm:cxn modelId="{4BA690BF-ADDD-4C78-95E9-873CEBA76A37}" srcId="{4BDD1BFD-5548-4E27-B886-DBB2687D0DD9}" destId="{91B0FA38-CBCB-41E6-8C47-04F468FFC09A}" srcOrd="0" destOrd="0" parTransId="{FE4E0278-ED94-4651-9996-B9B567FF4911}" sibTransId="{5C4A0779-0FAE-4060-92FE-5F6A5AB6748A}"/>
    <dgm:cxn modelId="{B211C6C5-BE59-41C4-A917-06E84313BA25}" type="presOf" srcId="{295861C7-B98B-4330-A032-835B78E102B4}" destId="{2BB8820B-6E8E-4900-8D7D-9E8D694986C9}" srcOrd="1" destOrd="0" presId="urn:microsoft.com/office/officeart/2005/8/layout/chart3"/>
    <dgm:cxn modelId="{B8044ECB-3F0D-4560-AC63-C9E5131BF079}" type="presOf" srcId="{295861C7-B98B-4330-A032-835B78E102B4}" destId="{469C0446-D4BF-469B-A9D5-86A3C7E0EE2C}" srcOrd="0" destOrd="0" presId="urn:microsoft.com/office/officeart/2005/8/layout/chart3"/>
    <dgm:cxn modelId="{D139BEBA-866F-4167-9024-6EA8ED79672B}" type="presParOf" srcId="{48633A46-476B-46E3-98B3-707DC6031953}" destId="{F2170E0B-C361-4162-A34A-1464C0DB236E}" srcOrd="0" destOrd="0" presId="urn:microsoft.com/office/officeart/2005/8/layout/chart3"/>
    <dgm:cxn modelId="{2D149193-5D3F-4CEE-B73E-56D29337A0FA}" type="presParOf" srcId="{48633A46-476B-46E3-98B3-707DC6031953}" destId="{84B4D8C5-00AE-48DC-93DD-80F32676234F}" srcOrd="1" destOrd="0" presId="urn:microsoft.com/office/officeart/2005/8/layout/chart3"/>
    <dgm:cxn modelId="{BBA397DC-6262-42DB-B105-808BB2C1CA77}" type="presParOf" srcId="{48633A46-476B-46E3-98B3-707DC6031953}" destId="{80A9E0F8-D8C0-4C62-AB8E-8D7CD11F7916}" srcOrd="2" destOrd="0" presId="urn:microsoft.com/office/officeart/2005/8/layout/chart3"/>
    <dgm:cxn modelId="{44F741A9-51F5-4A89-B644-89FA5921013A}" type="presParOf" srcId="{48633A46-476B-46E3-98B3-707DC6031953}" destId="{B5BF861C-F38B-4E81-94FE-731E9C792BF2}" srcOrd="3" destOrd="0" presId="urn:microsoft.com/office/officeart/2005/8/layout/chart3"/>
    <dgm:cxn modelId="{3942A95B-CD43-4D4E-BCBB-F067F1D861FF}" type="presParOf" srcId="{48633A46-476B-46E3-98B3-707DC6031953}" destId="{469C0446-D4BF-469B-A9D5-86A3C7E0EE2C}" srcOrd="4" destOrd="0" presId="urn:microsoft.com/office/officeart/2005/8/layout/chart3"/>
    <dgm:cxn modelId="{CB4D4A1F-F385-47B8-BD08-540985D33827}" type="presParOf" srcId="{48633A46-476B-46E3-98B3-707DC6031953}" destId="{2BB8820B-6E8E-4900-8D7D-9E8D694986C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87997-63ED-4BE4-940D-8C3B95A27CA9}" type="doc">
      <dgm:prSet loTypeId="urn:microsoft.com/office/officeart/2005/8/layout/hChevron3" loCatId="process" qsTypeId="urn:microsoft.com/office/officeart/2005/8/quickstyle/simple1" qsCatId="simple" csTypeId="urn:microsoft.com/office/officeart/2005/8/colors/colorful5" csCatId="colorful" phldr="1"/>
      <dgm:spPr/>
    </dgm:pt>
    <dgm:pt modelId="{05FBDB6C-BA04-4891-B091-DBAF1A72C365}">
      <dgm:prSet phldrT="[Text]" custT="1"/>
      <dgm:spPr/>
      <dgm:t>
        <a:bodyPr/>
        <a:lstStyle/>
        <a:p>
          <a:endParaRPr lang="sv-SE" sz="1050" dirty="0"/>
        </a:p>
        <a:p>
          <a:endParaRPr lang="sv-SE" sz="1050" dirty="0"/>
        </a:p>
        <a:p>
          <a:r>
            <a:rPr lang="sv-SE" sz="1050" dirty="0"/>
            <a:t>Etableringsfas</a:t>
          </a:r>
        </a:p>
        <a:p>
          <a:endParaRPr lang="sv-SE" sz="1050" dirty="0"/>
        </a:p>
        <a:p>
          <a:endParaRPr lang="sv-SE" sz="1050" dirty="0"/>
        </a:p>
      </dgm:t>
    </dgm:pt>
    <dgm:pt modelId="{58FF0DB8-4A2F-4F91-A67A-A54E45DF7A52}" type="parTrans" cxnId="{3A43E334-930D-4566-AD46-C284BD05680F}">
      <dgm:prSet/>
      <dgm:spPr/>
      <dgm:t>
        <a:bodyPr/>
        <a:lstStyle/>
        <a:p>
          <a:endParaRPr lang="sv-SE"/>
        </a:p>
      </dgm:t>
    </dgm:pt>
    <dgm:pt modelId="{1DCA2761-BF60-4CFF-85DA-66B197A3FD4D}" type="sibTrans" cxnId="{3A43E334-930D-4566-AD46-C284BD05680F}">
      <dgm:prSet/>
      <dgm:spPr/>
      <dgm:t>
        <a:bodyPr/>
        <a:lstStyle/>
        <a:p>
          <a:endParaRPr lang="sv-SE"/>
        </a:p>
      </dgm:t>
    </dgm:pt>
    <dgm:pt modelId="{657EC237-1497-413C-A395-C3362352D84A}">
      <dgm:prSet phldrT="[Text]" custT="1"/>
      <dgm:spPr/>
      <dgm:t>
        <a:bodyPr/>
        <a:lstStyle/>
        <a:p>
          <a:r>
            <a:rPr lang="sv-SE" sz="1000" dirty="0"/>
            <a:t>Genomförandefas </a:t>
          </a:r>
        </a:p>
      </dgm:t>
    </dgm:pt>
    <dgm:pt modelId="{E2FA696D-CE9A-44C0-9F3A-131A26D7A898}" type="parTrans" cxnId="{894283C5-9666-4FDF-ACB4-46617F4D6B37}">
      <dgm:prSet/>
      <dgm:spPr/>
      <dgm:t>
        <a:bodyPr/>
        <a:lstStyle/>
        <a:p>
          <a:endParaRPr lang="sv-SE"/>
        </a:p>
      </dgm:t>
    </dgm:pt>
    <dgm:pt modelId="{96CF1367-E7D7-4A6F-8552-F995004B057A}" type="sibTrans" cxnId="{894283C5-9666-4FDF-ACB4-46617F4D6B37}">
      <dgm:prSet/>
      <dgm:spPr/>
      <dgm:t>
        <a:bodyPr/>
        <a:lstStyle/>
        <a:p>
          <a:endParaRPr lang="sv-SE"/>
        </a:p>
      </dgm:t>
    </dgm:pt>
    <dgm:pt modelId="{6755335A-6DA3-493D-87C1-E5B4BCC6AF60}">
      <dgm:prSet phldrT="[Text]" custT="1"/>
      <dgm:spPr/>
      <dgm:t>
        <a:bodyPr/>
        <a:lstStyle/>
        <a:p>
          <a:r>
            <a:rPr lang="sv-SE" sz="1000" dirty="0"/>
            <a:t>Uppföljningsfas</a:t>
          </a:r>
        </a:p>
      </dgm:t>
    </dgm:pt>
    <dgm:pt modelId="{76CAFB02-6FC8-4B0C-9D25-F1BE8BF1A760}" type="parTrans" cxnId="{A10E3077-8EFB-4F44-AA5B-A170C7C33E87}">
      <dgm:prSet/>
      <dgm:spPr/>
      <dgm:t>
        <a:bodyPr/>
        <a:lstStyle/>
        <a:p>
          <a:endParaRPr lang="sv-SE"/>
        </a:p>
      </dgm:t>
    </dgm:pt>
    <dgm:pt modelId="{BC9870A8-85AD-4E13-92AE-F5DC95EC9236}" type="sibTrans" cxnId="{A10E3077-8EFB-4F44-AA5B-A170C7C33E87}">
      <dgm:prSet/>
      <dgm:spPr/>
      <dgm:t>
        <a:bodyPr/>
        <a:lstStyle/>
        <a:p>
          <a:endParaRPr lang="sv-SE"/>
        </a:p>
      </dgm:t>
    </dgm:pt>
    <dgm:pt modelId="{6ACC36BC-142C-4842-B6A8-C7D10931FC5C}">
      <dgm:prSet custT="1"/>
      <dgm:spPr/>
      <dgm:t>
        <a:bodyPr/>
        <a:lstStyle/>
        <a:p>
          <a:r>
            <a:rPr lang="sv-SE" sz="1050" dirty="0"/>
            <a:t>Förankringsfas</a:t>
          </a:r>
        </a:p>
      </dgm:t>
    </dgm:pt>
    <dgm:pt modelId="{9E02009E-F898-4014-A40B-3AFB9CC4D8D1}" type="parTrans" cxnId="{C1367157-9CD1-439C-83A6-7772EACDE092}">
      <dgm:prSet/>
      <dgm:spPr/>
      <dgm:t>
        <a:bodyPr/>
        <a:lstStyle/>
        <a:p>
          <a:endParaRPr lang="sv-SE"/>
        </a:p>
      </dgm:t>
    </dgm:pt>
    <dgm:pt modelId="{884C8B1A-31A1-44C8-96EE-146249D1AA6A}" type="sibTrans" cxnId="{C1367157-9CD1-439C-83A6-7772EACDE092}">
      <dgm:prSet/>
      <dgm:spPr/>
      <dgm:t>
        <a:bodyPr/>
        <a:lstStyle/>
        <a:p>
          <a:endParaRPr lang="sv-SE"/>
        </a:p>
      </dgm:t>
    </dgm:pt>
    <dgm:pt modelId="{71164E98-A185-489B-9E4D-C9C697B1D0FB}" type="pres">
      <dgm:prSet presAssocID="{C0987997-63ED-4BE4-940D-8C3B95A27CA9}" presName="Name0" presStyleCnt="0">
        <dgm:presLayoutVars>
          <dgm:dir/>
          <dgm:resizeHandles val="exact"/>
        </dgm:presLayoutVars>
      </dgm:prSet>
      <dgm:spPr/>
    </dgm:pt>
    <dgm:pt modelId="{02ECD4BF-62BA-4877-B638-AC5BF88B035C}" type="pres">
      <dgm:prSet presAssocID="{6ACC36BC-142C-4842-B6A8-C7D10931FC5C}" presName="parTxOnly" presStyleLbl="node1" presStyleIdx="0" presStyleCnt="4">
        <dgm:presLayoutVars>
          <dgm:bulletEnabled val="1"/>
        </dgm:presLayoutVars>
      </dgm:prSet>
      <dgm:spPr/>
    </dgm:pt>
    <dgm:pt modelId="{0ECD575A-82DC-4406-8568-DC61EFB589C3}" type="pres">
      <dgm:prSet presAssocID="{884C8B1A-31A1-44C8-96EE-146249D1AA6A}" presName="parSpace" presStyleCnt="0"/>
      <dgm:spPr/>
    </dgm:pt>
    <dgm:pt modelId="{EAF20BEF-CC18-4A47-86AD-B457961F37BF}" type="pres">
      <dgm:prSet presAssocID="{05FBDB6C-BA04-4891-B091-DBAF1A72C365}" presName="parTxOnly" presStyleLbl="node1" presStyleIdx="1" presStyleCnt="4">
        <dgm:presLayoutVars>
          <dgm:bulletEnabled val="1"/>
        </dgm:presLayoutVars>
      </dgm:prSet>
      <dgm:spPr/>
    </dgm:pt>
    <dgm:pt modelId="{7E996E79-BFAC-4D62-AA76-520670B54BFE}" type="pres">
      <dgm:prSet presAssocID="{1DCA2761-BF60-4CFF-85DA-66B197A3FD4D}" presName="parSpace" presStyleCnt="0"/>
      <dgm:spPr/>
    </dgm:pt>
    <dgm:pt modelId="{8260255B-70D8-4248-A524-12972993060B}" type="pres">
      <dgm:prSet presAssocID="{657EC237-1497-413C-A395-C3362352D84A}" presName="parTxOnly" presStyleLbl="node1" presStyleIdx="2" presStyleCnt="4">
        <dgm:presLayoutVars>
          <dgm:bulletEnabled val="1"/>
        </dgm:presLayoutVars>
      </dgm:prSet>
      <dgm:spPr/>
    </dgm:pt>
    <dgm:pt modelId="{8D0CD834-1C0A-45A6-9AE4-951E24259D21}" type="pres">
      <dgm:prSet presAssocID="{96CF1367-E7D7-4A6F-8552-F995004B057A}" presName="parSpace" presStyleCnt="0"/>
      <dgm:spPr/>
    </dgm:pt>
    <dgm:pt modelId="{9D50B4E5-8D1C-40FB-A957-37BA812C1C45}" type="pres">
      <dgm:prSet presAssocID="{6755335A-6DA3-493D-87C1-E5B4BCC6AF60}" presName="parTxOnly" presStyleLbl="node1" presStyleIdx="3" presStyleCnt="4">
        <dgm:presLayoutVars>
          <dgm:bulletEnabled val="1"/>
        </dgm:presLayoutVars>
      </dgm:prSet>
      <dgm:spPr/>
    </dgm:pt>
  </dgm:ptLst>
  <dgm:cxnLst>
    <dgm:cxn modelId="{99A34A0F-9752-41E4-82A6-FB0F8EE06AB9}" type="presOf" srcId="{657EC237-1497-413C-A395-C3362352D84A}" destId="{8260255B-70D8-4248-A524-12972993060B}" srcOrd="0" destOrd="0" presId="urn:microsoft.com/office/officeart/2005/8/layout/hChevron3"/>
    <dgm:cxn modelId="{3A43E334-930D-4566-AD46-C284BD05680F}" srcId="{C0987997-63ED-4BE4-940D-8C3B95A27CA9}" destId="{05FBDB6C-BA04-4891-B091-DBAF1A72C365}" srcOrd="1" destOrd="0" parTransId="{58FF0DB8-4A2F-4F91-A67A-A54E45DF7A52}" sibTransId="{1DCA2761-BF60-4CFF-85DA-66B197A3FD4D}"/>
    <dgm:cxn modelId="{662AE749-6754-40D6-901F-9274129616C5}" type="presOf" srcId="{C0987997-63ED-4BE4-940D-8C3B95A27CA9}" destId="{71164E98-A185-489B-9E4D-C9C697B1D0FB}" srcOrd="0" destOrd="0" presId="urn:microsoft.com/office/officeart/2005/8/layout/hChevron3"/>
    <dgm:cxn modelId="{A10E3077-8EFB-4F44-AA5B-A170C7C33E87}" srcId="{C0987997-63ED-4BE4-940D-8C3B95A27CA9}" destId="{6755335A-6DA3-493D-87C1-E5B4BCC6AF60}" srcOrd="3" destOrd="0" parTransId="{76CAFB02-6FC8-4B0C-9D25-F1BE8BF1A760}" sibTransId="{BC9870A8-85AD-4E13-92AE-F5DC95EC9236}"/>
    <dgm:cxn modelId="{C1367157-9CD1-439C-83A6-7772EACDE092}" srcId="{C0987997-63ED-4BE4-940D-8C3B95A27CA9}" destId="{6ACC36BC-142C-4842-B6A8-C7D10931FC5C}" srcOrd="0" destOrd="0" parTransId="{9E02009E-F898-4014-A40B-3AFB9CC4D8D1}" sibTransId="{884C8B1A-31A1-44C8-96EE-146249D1AA6A}"/>
    <dgm:cxn modelId="{B026FCA8-5981-46E3-8628-A0417E7BC7D6}" type="presOf" srcId="{05FBDB6C-BA04-4891-B091-DBAF1A72C365}" destId="{EAF20BEF-CC18-4A47-86AD-B457961F37BF}" srcOrd="0" destOrd="0" presId="urn:microsoft.com/office/officeart/2005/8/layout/hChevron3"/>
    <dgm:cxn modelId="{1F7AE9BE-7937-4C91-9BC5-05BFEEE935F0}" type="presOf" srcId="{6755335A-6DA3-493D-87C1-E5B4BCC6AF60}" destId="{9D50B4E5-8D1C-40FB-A957-37BA812C1C45}" srcOrd="0" destOrd="0" presId="urn:microsoft.com/office/officeart/2005/8/layout/hChevron3"/>
    <dgm:cxn modelId="{894283C5-9666-4FDF-ACB4-46617F4D6B37}" srcId="{C0987997-63ED-4BE4-940D-8C3B95A27CA9}" destId="{657EC237-1497-413C-A395-C3362352D84A}" srcOrd="2" destOrd="0" parTransId="{E2FA696D-CE9A-44C0-9F3A-131A26D7A898}" sibTransId="{96CF1367-E7D7-4A6F-8552-F995004B057A}"/>
    <dgm:cxn modelId="{9C3F21E3-EC0C-486E-AF83-7B6D60C374AA}" type="presOf" srcId="{6ACC36BC-142C-4842-B6A8-C7D10931FC5C}" destId="{02ECD4BF-62BA-4877-B638-AC5BF88B035C}" srcOrd="0" destOrd="0" presId="urn:microsoft.com/office/officeart/2005/8/layout/hChevron3"/>
    <dgm:cxn modelId="{D94C8722-76BE-4D70-9174-4CC44E082767}" type="presParOf" srcId="{71164E98-A185-489B-9E4D-C9C697B1D0FB}" destId="{02ECD4BF-62BA-4877-B638-AC5BF88B035C}" srcOrd="0" destOrd="0" presId="urn:microsoft.com/office/officeart/2005/8/layout/hChevron3"/>
    <dgm:cxn modelId="{AFF1B9E7-532C-4FFC-9C20-A674CFA27E94}" type="presParOf" srcId="{71164E98-A185-489B-9E4D-C9C697B1D0FB}" destId="{0ECD575A-82DC-4406-8568-DC61EFB589C3}" srcOrd="1" destOrd="0" presId="urn:microsoft.com/office/officeart/2005/8/layout/hChevron3"/>
    <dgm:cxn modelId="{B88C09D5-DF36-4914-8094-F87527A2C35C}" type="presParOf" srcId="{71164E98-A185-489B-9E4D-C9C697B1D0FB}" destId="{EAF20BEF-CC18-4A47-86AD-B457961F37BF}" srcOrd="2" destOrd="0" presId="urn:microsoft.com/office/officeart/2005/8/layout/hChevron3"/>
    <dgm:cxn modelId="{DD94F2CC-0348-4233-9B03-4D5F6E5008A8}" type="presParOf" srcId="{71164E98-A185-489B-9E4D-C9C697B1D0FB}" destId="{7E996E79-BFAC-4D62-AA76-520670B54BFE}" srcOrd="3" destOrd="0" presId="urn:microsoft.com/office/officeart/2005/8/layout/hChevron3"/>
    <dgm:cxn modelId="{3669585B-A4F5-4B52-8A05-1C478FABBD43}" type="presParOf" srcId="{71164E98-A185-489B-9E4D-C9C697B1D0FB}" destId="{8260255B-70D8-4248-A524-12972993060B}" srcOrd="4" destOrd="0" presId="urn:microsoft.com/office/officeart/2005/8/layout/hChevron3"/>
    <dgm:cxn modelId="{6FF0B485-9555-47CC-B3B7-1AD2800DF102}" type="presParOf" srcId="{71164E98-A185-489B-9E4D-C9C697B1D0FB}" destId="{8D0CD834-1C0A-45A6-9AE4-951E24259D21}" srcOrd="5" destOrd="0" presId="urn:microsoft.com/office/officeart/2005/8/layout/hChevron3"/>
    <dgm:cxn modelId="{ABC20E0D-65D7-4B69-8C5E-9C28778A5924}" type="presParOf" srcId="{71164E98-A185-489B-9E4D-C9C697B1D0FB}" destId="{9D50B4E5-8D1C-40FB-A957-37BA812C1C4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70E0B-C361-4162-A34A-1464C0DB236E}">
      <dsp:nvSpPr>
        <dsp:cNvPr id="0" name=""/>
        <dsp:cNvSpPr/>
      </dsp:nvSpPr>
      <dsp:spPr>
        <a:xfrm>
          <a:off x="1006602" y="426163"/>
          <a:ext cx="3871150" cy="3871150"/>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1"/>
              </a:solidFill>
            </a:rPr>
            <a:t>Erbjuda stöd till yrkesverksamma som möter den utsatta målgruppen. Detta i form av konsultation, vägledning och kompetenshöjande insatser.</a:t>
          </a:r>
        </a:p>
      </dsp:txBody>
      <dsp:txXfrm>
        <a:off x="3111309" y="1140483"/>
        <a:ext cx="1313425" cy="1290383"/>
      </dsp:txXfrm>
    </dsp:sp>
    <dsp:sp modelId="{80A9E0F8-D8C0-4C62-AB8E-8D7CD11F7916}">
      <dsp:nvSpPr>
        <dsp:cNvPr id="0" name=""/>
        <dsp:cNvSpPr/>
      </dsp:nvSpPr>
      <dsp:spPr>
        <a:xfrm>
          <a:off x="1012650" y="426287"/>
          <a:ext cx="3871150" cy="3871150"/>
        </a:xfrm>
        <a:prstGeom prst="pie">
          <a:avLst>
            <a:gd name="adj1" fmla="val 1800000"/>
            <a:gd name="adj2" fmla="val 9000000"/>
          </a:avLst>
        </a:prstGeom>
        <a:solidFill>
          <a:schemeClr val="accent2">
            <a:hueOff val="9184446"/>
            <a:satOff val="471"/>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1"/>
              </a:solidFill>
            </a:rPr>
            <a:t>Verka för att synliggöra, uppmärksamma och beakta behovet hos målgruppen i alla relevanta sammanhang, samt påtala brister och lyfta goda exempel.</a:t>
          </a:r>
        </a:p>
      </dsp:txBody>
      <dsp:txXfrm>
        <a:off x="2072608" y="2868798"/>
        <a:ext cx="1751234" cy="1198213"/>
      </dsp:txXfrm>
    </dsp:sp>
    <dsp:sp modelId="{469C0446-D4BF-469B-A9D5-86A3C7E0EE2C}">
      <dsp:nvSpPr>
        <dsp:cNvPr id="0" name=""/>
        <dsp:cNvSpPr/>
      </dsp:nvSpPr>
      <dsp:spPr>
        <a:xfrm>
          <a:off x="1012650" y="426287"/>
          <a:ext cx="3871150" cy="3871150"/>
        </a:xfrm>
        <a:prstGeom prst="pie">
          <a:avLst>
            <a:gd name="adj1" fmla="val 9000000"/>
            <a:gd name="adj2" fmla="val 16200000"/>
          </a:avLst>
        </a:prstGeom>
        <a:solidFill>
          <a:schemeClr val="accent2">
            <a:hueOff val="18368892"/>
            <a:satOff val="943"/>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solidFill>
                <a:schemeClr val="tx1"/>
              </a:solidFill>
            </a:rPr>
            <a:t>Erbjuda stöd och rådgivning till den utsatta målgruppen</a:t>
          </a:r>
        </a:p>
      </dsp:txBody>
      <dsp:txXfrm>
        <a:off x="1427416" y="1186691"/>
        <a:ext cx="1313425" cy="1290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D4BF-62BA-4877-B638-AC5BF88B035C}">
      <dsp:nvSpPr>
        <dsp:cNvPr id="0" name=""/>
        <dsp:cNvSpPr/>
      </dsp:nvSpPr>
      <dsp:spPr>
        <a:xfrm>
          <a:off x="2320" y="1421367"/>
          <a:ext cx="2328462" cy="93138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66725">
            <a:lnSpc>
              <a:spcPct val="90000"/>
            </a:lnSpc>
            <a:spcBef>
              <a:spcPct val="0"/>
            </a:spcBef>
            <a:spcAft>
              <a:spcPct val="35000"/>
            </a:spcAft>
            <a:buNone/>
          </a:pPr>
          <a:r>
            <a:rPr lang="sv-SE" sz="1050" kern="1200" dirty="0"/>
            <a:t>Förankringsfas</a:t>
          </a:r>
        </a:p>
      </dsp:txBody>
      <dsp:txXfrm>
        <a:off x="2320" y="1421367"/>
        <a:ext cx="2095616" cy="931384"/>
      </dsp:txXfrm>
    </dsp:sp>
    <dsp:sp modelId="{EAF20BEF-CC18-4A47-86AD-B457961F37BF}">
      <dsp:nvSpPr>
        <dsp:cNvPr id="0" name=""/>
        <dsp:cNvSpPr/>
      </dsp:nvSpPr>
      <dsp:spPr>
        <a:xfrm>
          <a:off x="1865090" y="1421367"/>
          <a:ext cx="2328462" cy="931384"/>
        </a:xfrm>
        <a:prstGeom prst="chevron">
          <a:avLst/>
        </a:prstGeom>
        <a:solidFill>
          <a:schemeClr val="accent5">
            <a:hueOff val="2888291"/>
            <a:satOff val="7052"/>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66725">
            <a:lnSpc>
              <a:spcPct val="90000"/>
            </a:lnSpc>
            <a:spcBef>
              <a:spcPct val="0"/>
            </a:spcBef>
            <a:spcAft>
              <a:spcPct val="35000"/>
            </a:spcAft>
            <a:buNone/>
          </a:pPr>
          <a:endParaRPr lang="sv-SE" sz="1050" kern="1200" dirty="0"/>
        </a:p>
        <a:p>
          <a:pPr marL="0" lvl="0" indent="0" algn="ctr" defTabSz="466725">
            <a:lnSpc>
              <a:spcPct val="90000"/>
            </a:lnSpc>
            <a:spcBef>
              <a:spcPct val="0"/>
            </a:spcBef>
            <a:spcAft>
              <a:spcPct val="35000"/>
            </a:spcAft>
            <a:buNone/>
          </a:pPr>
          <a:endParaRPr lang="sv-SE" sz="1050" kern="1200" dirty="0"/>
        </a:p>
        <a:p>
          <a:pPr marL="0" lvl="0" indent="0" algn="ctr" defTabSz="466725">
            <a:lnSpc>
              <a:spcPct val="90000"/>
            </a:lnSpc>
            <a:spcBef>
              <a:spcPct val="0"/>
            </a:spcBef>
            <a:spcAft>
              <a:spcPct val="35000"/>
            </a:spcAft>
            <a:buNone/>
          </a:pPr>
          <a:r>
            <a:rPr lang="sv-SE" sz="1050" kern="1200" dirty="0"/>
            <a:t>Etableringsfas</a:t>
          </a:r>
        </a:p>
        <a:p>
          <a:pPr marL="0" lvl="0" indent="0" algn="ctr" defTabSz="466725">
            <a:lnSpc>
              <a:spcPct val="90000"/>
            </a:lnSpc>
            <a:spcBef>
              <a:spcPct val="0"/>
            </a:spcBef>
            <a:spcAft>
              <a:spcPct val="35000"/>
            </a:spcAft>
            <a:buNone/>
          </a:pPr>
          <a:endParaRPr lang="sv-SE" sz="1050" kern="1200" dirty="0"/>
        </a:p>
        <a:p>
          <a:pPr marL="0" lvl="0" indent="0" algn="ctr" defTabSz="466725">
            <a:lnSpc>
              <a:spcPct val="90000"/>
            </a:lnSpc>
            <a:spcBef>
              <a:spcPct val="0"/>
            </a:spcBef>
            <a:spcAft>
              <a:spcPct val="35000"/>
            </a:spcAft>
            <a:buNone/>
          </a:pPr>
          <a:endParaRPr lang="sv-SE" sz="1050" kern="1200" dirty="0"/>
        </a:p>
      </dsp:txBody>
      <dsp:txXfrm>
        <a:off x="2330782" y="1421367"/>
        <a:ext cx="1397078" cy="931384"/>
      </dsp:txXfrm>
    </dsp:sp>
    <dsp:sp modelId="{8260255B-70D8-4248-A524-12972993060B}">
      <dsp:nvSpPr>
        <dsp:cNvPr id="0" name=""/>
        <dsp:cNvSpPr/>
      </dsp:nvSpPr>
      <dsp:spPr>
        <a:xfrm>
          <a:off x="3727860" y="1421367"/>
          <a:ext cx="2328462" cy="931384"/>
        </a:xfrm>
        <a:prstGeom prst="chevron">
          <a:avLst/>
        </a:prstGeom>
        <a:solidFill>
          <a:schemeClr val="accent5">
            <a:hueOff val="5776582"/>
            <a:satOff val="14104"/>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dirty="0"/>
            <a:t>Genomförandefas </a:t>
          </a:r>
        </a:p>
      </dsp:txBody>
      <dsp:txXfrm>
        <a:off x="4193552" y="1421367"/>
        <a:ext cx="1397078" cy="931384"/>
      </dsp:txXfrm>
    </dsp:sp>
    <dsp:sp modelId="{9D50B4E5-8D1C-40FB-A957-37BA812C1C45}">
      <dsp:nvSpPr>
        <dsp:cNvPr id="0" name=""/>
        <dsp:cNvSpPr/>
      </dsp:nvSpPr>
      <dsp:spPr>
        <a:xfrm>
          <a:off x="5590630" y="1421367"/>
          <a:ext cx="2328462" cy="931384"/>
        </a:xfrm>
        <a:prstGeom prst="chevron">
          <a:avLst/>
        </a:prstGeom>
        <a:solidFill>
          <a:schemeClr val="accent5">
            <a:hueOff val="8664873"/>
            <a:satOff val="21156"/>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dirty="0"/>
            <a:t>Uppföljningsfas</a:t>
          </a:r>
        </a:p>
      </dsp:txBody>
      <dsp:txXfrm>
        <a:off x="6056322" y="1421367"/>
        <a:ext cx="1397078" cy="9313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0248FB-6B7E-4C06-A94D-9BDB70C57A68}" type="datetimeFigureOut">
              <a:rPr lang="sv-SE" smtClean="0"/>
              <a:t>2021-09-20</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773EF5-CFBA-4C41-AEA4-BB4E31DE0FF0}" type="slidenum">
              <a:rPr lang="sv-SE" smtClean="0"/>
              <a:t>‹#›</a:t>
            </a:fld>
            <a:endParaRPr lang="sv-SE"/>
          </a:p>
        </p:txBody>
      </p:sp>
    </p:spTree>
    <p:extLst>
      <p:ext uri="{BB962C8B-B14F-4D97-AF65-F5344CB8AC3E}">
        <p14:creationId xmlns:p14="http://schemas.microsoft.com/office/powerpoint/2010/main" val="418088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har vi de områden</a:t>
            </a:r>
            <a:r>
              <a:rPr lang="sv-SE" baseline="0" dirty="0"/>
              <a:t> som kartläggningen omfattat. Insamling har skett via enkäter till skolan och IFO samt intervjuer med socialtjänsten samt workshop med </a:t>
            </a:r>
            <a:r>
              <a:rPr lang="sv-SE" baseline="0" dirty="0" err="1"/>
              <a:t>länsgruppen</a:t>
            </a:r>
            <a:r>
              <a:rPr lang="sv-SE" baseline="0" dirty="0"/>
              <a:t> MVK. På socialchefsnätverket den 16 april fick ni resultatet HRV presenterat.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1</a:t>
            </a:fld>
            <a:endParaRPr lang="sv-SE"/>
          </a:p>
        </p:txBody>
      </p:sp>
    </p:spTree>
    <p:extLst>
      <p:ext uri="{BB962C8B-B14F-4D97-AF65-F5344CB8AC3E}">
        <p14:creationId xmlns:p14="http://schemas.microsoft.com/office/powerpoint/2010/main" val="253988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24 juni beviljades Länsstyrelsen medel för att stödja arbete med att utveckla </a:t>
            </a:r>
            <a:r>
              <a:rPr lang="sv-SE" sz="1200" dirty="0"/>
              <a:t>regionalt, kommun- och myndighetsgemensamt resurscentra mot hedersrelaterat våld i Dalarna.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Medlen är avsatta för 2021 och fått det preliminärt beviljat till september -22. Vi söker medel årligen i takt med vår kontinuerliga redovisningen. Från 1 september finns jag, Valentina Söderberg som projektledare för RC.</a:t>
            </a:r>
          </a:p>
          <a:p>
            <a:endParaRPr lang="sv-SE" sz="1200"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10</a:t>
            </a:fld>
            <a:endParaRPr lang="sv-SE"/>
          </a:p>
        </p:txBody>
      </p:sp>
    </p:spTree>
    <p:extLst>
      <p:ext uri="{BB962C8B-B14F-4D97-AF65-F5344CB8AC3E}">
        <p14:creationId xmlns:p14="http://schemas.microsoft.com/office/powerpoint/2010/main" val="53410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kommer vi att beröra idag: Vi kommer att presentera RC och vilka vi </a:t>
            </a:r>
            <a:r>
              <a:rPr lang="sv-SE" dirty="0" err="1"/>
              <a:t>är.Vi</a:t>
            </a:r>
            <a:r>
              <a:rPr lang="sv-SE" dirty="0"/>
              <a:t> kommer att gå igenom vad </a:t>
            </a:r>
            <a:r>
              <a:rPr lang="sv-SE" b="1" dirty="0"/>
              <a:t>är ett regional resurscentra; Idé och syfte med  RC, </a:t>
            </a:r>
            <a:r>
              <a:rPr lang="sv-SE" dirty="0"/>
              <a:t>Varför är det viktigt?, Mål och Tidsperspektiv, Vilka aktörer berörs och Förutsättningar för att nå målet. </a:t>
            </a:r>
          </a:p>
          <a:p>
            <a:endParaRPr lang="sv-SE" dirty="0"/>
          </a:p>
          <a:p>
            <a:r>
              <a:rPr lang="sv-SE" dirty="0"/>
              <a:t>Innan vi avslutar har vi som </a:t>
            </a:r>
            <a:r>
              <a:rPr lang="sv-SE" b="1" dirty="0"/>
              <a:t>mål idag </a:t>
            </a:r>
            <a:r>
              <a:rPr lang="sv-SE" dirty="0"/>
              <a:t>att få ett namn av er på en person för ett förankringsarbetet.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Och i slutet av föredragningen (om tiden så tillåter) skulle ni få möjlighet att kunna ställa frågor.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mig idag har jag mina kollegor Soledad (som har redan presenterat sig ) och Rusmira som ni känner sedan tidigare. De kommer att vara behjälpliga att svara på era frågor.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vi som är styrgrupp idag </a:t>
            </a:r>
            <a:r>
              <a:rPr lang="sv-SE" sz="1200" strike="noStrike" kern="1200" dirty="0">
                <a:solidFill>
                  <a:schemeClr val="tx1"/>
                </a:solidFill>
                <a:effectLst/>
                <a:latin typeface="+mn-lt"/>
                <a:ea typeface="+mn-ea"/>
                <a:cs typeface="+mn-cs"/>
              </a:rPr>
              <a:t>tillsammans med vår avdelningschef för Hållbar utveckling och enhetschefen för Agenda 2030.</a:t>
            </a:r>
            <a:r>
              <a:rPr lang="sv-SE" strike="noStrike" dirty="0"/>
              <a:t> V</a:t>
            </a:r>
            <a:r>
              <a:rPr lang="sv-SE" dirty="0"/>
              <a:t>i har även en kommunikatör och en ekonom som bistår oss i projektet.  Våra</a:t>
            </a:r>
            <a:r>
              <a:rPr lang="sv-SE" b="1" dirty="0"/>
              <a:t> kontaktuppgifter </a:t>
            </a:r>
            <a:r>
              <a:rPr lang="sv-SE" dirty="0"/>
              <a:t>finns på sista </a:t>
            </a:r>
            <a:r>
              <a:rPr lang="sv-SE" dirty="0" err="1"/>
              <a:t>slajden</a:t>
            </a:r>
            <a:r>
              <a:rPr lang="sv-SE" dirty="0"/>
              <a:t>.</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11</a:t>
            </a:fld>
            <a:endParaRPr lang="sv-SE"/>
          </a:p>
        </p:txBody>
      </p:sp>
    </p:spTree>
    <p:extLst>
      <p:ext uri="{BB962C8B-B14F-4D97-AF65-F5344CB8AC3E}">
        <p14:creationId xmlns:p14="http://schemas.microsoft.com/office/powerpoint/2010/main" val="30376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Vad är ett regional resurscentra?</a:t>
            </a:r>
            <a:br>
              <a:rPr lang="sv-SE" dirty="0"/>
            </a:br>
            <a:r>
              <a:rPr lang="sv-SE" dirty="0"/>
              <a:t>Med ett regionalt resurscentra avses en regional, kommun- och myndighetsgemensam </a:t>
            </a:r>
            <a:r>
              <a:rPr lang="sv-SE" b="1" dirty="0"/>
              <a:t>verksamhet</a:t>
            </a:r>
            <a:r>
              <a:rPr lang="sv-SE" dirty="0"/>
              <a:t> mot hedersrelaterat våld och förtryck som kan vara uppbyggd på flera olika sätt beroende på länets förutsättningar och behov.</a:t>
            </a:r>
          </a:p>
          <a:p>
            <a:endParaRPr lang="sv-SE" dirty="0"/>
          </a:p>
        </p:txBody>
      </p:sp>
      <p:sp>
        <p:nvSpPr>
          <p:cNvPr id="4" name="Platshållare för bildnummer 3"/>
          <p:cNvSpPr>
            <a:spLocks noGrp="1"/>
          </p:cNvSpPr>
          <p:nvPr>
            <p:ph type="sldNum" sz="quarter" idx="5"/>
          </p:nvPr>
        </p:nvSpPr>
        <p:spPr/>
        <p:txBody>
          <a:bodyPr/>
          <a:lstStyle/>
          <a:p>
            <a:fld id="{6C773EF5-CFBA-4C41-AEA4-BB4E31DE0FF0}" type="slidenum">
              <a:rPr lang="sv-SE" smtClean="0"/>
              <a:t>12</a:t>
            </a:fld>
            <a:endParaRPr lang="sv-SE"/>
          </a:p>
        </p:txBody>
      </p:sp>
    </p:spTree>
    <p:extLst>
      <p:ext uri="{BB962C8B-B14F-4D97-AF65-F5344CB8AC3E}">
        <p14:creationId xmlns:p14="http://schemas.microsoft.com/office/powerpoint/2010/main" val="409470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a:t>RC ska fungera som ett komplement till ordinarie skydds- och stödstrukturer. Med det menas att verksamheten inte ska ta över myndigheters ansvar att ge stöd, hjälp och skydd, utan vara en lågtröskelverksamhet som fångar upp individer som kan behöva samhällets hjälp. </a:t>
            </a:r>
          </a:p>
          <a:p>
            <a:pPr algn="l"/>
            <a:endParaRPr lang="sv-SE" dirty="0"/>
          </a:p>
          <a:p>
            <a:pPr algn="l"/>
            <a:r>
              <a:rPr lang="sv-SE" dirty="0"/>
              <a:t>RC ska </a:t>
            </a:r>
            <a:r>
              <a:rPr lang="sv-SE" b="1" dirty="0"/>
              <a:t>så snabbt som möjligt </a:t>
            </a:r>
            <a:r>
              <a:rPr lang="sv-SE" dirty="0"/>
              <a:t>slussa vidare den som </a:t>
            </a:r>
            <a:r>
              <a:rPr lang="sv-SE" b="1" dirty="0"/>
              <a:t>är </a:t>
            </a:r>
            <a:r>
              <a:rPr lang="sv-SE" dirty="0"/>
              <a:t>i behov av stöd, hjälp och skydd till exempelvis myndighetsutövande enheter i respektive kommun och övriga relevanta aktörer såsom Polismyndigheten, hälso- och sjukvården etc. </a:t>
            </a:r>
          </a:p>
          <a:p>
            <a:endParaRPr lang="sv-SE" dirty="0"/>
          </a:p>
        </p:txBody>
      </p:sp>
      <p:sp>
        <p:nvSpPr>
          <p:cNvPr id="4" name="Platshållare för bildnummer 3"/>
          <p:cNvSpPr>
            <a:spLocks noGrp="1"/>
          </p:cNvSpPr>
          <p:nvPr>
            <p:ph type="sldNum" sz="quarter" idx="5"/>
          </p:nvPr>
        </p:nvSpPr>
        <p:spPr/>
        <p:txBody>
          <a:bodyPr/>
          <a:lstStyle/>
          <a:p>
            <a:fld id="{6C773EF5-CFBA-4C41-AEA4-BB4E31DE0FF0}" type="slidenum">
              <a:rPr lang="sv-SE" smtClean="0"/>
              <a:t>13</a:t>
            </a:fld>
            <a:endParaRPr lang="sv-SE"/>
          </a:p>
        </p:txBody>
      </p:sp>
    </p:spTree>
    <p:extLst>
      <p:ext uri="{BB962C8B-B14F-4D97-AF65-F5344CB8AC3E}">
        <p14:creationId xmlns:p14="http://schemas.microsoft.com/office/powerpoint/2010/main" val="249855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Syftet med RC-verksamheterna kan delas upp i tre olika delsyften som ger näring åt varandra: </a:t>
            </a:r>
          </a:p>
          <a:p>
            <a:endParaRPr lang="sv-SE" sz="1200" dirty="0"/>
          </a:p>
          <a:p>
            <a:pPr marL="228600" lvl="0" indent="-228600" eaLnBrk="0" hangingPunct="0">
              <a:buAutoNum type="arabicPeriod"/>
            </a:pPr>
            <a:r>
              <a:rPr lang="sv-SE" dirty="0"/>
              <a:t>Erbjuda stöd och rådgivning till den utsatta målgruppen.</a:t>
            </a:r>
          </a:p>
          <a:p>
            <a:pPr marL="228600" marR="0" lvl="0" indent="-228600" algn="l" defTabSz="914400" rtl="0" eaLnBrk="0" fontAlgn="auto" latinLnBrk="0" hangingPunct="0">
              <a:lnSpc>
                <a:spcPct val="100000"/>
              </a:lnSpc>
              <a:spcBef>
                <a:spcPts val="0"/>
              </a:spcBef>
              <a:spcAft>
                <a:spcPts val="0"/>
              </a:spcAft>
              <a:buClrTx/>
              <a:buSzTx/>
              <a:buFontTx/>
              <a:buAutoNum type="arabicPeriod" startAt="2"/>
              <a:tabLst/>
              <a:defRPr/>
            </a:pPr>
            <a:r>
              <a:rPr lang="sv-SE" sz="1200" kern="1200" dirty="0">
                <a:solidFill>
                  <a:schemeClr val="tx1"/>
                </a:solidFill>
                <a:latin typeface="+mn-lt"/>
                <a:ea typeface="+mn-ea"/>
                <a:cs typeface="+mn-cs"/>
              </a:rPr>
              <a:t>Erbjuda stöd till yrkesverksamma som möter den utsatta målgruppen. Detta i form av konsultation, vägledning och kompetenshöjande insatser. </a:t>
            </a:r>
          </a:p>
          <a:p>
            <a:pPr marL="0" marR="0" lvl="0" indent="0" algn="l" defTabSz="914400" rtl="0" eaLnBrk="0" fontAlgn="auto" latinLnBrk="0" hangingPunct="0">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3.  Verka för att synliggöra, uppmärksamma och beakta behovet hos målgruppen i alla relevanta sammanhang, samt påtala brister och lyfta goda exempel.</a:t>
            </a:r>
          </a:p>
          <a:p>
            <a:pPr marL="228600" lvl="0" indent="-228600" algn="l" defTabSz="914400" rtl="0" eaLnBrk="0" latinLnBrk="0" hangingPunct="0">
              <a:buAutoNum type="arabicPeriod"/>
            </a:pP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531186B-074B-4D74-90B0-90412606755F}" type="slidenum">
              <a:rPr lang="sv-SE" smtClean="0"/>
              <a:t>14</a:t>
            </a:fld>
            <a:endParaRPr lang="sv-SE"/>
          </a:p>
        </p:txBody>
      </p:sp>
    </p:spTree>
    <p:extLst>
      <p:ext uri="{BB962C8B-B14F-4D97-AF65-F5344CB8AC3E}">
        <p14:creationId xmlns:p14="http://schemas.microsoft.com/office/powerpoint/2010/main" val="204259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Varför är det viktigt? </a:t>
            </a:r>
            <a:r>
              <a:rPr lang="sv-SE" dirty="0"/>
              <a:t>Som rapport ”Tillsammans klarar vi uppdraget bättre!” visar att det finns stor behov av RC i länet.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Idag arbetar aktörer och verksamheter för sig - det är viktigt att vi effektiviserar arbetet med HRV genom att smala in kompetens under samma verksamhet. Både för erfarenhetsutbyte, kunskapsutveckling samt för att  förmedla och nå ut till de utsatta.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Kartläggningen visar att skolor samt socialtjänsten har ett stort behov av stöd och kompetens. Kartläggningen visar att inte alla kommuner i Dalarna har kapacitet att erbjuda detta stöd idag. Behovet att utveckla en samverkan för att stärka yrkesverksamma att upptäcka hedersrelaterat våld och förtryck är därmed viktigt. Alla barn, unga liksom vuxna har rätt att få hjälp och få ett kvalitativt stöd.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viktigt att vi utvecklar det befintliga samverkan över hela länet. På så sätt tar vi till vara på den kompetensen som redan finns och utvecklar den vidare tillsammans.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15</a:t>
            </a:fld>
            <a:endParaRPr lang="sv-SE"/>
          </a:p>
        </p:txBody>
      </p:sp>
    </p:spTree>
    <p:extLst>
      <p:ext uri="{BB962C8B-B14F-4D97-AF65-F5344CB8AC3E}">
        <p14:creationId xmlns:p14="http://schemas.microsoft.com/office/powerpoint/2010/main" val="63958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RC satsningens mål är att utveckla regional, kommunal- och myndighetsgemensam samverkansmodell för barn och vuxna som är utsatta eller riskerar att utsättas för hedersrelaterat våld och förtryck.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LST Dalarna har fått i uppdrag att</a:t>
            </a:r>
            <a:r>
              <a:rPr lang="sv-SE" sz="1200" b="1" kern="1200" dirty="0">
                <a:solidFill>
                  <a:schemeClr val="tx1"/>
                </a:solidFill>
                <a:effectLst/>
                <a:latin typeface="+mn-lt"/>
                <a:ea typeface="+mn-ea"/>
                <a:cs typeface="+mn-cs"/>
              </a:rPr>
              <a:t> samordna </a:t>
            </a:r>
            <a:r>
              <a:rPr lang="sv-SE" sz="1200" kern="1200" dirty="0">
                <a:solidFill>
                  <a:schemeClr val="tx1"/>
                </a:solidFill>
                <a:effectLst/>
                <a:latin typeface="+mn-lt"/>
                <a:ea typeface="+mn-ea"/>
                <a:cs typeface="+mn-cs"/>
              </a:rPr>
              <a:t>aktörer och verksamheter som exempelvis socialtjänst, hälso- och sjukvård samt polis med fler</a:t>
            </a:r>
            <a:r>
              <a:rPr lang="sv-SE" sz="1200" b="1" kern="1200" dirty="0">
                <a:solidFill>
                  <a:schemeClr val="tx1"/>
                </a:solidFill>
                <a:effectLst/>
                <a:latin typeface="+mn-lt"/>
                <a:ea typeface="+mn-ea"/>
                <a:cs typeface="+mn-cs"/>
              </a:rPr>
              <a:t>språkig</a:t>
            </a:r>
            <a:r>
              <a:rPr lang="sv-SE" sz="1200" kern="1200" dirty="0">
                <a:solidFill>
                  <a:schemeClr val="tx1"/>
                </a:solidFill>
                <a:effectLst/>
                <a:latin typeface="+mn-lt"/>
                <a:ea typeface="+mn-ea"/>
                <a:cs typeface="+mn-cs"/>
              </a:rPr>
              <a:t> kompetens. Detta för att underlätta stöd och skydd, inklusive för personer som medverkar i brottsutredningar.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Alltså : </a:t>
            </a:r>
            <a:r>
              <a:rPr lang="sv-SE" sz="1200" b="0" i="0" u="none" strike="noStrike" kern="1200" baseline="0" dirty="0">
                <a:solidFill>
                  <a:schemeClr val="tx1"/>
                </a:solidFill>
                <a:latin typeface="+mn-lt"/>
                <a:ea typeface="+mn-ea"/>
                <a:cs typeface="+mn-cs"/>
              </a:rPr>
              <a:t>Resurscentrasatsningen handlar </a:t>
            </a:r>
            <a:r>
              <a:rPr lang="sv-SE" sz="1200" b="1" i="0" u="none" strike="noStrike" kern="1200" baseline="0" dirty="0">
                <a:solidFill>
                  <a:schemeClr val="tx1"/>
                </a:solidFill>
                <a:latin typeface="+mn-lt"/>
                <a:ea typeface="+mn-ea"/>
                <a:cs typeface="+mn-cs"/>
              </a:rPr>
              <a:t>om att skapa goda förutsättningar på regional nivå för att några av våra mest utsatta grupper i samhället ska få </a:t>
            </a:r>
            <a:r>
              <a:rPr lang="sv-SE" sz="1200" b="0" i="0" u="none" strike="noStrike" kern="1200" baseline="0" dirty="0">
                <a:solidFill>
                  <a:schemeClr val="tx1"/>
                </a:solidFill>
                <a:latin typeface="+mn-lt"/>
                <a:ea typeface="+mn-ea"/>
                <a:cs typeface="+mn-cs"/>
              </a:rPr>
              <a:t>tillgång till specialiserat och anpassat stöd och hjälp av god kvalitet</a:t>
            </a:r>
            <a:r>
              <a:rPr lang="sv-SE" sz="1200" b="1"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Det är en oerhört viktig del i arbetet mot hedersrelaterat våld och förtryck. </a:t>
            </a:r>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16</a:t>
            </a:fld>
            <a:endParaRPr lang="sv-SE"/>
          </a:p>
        </p:txBody>
      </p:sp>
    </p:spTree>
    <p:extLst>
      <p:ext uri="{BB962C8B-B14F-4D97-AF65-F5344CB8AC3E}">
        <p14:creationId xmlns:p14="http://schemas.microsoft.com/office/powerpoint/2010/main" val="261838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Övergripande mål: är att  </a:t>
            </a:r>
            <a:r>
              <a:rPr lang="sv-SE" sz="1200" dirty="0"/>
              <a:t>Barn och vuxna </a:t>
            </a:r>
            <a:r>
              <a:rPr lang="sv-SE" sz="1200" b="1" dirty="0"/>
              <a:t>som är </a:t>
            </a:r>
            <a:r>
              <a:rPr lang="sv-SE" sz="1200" dirty="0"/>
              <a:t>eller riskerar </a:t>
            </a:r>
            <a:r>
              <a:rPr lang="sv-SE" sz="1200" b="1" dirty="0"/>
              <a:t>att bli utsatta </a:t>
            </a:r>
            <a:r>
              <a:rPr lang="sv-SE" sz="1200" dirty="0"/>
              <a:t>för någon form av hedersrelaterat våld </a:t>
            </a:r>
            <a:r>
              <a:rPr lang="sv-SE" sz="1200" b="1" dirty="0"/>
              <a:t>har jämlik tillgång till anpassat och specialiserat stöd och hjälp</a:t>
            </a:r>
            <a:r>
              <a:rPr lang="sv-SE" sz="1200" dirty="0"/>
              <a:t> av god kvalitet oavsett vistelseort i landet.</a:t>
            </a:r>
            <a:r>
              <a:rPr lang="sv-SE" dirty="0">
                <a:solidFill>
                  <a:srgbClr val="FF0000"/>
                </a:solidFill>
              </a:rPr>
              <a:t> Det övergripande målet är formulerat</a:t>
            </a:r>
            <a:r>
              <a:rPr lang="sv-SE" baseline="0" dirty="0">
                <a:solidFill>
                  <a:srgbClr val="FF0000"/>
                </a:solidFill>
              </a:rPr>
              <a:t> av projektägaren NKT (Nationella kompetensteamet) utifrån deras regeringsuppdrag att stödja utvecklingen av </a:t>
            </a:r>
            <a:r>
              <a:rPr lang="sv-SE" baseline="0" dirty="0" err="1">
                <a:solidFill>
                  <a:srgbClr val="FF0000"/>
                </a:solidFill>
              </a:rPr>
              <a:t>resurscentran</a:t>
            </a:r>
            <a:r>
              <a:rPr lang="sv-SE" baseline="0" dirty="0">
                <a:solidFill>
                  <a:srgbClr val="FF0000"/>
                </a:solidFill>
              </a:rPr>
              <a:t> i landet. </a:t>
            </a:r>
          </a:p>
          <a:p>
            <a:pPr marL="0" indent="0" algn="l">
              <a:buNone/>
            </a:pPr>
            <a:endParaRPr lang="sv-SE" sz="1200" dirty="0"/>
          </a:p>
          <a:p>
            <a:r>
              <a:rPr lang="sv-SE" dirty="0">
                <a:solidFill>
                  <a:srgbClr val="FF0000"/>
                </a:solidFill>
              </a:rPr>
              <a:t>Ett första delmål under den här perioden är att </a:t>
            </a:r>
            <a:r>
              <a:rPr lang="sv-SE" b="1" dirty="0">
                <a:solidFill>
                  <a:srgbClr val="FF0000"/>
                </a:solidFill>
              </a:rPr>
              <a:t>modellen</a:t>
            </a:r>
            <a:r>
              <a:rPr lang="sv-SE" dirty="0">
                <a:solidFill>
                  <a:srgbClr val="FF0000"/>
                </a:solidFill>
              </a:rPr>
              <a:t> ska vara presenterad, behandlad och förankrad i hos samtliga berörda aktörer.</a:t>
            </a:r>
            <a:endParaRPr lang="sv-SE" baseline="0" dirty="0">
              <a:solidFill>
                <a:srgbClr val="FF0000"/>
              </a:solidFill>
            </a:endParaRPr>
          </a:p>
          <a:p>
            <a:r>
              <a:rPr lang="sv-SE" dirty="0">
                <a:solidFill>
                  <a:srgbClr val="FF0000"/>
                </a:solidFill>
              </a:rPr>
              <a:t>Om projektet uppnår delmålet finns möjligheter att få ytterligare medel och fortsatt stöd kan beviljas för genomförandefasen. </a:t>
            </a:r>
          </a:p>
          <a:p>
            <a:endParaRPr lang="sv-SE" b="1" dirty="0">
              <a:solidFill>
                <a:srgbClr val="FF0000"/>
              </a:solidFill>
            </a:endParaRPr>
          </a:p>
        </p:txBody>
      </p:sp>
      <p:sp>
        <p:nvSpPr>
          <p:cNvPr id="4" name="Platshållare för bildnummer 3"/>
          <p:cNvSpPr>
            <a:spLocks noGrp="1"/>
          </p:cNvSpPr>
          <p:nvPr>
            <p:ph type="sldNum" sz="quarter" idx="10"/>
          </p:nvPr>
        </p:nvSpPr>
        <p:spPr/>
        <p:txBody>
          <a:bodyPr/>
          <a:lstStyle/>
          <a:p>
            <a:fld id="{B531186B-074B-4D74-90B0-90412606755F}" type="slidenum">
              <a:rPr lang="sv-SE" smtClean="0"/>
              <a:t>17</a:t>
            </a:fld>
            <a:endParaRPr lang="sv-SE"/>
          </a:p>
        </p:txBody>
      </p:sp>
    </p:spTree>
    <p:extLst>
      <p:ext uri="{BB962C8B-B14F-4D97-AF65-F5344CB8AC3E}">
        <p14:creationId xmlns:p14="http://schemas.microsoft.com/office/powerpoint/2010/main" val="208219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befinner oss i startgroparna i en så kallad förankringsfasen under detta år. För att nå målet med resurscentrasatsningen behöver vi lägga fokus på förankrings och etableringsfaserna för att </a:t>
            </a:r>
            <a:r>
              <a:rPr lang="sv-SE" sz="1200" b="1" kern="1200" dirty="0">
                <a:solidFill>
                  <a:schemeClr val="tx1"/>
                </a:solidFill>
                <a:effectLst/>
                <a:latin typeface="+mn-lt"/>
                <a:ea typeface="+mn-ea"/>
                <a:cs typeface="+mn-cs"/>
              </a:rPr>
              <a:t>lägga grunden vä</a:t>
            </a:r>
            <a:r>
              <a:rPr lang="sv-SE" sz="1200" kern="1200" dirty="0">
                <a:solidFill>
                  <a:schemeClr val="tx1"/>
                </a:solidFill>
                <a:effectLst/>
                <a:latin typeface="+mn-lt"/>
                <a:ea typeface="+mn-ea"/>
                <a:cs typeface="+mn-cs"/>
              </a:rPr>
              <a:t>l. Det kan ta olika lång tid för de olika faserna och just nu är vi i </a:t>
            </a:r>
            <a:r>
              <a:rPr lang="sv-SE" sz="1200" b="1" kern="1200" dirty="0">
                <a:solidFill>
                  <a:schemeClr val="tx1"/>
                </a:solidFill>
                <a:effectLst/>
                <a:latin typeface="+mn-lt"/>
                <a:ea typeface="+mn-ea"/>
                <a:cs typeface="+mn-cs"/>
              </a:rPr>
              <a:t>förankrings fasen </a:t>
            </a:r>
            <a:r>
              <a:rPr lang="sv-SE" sz="1200" kern="1200" dirty="0">
                <a:solidFill>
                  <a:schemeClr val="tx1"/>
                </a:solidFill>
                <a:effectLst/>
                <a:latin typeface="+mn-lt"/>
                <a:ea typeface="+mn-ea"/>
                <a:cs typeface="+mn-cs"/>
              </a:rPr>
              <a:t>och på väg in i </a:t>
            </a:r>
            <a:r>
              <a:rPr lang="sv-SE" sz="1200" b="1" kern="1200" dirty="0">
                <a:solidFill>
                  <a:schemeClr val="tx1"/>
                </a:solidFill>
                <a:effectLst/>
                <a:latin typeface="+mn-lt"/>
                <a:ea typeface="+mn-ea"/>
                <a:cs typeface="+mn-cs"/>
              </a:rPr>
              <a:t>etableringsfasen. </a:t>
            </a:r>
            <a:r>
              <a:rPr lang="sv-SE" sz="1200" kern="1200" dirty="0">
                <a:solidFill>
                  <a:schemeClr val="tx1"/>
                </a:solidFill>
                <a:effectLst/>
                <a:latin typeface="+mn-lt"/>
                <a:ea typeface="+mn-ea"/>
                <a:cs typeface="+mn-cs"/>
              </a:rPr>
              <a:t>Vi tänker oss att detta kommer att fortsätta in en bit in på år 2022. </a:t>
            </a:r>
            <a:r>
              <a:rPr lang="sv-SE" sz="1200" b="1" kern="1200" dirty="0">
                <a:solidFill>
                  <a:schemeClr val="tx1"/>
                </a:solidFill>
                <a:effectLst/>
                <a:latin typeface="+mn-lt"/>
                <a:ea typeface="+mn-ea"/>
                <a:cs typeface="+mn-cs"/>
              </a:rPr>
              <a:t>Vi tänker att det ska få ta den tid det behövs, för att bygga en samsyn hos samtliga.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vet i nuläget mycket om behoven i länet eftersom en kartläggning är gjord (”Tillsammans klarar vi uppdragen bättre”). Vi har alltså kommit en bit på vägen. I förankringsfasen samlar vi berörda aktörer för att organisera projektet så att det når målet.   </a:t>
            </a:r>
            <a:r>
              <a:rPr lang="sv-SE" sz="1200" b="1" kern="1200" dirty="0">
                <a:solidFill>
                  <a:schemeClr val="tx1"/>
                </a:solidFill>
                <a:effectLst/>
                <a:latin typeface="+mn-lt"/>
                <a:ea typeface="+mn-ea"/>
                <a:cs typeface="+mn-cs"/>
              </a:rPr>
              <a:t>Vi kommer att - Etablera kontakter hos de olika aktörer/verksamheter för att bygga arbetsgrupper </a:t>
            </a:r>
            <a:r>
              <a:rPr lang="sv-SE" sz="1200" b="0" kern="1200" dirty="0">
                <a:solidFill>
                  <a:schemeClr val="tx1"/>
                </a:solidFill>
                <a:effectLst/>
                <a:latin typeface="+mn-lt"/>
                <a:ea typeface="+mn-ea"/>
                <a:cs typeface="+mn-cs"/>
              </a:rPr>
              <a:t>respektive</a:t>
            </a:r>
            <a:r>
              <a:rPr lang="sv-SE" sz="1200" b="1" kern="1200" dirty="0">
                <a:solidFill>
                  <a:schemeClr val="tx1"/>
                </a:solidFill>
                <a:effectLst/>
                <a:latin typeface="+mn-lt"/>
                <a:ea typeface="+mn-ea"/>
                <a:cs typeface="+mn-cs"/>
              </a:rPr>
              <a:t> referensgrupper</a:t>
            </a:r>
            <a:r>
              <a:rPr lang="sv-SE" sz="1200" kern="1200" dirty="0">
                <a:solidFill>
                  <a:schemeClr val="tx1"/>
                </a:solidFill>
                <a:effectLst/>
                <a:latin typeface="+mn-lt"/>
                <a:ea typeface="+mn-ea"/>
                <a:cs typeface="+mn-cs"/>
              </a:rPr>
              <a:t>. Vi kommer även att skapa kontakter med organisationer inom civilsamhället.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
            </a:r>
            <a:r>
              <a:rPr lang="sv-SE" sz="1200" b="1" kern="1200" dirty="0">
                <a:solidFill>
                  <a:schemeClr val="tx1"/>
                </a:solidFill>
                <a:effectLst/>
                <a:latin typeface="+mn-lt"/>
                <a:ea typeface="+mn-ea"/>
                <a:cs typeface="+mn-cs"/>
              </a:rPr>
              <a:t>Vårt mål under resten av året 2021 </a:t>
            </a:r>
            <a:r>
              <a:rPr lang="sv-SE" sz="1200" kern="1200" dirty="0">
                <a:solidFill>
                  <a:schemeClr val="tx1"/>
                </a:solidFill>
                <a:effectLst/>
                <a:latin typeface="+mn-lt"/>
                <a:ea typeface="+mn-ea"/>
                <a:cs typeface="+mn-cs"/>
              </a:rPr>
              <a:t>är bland annat att kartlägga olika aktörers </a:t>
            </a:r>
            <a:r>
              <a:rPr lang="sv-SE" sz="1200" b="1" kern="1200" dirty="0">
                <a:solidFill>
                  <a:schemeClr val="tx1"/>
                </a:solidFill>
                <a:effectLst/>
                <a:latin typeface="+mn-lt"/>
                <a:ea typeface="+mn-ea"/>
                <a:cs typeface="+mn-cs"/>
              </a:rPr>
              <a:t>specifika beho</a:t>
            </a:r>
            <a:r>
              <a:rPr lang="sv-SE" sz="1200" kern="1200" dirty="0">
                <a:solidFill>
                  <a:schemeClr val="tx1"/>
                </a:solidFill>
                <a:effectLst/>
                <a:latin typeface="+mn-lt"/>
                <a:ea typeface="+mn-ea"/>
                <a:cs typeface="+mn-cs"/>
              </a:rPr>
              <a:t>v, vad som saknas i deras verksamheter, och i de enskilda ärenden </a:t>
            </a:r>
            <a:r>
              <a:rPr lang="sv-SE" sz="1200" b="1" kern="1200" dirty="0">
                <a:solidFill>
                  <a:schemeClr val="tx1"/>
                </a:solidFill>
                <a:effectLst/>
                <a:latin typeface="+mn-lt"/>
                <a:ea typeface="+mn-ea"/>
                <a:cs typeface="+mn-cs"/>
              </a:rPr>
              <a:t>för att kunna erbjuda aktuella utbildningsinsatser</a:t>
            </a:r>
            <a:r>
              <a:rPr lang="sv-SE" sz="1200" kern="1200" dirty="0">
                <a:solidFill>
                  <a:schemeClr val="tx1"/>
                </a:solidFill>
                <a:effectLst/>
                <a:latin typeface="+mn-lt"/>
                <a:ea typeface="+mn-ea"/>
                <a:cs typeface="+mn-cs"/>
              </a:rPr>
              <a:t>. Vi vet en hel del om kommunernas behov </a:t>
            </a:r>
            <a:r>
              <a:rPr lang="sv-SE" sz="1200" b="1" kern="1200" dirty="0">
                <a:solidFill>
                  <a:schemeClr val="tx1"/>
                </a:solidFill>
                <a:effectLst/>
                <a:latin typeface="+mn-lt"/>
                <a:ea typeface="+mn-ea"/>
                <a:cs typeface="+mn-cs"/>
              </a:rPr>
              <a:t>men vi behöver kartlägga övriga aktörers specifika behov</a:t>
            </a:r>
            <a:r>
              <a:rPr lang="sv-SE" sz="1200" kern="1200" dirty="0">
                <a:solidFill>
                  <a:schemeClr val="tx1"/>
                </a:solidFill>
                <a:effectLst/>
                <a:latin typeface="+mn-lt"/>
                <a:ea typeface="+mn-ea"/>
                <a:cs typeface="+mn-cs"/>
              </a:rPr>
              <a:t>. När projektet har samlat förslag kommer styrgruppen bearbeta dessa. </a:t>
            </a:r>
            <a:endParaRPr lang="sv-SE" i="1" dirty="0"/>
          </a:p>
        </p:txBody>
      </p:sp>
      <p:sp>
        <p:nvSpPr>
          <p:cNvPr id="4" name="Platshållare för bildnummer 3"/>
          <p:cNvSpPr>
            <a:spLocks noGrp="1"/>
          </p:cNvSpPr>
          <p:nvPr>
            <p:ph type="sldNum" sz="quarter" idx="10"/>
          </p:nvPr>
        </p:nvSpPr>
        <p:spPr/>
        <p:txBody>
          <a:bodyPr/>
          <a:lstStyle/>
          <a:p>
            <a:fld id="{B531186B-074B-4D74-90B0-90412606755F}" type="slidenum">
              <a:rPr lang="sv-SE" smtClean="0"/>
              <a:t>18</a:t>
            </a:fld>
            <a:endParaRPr lang="sv-SE"/>
          </a:p>
        </p:txBody>
      </p:sp>
    </p:spTree>
    <p:extLst>
      <p:ext uri="{BB962C8B-B14F-4D97-AF65-F5344CB8AC3E}">
        <p14:creationId xmlns:p14="http://schemas.microsoft.com/office/powerpoint/2010/main" val="119167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Vi vill gärna se </a:t>
            </a:r>
            <a:r>
              <a:rPr lang="sv-SE" sz="1200" kern="1200" dirty="0">
                <a:solidFill>
                  <a:schemeClr val="tx1"/>
                </a:solidFill>
                <a:effectLst/>
                <a:latin typeface="+mn-lt"/>
                <a:ea typeface="+mn-ea"/>
                <a:cs typeface="+mn-cs"/>
              </a:rPr>
              <a:t>en representant från varje kommun närvarande vid informationsmötet </a:t>
            </a:r>
            <a:r>
              <a:rPr lang="sv-SE" sz="1200" b="1" kern="1200" dirty="0">
                <a:solidFill>
                  <a:schemeClr val="tx1"/>
                </a:solidFill>
                <a:effectLst/>
                <a:latin typeface="+mn-lt"/>
                <a:ea typeface="+mn-ea"/>
                <a:cs typeface="+mn-cs"/>
              </a:rPr>
              <a:t>den 19 oktober*  Det är viktigt för oss att vi får en kontaktperson i respektive kommun  vid möte den 19 oktober och då kommer vi att informera mer om projektet, roller, ansvar och aktiviteter.</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Vänligen skriv ett namn i chatten på en person som vi kan vända oss till! Det kan vara du själv eller någon annan som du anser är lämplig för att vara en kontaktperson för projektet.  </a:t>
            </a:r>
            <a:r>
              <a:rPr lang="sv-SE" sz="1200" kern="1200" dirty="0">
                <a:solidFill>
                  <a:schemeClr val="tx1"/>
                </a:solidFill>
                <a:effectLst/>
                <a:latin typeface="+mn-lt"/>
                <a:ea typeface="+mn-ea"/>
                <a:cs typeface="+mn-cs"/>
              </a:rPr>
              <a:t>Har ni möjlighet redan nu att skriva ett namn på en kontaktperson så vi gör det i chatten.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dagsläget består styrgruppen av enbart länsstyrelsens personal och chefer och så småningom ser vi </a:t>
            </a:r>
            <a:r>
              <a:rPr lang="sv-SE" sz="1200" b="1" kern="1200" dirty="0">
                <a:solidFill>
                  <a:schemeClr val="tx1"/>
                </a:solidFill>
                <a:effectLst/>
                <a:latin typeface="+mn-lt"/>
                <a:ea typeface="+mn-ea"/>
                <a:cs typeface="+mn-cs"/>
              </a:rPr>
              <a:t>gärna</a:t>
            </a:r>
            <a:r>
              <a:rPr lang="sv-SE" sz="1200" kern="1200" dirty="0">
                <a:solidFill>
                  <a:schemeClr val="tx1"/>
                </a:solidFill>
                <a:effectLst/>
                <a:latin typeface="+mn-lt"/>
                <a:ea typeface="+mn-ea"/>
                <a:cs typeface="+mn-cs"/>
              </a:rPr>
              <a:t> att kommunernas socialtjänster representerar styrgruppen </a:t>
            </a:r>
            <a:r>
              <a:rPr lang="sv-SE" sz="1200" b="1" kern="1200" dirty="0">
                <a:solidFill>
                  <a:schemeClr val="tx1"/>
                </a:solidFill>
                <a:effectLst/>
                <a:latin typeface="+mn-lt"/>
                <a:ea typeface="+mn-ea"/>
                <a:cs typeface="+mn-cs"/>
              </a:rPr>
              <a:t>ihop med oss. DVS någon av er i </a:t>
            </a:r>
            <a:r>
              <a:rPr lang="sv-SE" sz="1200" kern="1200" dirty="0">
                <a:solidFill>
                  <a:schemeClr val="tx1"/>
                </a:solidFill>
                <a:effectLst/>
                <a:latin typeface="+mn-lt"/>
                <a:ea typeface="+mn-ea"/>
                <a:cs typeface="+mn-cs"/>
              </a:rPr>
              <a:t>socialchefsnätverket. Samma gäller myndigheter så som polismyndigheten och hälso- och sjukvården. Efter den här presentationen ser vi gärna att ni utser en person för styrgruppen och meddelar mig.</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Projektet behöver arbetsgrupp och referensgrupp som så småningom kommer att utses av berörda aktörer.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531186B-074B-4D74-90B0-90412606755F}" type="slidenum">
              <a:rPr lang="sv-SE" smtClean="0"/>
              <a:t>19</a:t>
            </a:fld>
            <a:endParaRPr lang="sv-SE"/>
          </a:p>
        </p:txBody>
      </p:sp>
    </p:spTree>
    <p:extLst>
      <p:ext uri="{BB962C8B-B14F-4D97-AF65-F5344CB8AC3E}">
        <p14:creationId xmlns:p14="http://schemas.microsoft.com/office/powerpoint/2010/main" val="40651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2</a:t>
            </a:fld>
            <a:endParaRPr lang="sv-SE"/>
          </a:p>
        </p:txBody>
      </p:sp>
    </p:spTree>
    <p:extLst>
      <p:ext uri="{BB962C8B-B14F-4D97-AF65-F5344CB8AC3E}">
        <p14:creationId xmlns:p14="http://schemas.microsoft.com/office/powerpoint/2010/main" val="164033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Arbetsgruppen kommer som sagt att utses efter att styrgruppen bildats. Deltagare behövs från berörda aktörer och kommer att tillsammans bestämma arbetsformer och hur ofta de ska träffas. Vi ser att det kan handla om en gång per kvartal.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Syftet med att dessa aktörer </a:t>
            </a:r>
            <a:r>
              <a:rPr lang="sv-SE" sz="1200" b="1" kern="1200" dirty="0">
                <a:solidFill>
                  <a:schemeClr val="tx1"/>
                </a:solidFill>
                <a:effectLst/>
                <a:latin typeface="+mn-lt"/>
                <a:ea typeface="+mn-ea"/>
                <a:cs typeface="+mn-cs"/>
              </a:rPr>
              <a:t>ska arbeta tillsammans </a:t>
            </a:r>
            <a:r>
              <a:rPr lang="sv-SE" sz="1200" kern="1200" dirty="0">
                <a:solidFill>
                  <a:schemeClr val="tx1"/>
                </a:solidFill>
                <a:effectLst/>
                <a:latin typeface="+mn-lt"/>
                <a:ea typeface="+mn-ea"/>
                <a:cs typeface="+mn-cs"/>
              </a:rPr>
              <a:t>är för att samtliga skall ha möjlighet att </a:t>
            </a:r>
            <a:r>
              <a:rPr lang="sv-SE" sz="1200" b="1" kern="1200" dirty="0">
                <a:solidFill>
                  <a:schemeClr val="tx1"/>
                </a:solidFill>
                <a:effectLst/>
                <a:latin typeface="+mn-lt"/>
                <a:ea typeface="+mn-ea"/>
                <a:cs typeface="+mn-cs"/>
              </a:rPr>
              <a:t>bidra utifrån sina egna förutsättningar i verksamheterna. </a:t>
            </a:r>
            <a:r>
              <a:rPr lang="sv-SE" sz="1200" kern="1200" dirty="0">
                <a:solidFill>
                  <a:schemeClr val="tx1"/>
                </a:solidFill>
                <a:effectLst/>
                <a:latin typeface="+mn-lt"/>
                <a:ea typeface="+mn-ea"/>
                <a:cs typeface="+mn-cs"/>
              </a:rPr>
              <a:t>Arbetsgruppen ska </a:t>
            </a:r>
            <a:r>
              <a:rPr lang="sv-SE" sz="1200" b="1" kern="1200" dirty="0">
                <a:solidFill>
                  <a:schemeClr val="tx1"/>
                </a:solidFill>
                <a:effectLst/>
                <a:latin typeface="+mn-lt"/>
                <a:ea typeface="+mn-ea"/>
                <a:cs typeface="+mn-cs"/>
              </a:rPr>
              <a:t>tillsammans</a:t>
            </a:r>
            <a:r>
              <a:rPr lang="sv-SE" sz="1200" kern="1200" dirty="0">
                <a:solidFill>
                  <a:schemeClr val="tx1"/>
                </a:solidFill>
                <a:effectLst/>
                <a:latin typeface="+mn-lt"/>
                <a:ea typeface="+mn-ea"/>
                <a:cs typeface="+mn-cs"/>
              </a:rPr>
              <a:t> hitta </a:t>
            </a:r>
            <a:r>
              <a:rPr lang="sv-SE" sz="1200" b="1" kern="1200" dirty="0">
                <a:solidFill>
                  <a:schemeClr val="tx1"/>
                </a:solidFill>
                <a:effectLst/>
                <a:latin typeface="+mn-lt"/>
                <a:ea typeface="+mn-ea"/>
                <a:cs typeface="+mn-cs"/>
              </a:rPr>
              <a:t>gemensamma tillvägagångssätt </a:t>
            </a:r>
            <a:r>
              <a:rPr lang="sv-SE" sz="1200" kern="1200" dirty="0">
                <a:solidFill>
                  <a:schemeClr val="tx1"/>
                </a:solidFill>
                <a:effectLst/>
                <a:latin typeface="+mn-lt"/>
                <a:ea typeface="+mn-ea"/>
                <a:cs typeface="+mn-cs"/>
              </a:rPr>
              <a:t>som kan förankras hos </a:t>
            </a:r>
            <a:r>
              <a:rPr lang="sv-SE" sz="1200" b="1" kern="1200" dirty="0">
                <a:solidFill>
                  <a:schemeClr val="tx1"/>
                </a:solidFill>
                <a:effectLst/>
                <a:latin typeface="+mn-lt"/>
                <a:ea typeface="+mn-ea"/>
                <a:cs typeface="+mn-cs"/>
              </a:rPr>
              <a:t>samtliga verksamheter samtidigt </a:t>
            </a:r>
            <a:r>
              <a:rPr lang="sv-SE" sz="1200" kern="1200" dirty="0">
                <a:solidFill>
                  <a:schemeClr val="tx1"/>
                </a:solidFill>
                <a:effectLst/>
                <a:latin typeface="+mn-lt"/>
                <a:ea typeface="+mn-ea"/>
                <a:cs typeface="+mn-cs"/>
              </a:rPr>
              <a:t>för att arbetet ska ske parallellt.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Ett stöd för arbetsgruppen kan vara personer från andra län som har erfarenhet av att starta och driva 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C773EF5-CFBA-4C41-AEA4-BB4E31DE0FF0}" type="slidenum">
              <a:rPr lang="sv-SE" smtClean="0"/>
              <a:t>20</a:t>
            </a:fld>
            <a:endParaRPr lang="sv-SE"/>
          </a:p>
        </p:txBody>
      </p:sp>
    </p:spTree>
    <p:extLst>
      <p:ext uri="{BB962C8B-B14F-4D97-AF65-F5344CB8AC3E}">
        <p14:creationId xmlns:p14="http://schemas.microsoft.com/office/powerpoint/2010/main" val="249732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Ni är viktiga för att möjliggöra </a:t>
            </a:r>
            <a:r>
              <a:rPr lang="sv-SE" sz="1200" b="1" kern="1200" dirty="0">
                <a:solidFill>
                  <a:schemeClr val="tx1"/>
                </a:solidFill>
                <a:effectLst/>
                <a:latin typeface="+mn-lt"/>
                <a:ea typeface="+mn-ea"/>
                <a:cs typeface="+mn-cs"/>
              </a:rPr>
              <a:t>engagemang och deltagande hos mellanchefer och yrkesverksamma, att delta i de aktiviteter och insatser som projektet kommer att erbjuda, allt eftersom projektet utvecklas.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Det är avgörande för projektets utveckling att sakkunniga finns samlade.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vi få tänka fritt så ser vi att vi inom en väldig snar framtid ha </a:t>
            </a:r>
            <a:r>
              <a:rPr lang="sv-SE" sz="1200" b="1" kern="1200" dirty="0">
                <a:solidFill>
                  <a:schemeClr val="tx1"/>
                </a:solidFill>
                <a:effectLst/>
                <a:latin typeface="+mn-lt"/>
                <a:ea typeface="+mn-ea"/>
                <a:cs typeface="+mn-cs"/>
              </a:rPr>
              <a:t>de funktioner som behövs med den mandat, kompetensen och tid </a:t>
            </a:r>
            <a:r>
              <a:rPr lang="sv-SE" sz="1200" kern="1200" dirty="0">
                <a:solidFill>
                  <a:schemeClr val="tx1"/>
                </a:solidFill>
                <a:effectLst/>
                <a:latin typeface="+mn-lt"/>
                <a:ea typeface="+mn-ea"/>
                <a:cs typeface="+mn-cs"/>
              </a:rPr>
              <a:t>för att driva detta projekt och allt eftersom, tillföra ytterligare kunskap från dem instanser som vi ser saknas, utefter att projektet utvecklas).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21</a:t>
            </a:fld>
            <a:endParaRPr lang="sv-SE"/>
          </a:p>
        </p:txBody>
      </p:sp>
    </p:spTree>
    <p:extLst>
      <p:ext uri="{BB962C8B-B14F-4D97-AF65-F5344CB8AC3E}">
        <p14:creationId xmlns:p14="http://schemas.microsoft.com/office/powerpoint/2010/main" val="287114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a:t>
            </a:r>
            <a:r>
              <a:rPr lang="sv-SE" sz="1200" b="1" kern="1200" dirty="0">
                <a:solidFill>
                  <a:schemeClr val="tx1"/>
                </a:solidFill>
                <a:effectLst/>
                <a:latin typeface="+mn-lt"/>
                <a:ea typeface="+mn-ea"/>
                <a:cs typeface="+mn-cs"/>
              </a:rPr>
              <a:t>nu har vi möjligheten att kraftsamla och att göra det bättre</a:t>
            </a:r>
            <a:r>
              <a:rPr lang="sv-SE" sz="1200" kern="1200" dirty="0">
                <a:solidFill>
                  <a:schemeClr val="tx1"/>
                </a:solidFill>
                <a:effectLst/>
                <a:latin typeface="+mn-lt"/>
                <a:ea typeface="+mn-ea"/>
                <a:cs typeface="+mn-cs"/>
              </a:rPr>
              <a:t>, både för länet i stort, för de utsatta och för de yrkesverksamma. </a:t>
            </a:r>
            <a:r>
              <a:rPr lang="sv-SE" sz="1200" b="1" kern="1200" dirty="0">
                <a:solidFill>
                  <a:schemeClr val="tx1"/>
                </a:solidFill>
                <a:effectLst/>
                <a:latin typeface="+mn-lt"/>
                <a:ea typeface="+mn-ea"/>
                <a:cs typeface="+mn-cs"/>
              </a:rPr>
              <a:t>Vi måste ta den chansen nu!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har fått förtroende från NKT(Nationella kompetensteamet) och </a:t>
            </a:r>
            <a:r>
              <a:rPr lang="sv-SE" sz="1200" b="1" kern="1200" dirty="0">
                <a:solidFill>
                  <a:schemeClr val="tx1"/>
                </a:solidFill>
                <a:effectLst/>
                <a:latin typeface="+mn-lt"/>
                <a:ea typeface="+mn-ea"/>
                <a:cs typeface="+mn-cs"/>
              </a:rPr>
              <a:t>Nu vill vi förvalta det tillsammans med er </a:t>
            </a:r>
            <a:r>
              <a:rPr lang="sv-SE" sz="1200" kern="1200" dirty="0">
                <a:solidFill>
                  <a:schemeClr val="tx1"/>
                </a:solidFill>
                <a:effectLst/>
                <a:latin typeface="+mn-lt"/>
                <a:ea typeface="+mn-ea"/>
                <a:cs typeface="+mn-cs"/>
              </a:rPr>
              <a:t>och alla behövs!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22</a:t>
            </a:fld>
            <a:endParaRPr lang="sv-SE"/>
          </a:p>
        </p:txBody>
      </p:sp>
    </p:spTree>
    <p:extLst>
      <p:ext uri="{BB962C8B-B14F-4D97-AF65-F5344CB8AC3E}">
        <p14:creationId xmlns:p14="http://schemas.microsoft.com/office/powerpoint/2010/main" val="141520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0A91D5-FEE8-4D57-BD15-2B70AA502DE9}" type="slidenum">
              <a:rPr lang="sv-SE" smtClean="0"/>
              <a:t>23</a:t>
            </a:fld>
            <a:endParaRPr lang="sv-SE"/>
          </a:p>
        </p:txBody>
      </p:sp>
    </p:spTree>
    <p:extLst>
      <p:ext uri="{BB962C8B-B14F-4D97-AF65-F5344CB8AC3E}">
        <p14:creationId xmlns:p14="http://schemas.microsoft.com/office/powerpoint/2010/main" val="255853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773EF5-CFBA-4C41-AEA4-BB4E31DE0FF0}" type="slidenum">
              <a:rPr lang="sv-SE" smtClean="0"/>
              <a:t>24</a:t>
            </a:fld>
            <a:endParaRPr lang="sv-SE"/>
          </a:p>
        </p:txBody>
      </p:sp>
    </p:spTree>
    <p:extLst>
      <p:ext uri="{BB962C8B-B14F-4D97-AF65-F5344CB8AC3E}">
        <p14:creationId xmlns:p14="http://schemas.microsoft.com/office/powerpoint/2010/main" val="96144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C773EF5-CFBA-4C41-AEA4-BB4E31DE0FF0}" type="slidenum">
              <a:rPr lang="sv-SE" smtClean="0"/>
              <a:t>3</a:t>
            </a:fld>
            <a:endParaRPr lang="sv-SE"/>
          </a:p>
        </p:txBody>
      </p:sp>
    </p:spTree>
    <p:extLst>
      <p:ext uri="{BB962C8B-B14F-4D97-AF65-F5344CB8AC3E}">
        <p14:creationId xmlns:p14="http://schemas.microsoft.com/office/powerpoint/2010/main" val="41874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a:t>
            </a:r>
            <a:r>
              <a:rPr lang="sv-SE" baseline="0" dirty="0"/>
              <a:t> det gäller</a:t>
            </a:r>
            <a:r>
              <a:rPr lang="sv-SE" dirty="0"/>
              <a:t> </a:t>
            </a:r>
            <a:r>
              <a:rPr lang="sv-SE" dirty="0" err="1"/>
              <a:t>PoM</a:t>
            </a:r>
            <a:r>
              <a:rPr lang="sv-SE" dirty="0"/>
              <a:t> svarade sex av de elva svarande kommunerna att de gjort detta. Vid behov av stöd för arbetet med </a:t>
            </a:r>
            <a:r>
              <a:rPr lang="sv-SE" dirty="0" err="1"/>
              <a:t>PoM</a:t>
            </a:r>
            <a:r>
              <a:rPr lang="sv-SE" dirty="0"/>
              <a:t> vände sig sex av länets socialtjänster till </a:t>
            </a:r>
            <a:r>
              <a:rPr lang="sv-SE" dirty="0" err="1"/>
              <a:t>Barnahus</a:t>
            </a:r>
            <a:r>
              <a:rPr lang="sv-SE" dirty="0"/>
              <a:t> Dalarna eller socialtjänstens egen verksamhet vid våld i nära relationer och tre av de svarande uppgav att de vänder sig regionkoordinatorn </a:t>
            </a:r>
            <a:r>
              <a:rPr lang="sv-SE" dirty="0" err="1"/>
              <a:t>PoM</a:t>
            </a:r>
            <a:r>
              <a:rPr lang="sv-SE" dirty="0"/>
              <a:t>. I intervjuerna framkom att, då det gäller stöd för arbetet med </a:t>
            </a:r>
            <a:r>
              <a:rPr lang="sv-SE" dirty="0" err="1"/>
              <a:t>PoM</a:t>
            </a:r>
            <a:r>
              <a:rPr lang="sv-SE" dirty="0"/>
              <a:t> så känner inte alla till regionkoordinatorn som funnits som resurs för länet i ett flertal år.</a:t>
            </a:r>
          </a:p>
        </p:txBody>
      </p:sp>
      <p:sp>
        <p:nvSpPr>
          <p:cNvPr id="4" name="Platshållare för bildnummer 3"/>
          <p:cNvSpPr>
            <a:spLocks noGrp="1"/>
          </p:cNvSpPr>
          <p:nvPr>
            <p:ph type="sldNum" sz="quarter" idx="10"/>
          </p:nvPr>
        </p:nvSpPr>
        <p:spPr/>
        <p:txBody>
          <a:bodyPr/>
          <a:lstStyle/>
          <a:p>
            <a:fld id="{128D3774-0590-754E-8FE9-2B4F92EBF163}" type="slidenum">
              <a:rPr lang="sv-SE" smtClean="0"/>
              <a:t>4</a:t>
            </a:fld>
            <a:endParaRPr lang="sv-SE"/>
          </a:p>
        </p:txBody>
      </p:sp>
    </p:spTree>
    <p:extLst>
      <p:ext uri="{BB962C8B-B14F-4D97-AF65-F5344CB8AC3E}">
        <p14:creationId xmlns:p14="http://schemas.microsoft.com/office/powerpoint/2010/main" val="242182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Det som är viktigt att notera är att det inte bara rör skydd, hot och riskbedömningar även om det är det mest identifierade behovet. Då det gäller kunskaper runt </a:t>
            </a:r>
            <a:r>
              <a:rPr lang="sv-SE" baseline="0" dirty="0" err="1"/>
              <a:t>PoM</a:t>
            </a:r>
            <a:r>
              <a:rPr lang="sv-SE" baseline="0" dirty="0"/>
              <a:t> sa flera av de svarande att de saknar både kunskap och erfarenhet av den här typen av ärenden.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5</a:t>
            </a:fld>
            <a:endParaRPr lang="sv-SE"/>
          </a:p>
        </p:txBody>
      </p:sp>
    </p:spTree>
    <p:extLst>
      <p:ext uri="{BB962C8B-B14F-4D97-AF65-F5344CB8AC3E}">
        <p14:creationId xmlns:p14="http://schemas.microsoft.com/office/powerpoint/2010/main" val="425273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Frågan om att</a:t>
            </a:r>
            <a:r>
              <a:rPr lang="sv-SE" baseline="0" dirty="0"/>
              <a:t> sälja sex är en brottsofferfråga togs upp i intervjuerna och diskuterades. Det är inte tydligt för några av länets kommuner hur man ska se på socialtjänstens roll i arbetet för att motverka prostitution. När det gäller människohandel däremot så var det mer tydligt att det är en brottsofferfråga. </a:t>
            </a:r>
            <a:r>
              <a:rPr lang="sv-SE" dirty="0"/>
              <a:t>Flera sa att ärenden som rör prostitution kan upptäckas efter en tid och att det då är svårt att få till stånd en dialog med klienten eftersom det är så skambelagt. Andra sa att de tror att personalen inom socialtjänsten inte ställer frågor eller tänker på att det kan handla om prostitution. Jag tänker att det även handlar om att det är svårt för den yrkesverksamma att prata om det här området..</a:t>
            </a:r>
          </a:p>
        </p:txBody>
      </p:sp>
      <p:sp>
        <p:nvSpPr>
          <p:cNvPr id="4" name="Platshållare för bildnummer 3"/>
          <p:cNvSpPr>
            <a:spLocks noGrp="1"/>
          </p:cNvSpPr>
          <p:nvPr>
            <p:ph type="sldNum" sz="quarter" idx="10"/>
          </p:nvPr>
        </p:nvSpPr>
        <p:spPr/>
        <p:txBody>
          <a:bodyPr/>
          <a:lstStyle/>
          <a:p>
            <a:fld id="{128D3774-0590-754E-8FE9-2B4F92EBF163}" type="slidenum">
              <a:rPr lang="sv-SE" smtClean="0"/>
              <a:t>6</a:t>
            </a:fld>
            <a:endParaRPr lang="sv-SE"/>
          </a:p>
        </p:txBody>
      </p:sp>
    </p:spTree>
    <p:extLst>
      <p:ext uri="{BB962C8B-B14F-4D97-AF65-F5344CB8AC3E}">
        <p14:creationId xmlns:p14="http://schemas.microsoft.com/office/powerpoint/2010/main" val="230998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RK är rekryterad och har börjat sin tjänst.</a:t>
            </a:r>
            <a:r>
              <a:rPr lang="sv-SE" baseline="0" dirty="0"/>
              <a:t> Uppdraget är tydliggjort.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7</a:t>
            </a:fld>
            <a:endParaRPr lang="sv-SE"/>
          </a:p>
        </p:txBody>
      </p:sp>
    </p:spTree>
    <p:extLst>
      <p:ext uri="{BB962C8B-B14F-4D97-AF65-F5344CB8AC3E}">
        <p14:creationId xmlns:p14="http://schemas.microsoft.com/office/powerpoint/2010/main" val="299403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a:t>
            </a:r>
            <a:r>
              <a:rPr lang="sv-SE" baseline="0" dirty="0"/>
              <a:t> fick i april ta del av rapportens resultat då det gäller HRV. Här är en sammanställning av rapportens förslag.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8</a:t>
            </a:fld>
            <a:endParaRPr lang="sv-SE"/>
          </a:p>
        </p:txBody>
      </p:sp>
    </p:spTree>
    <p:extLst>
      <p:ext uri="{BB962C8B-B14F-4D97-AF65-F5344CB8AC3E}">
        <p14:creationId xmlns:p14="http://schemas.microsoft.com/office/powerpoint/2010/main" val="11792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mn-lt"/>
              </a:rPr>
              <a:t>Innan jag börjar presentera, vill jag att vi läser detta och vi kommer att återkomma till varför är RC och </a:t>
            </a:r>
            <a:r>
              <a:rPr lang="sv-SE" sz="1200" b="1" dirty="0" err="1">
                <a:latin typeface="+mn-lt"/>
              </a:rPr>
              <a:t>Aylas</a:t>
            </a:r>
            <a:r>
              <a:rPr lang="sv-SE" sz="1200" b="1" dirty="0">
                <a:latin typeface="+mn-lt"/>
              </a:rPr>
              <a:t> ord är så viktiga:</a:t>
            </a:r>
          </a:p>
          <a:p>
            <a:pPr algn="l"/>
            <a:endParaRPr lang="sv-SE" sz="1200" b="1" dirty="0">
              <a:latin typeface="+mn-lt"/>
            </a:endParaRPr>
          </a:p>
          <a:p>
            <a:pPr algn="l"/>
            <a:r>
              <a:rPr lang="sv-SE" sz="1200" b="1" dirty="0">
                <a:latin typeface="+mn-lt"/>
              </a:rPr>
              <a:t>Din släkt är din kropp, </a:t>
            </a:r>
            <a:r>
              <a:rPr lang="sv-SE" sz="1200" b="1" dirty="0" err="1">
                <a:latin typeface="+mn-lt"/>
              </a:rPr>
              <a:t>Ayla</a:t>
            </a:r>
            <a:r>
              <a:rPr lang="sv-SE" sz="1200" b="1" dirty="0">
                <a:latin typeface="+mn-lt"/>
              </a:rPr>
              <a:t>. Pappa är huvudet, mamma är händerna, dina farbröder fötterna, och så vidare. </a:t>
            </a:r>
          </a:p>
          <a:p>
            <a:pPr algn="l"/>
            <a:endParaRPr lang="sv-SE" sz="1200" b="1" dirty="0">
              <a:latin typeface="+mn-lt"/>
            </a:endParaRPr>
          </a:p>
          <a:p>
            <a:pPr algn="l"/>
            <a:r>
              <a:rPr lang="sv-SE" sz="1200" b="1" dirty="0">
                <a:latin typeface="+mn-lt"/>
              </a:rPr>
              <a:t>Händer det något med en del av din kropp, så angår det oss alla.  Gör du något dumt med en del av din kropp så får vi alla skulden. </a:t>
            </a:r>
          </a:p>
          <a:p>
            <a:pPr algn="l"/>
            <a:endParaRPr lang="sv-SE"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4980A9BB-24CE-3043-B653-6B33B2131540}" type="slidenum">
              <a:rPr lang="en-GB" smtClean="0"/>
              <a:t>9</a:t>
            </a:fld>
            <a:endParaRPr lang="en-GB"/>
          </a:p>
        </p:txBody>
      </p:sp>
    </p:spTree>
    <p:extLst>
      <p:ext uri="{BB962C8B-B14F-4D97-AF65-F5344CB8AC3E}">
        <p14:creationId xmlns:p14="http://schemas.microsoft.com/office/powerpoint/2010/main" val="11039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80000" y="1648800"/>
            <a:ext cx="6912000" cy="1214910"/>
          </a:xfrm>
        </p:spPr>
        <p:txBody>
          <a:bodyPr anchor="b">
            <a:noAutofit/>
          </a:bodyPr>
          <a:lstStyle>
            <a:lvl1pPr algn="ctr">
              <a:defRPr sz="4000" b="1" baseline="0"/>
            </a:lvl1pPr>
          </a:lstStyle>
          <a:p>
            <a:r>
              <a:rPr lang="sv-SE" dirty="0"/>
              <a:t>Skriv rubrik här</a:t>
            </a:r>
          </a:p>
        </p:txBody>
      </p:sp>
      <p:sp>
        <p:nvSpPr>
          <p:cNvPr id="3" name="Underrubrik 2"/>
          <p:cNvSpPr>
            <a:spLocks noGrp="1"/>
          </p:cNvSpPr>
          <p:nvPr>
            <p:ph type="subTitle" idx="1" hasCustomPrompt="1"/>
          </p:nvPr>
        </p:nvSpPr>
        <p:spPr>
          <a:xfrm>
            <a:off x="1080000" y="2931275"/>
            <a:ext cx="6912000" cy="2697999"/>
          </a:xfrm>
        </p:spPr>
        <p:txBody>
          <a:bodyPr>
            <a:noAutofit/>
          </a:bodyPr>
          <a:lstStyle>
            <a:lvl1pPr marL="0" indent="0" algn="ctr">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Lägg till underrubrik</a:t>
            </a:r>
          </a:p>
        </p:txBody>
      </p:sp>
      <p:sp>
        <p:nvSpPr>
          <p:cNvPr id="4" name="Platshållare för datum 3"/>
          <p:cNvSpPr>
            <a:spLocks noGrp="1"/>
          </p:cNvSpPr>
          <p:nvPr>
            <p:ph type="dt" sz="half" idx="10"/>
          </p:nvPr>
        </p:nvSpPr>
        <p:spPr/>
        <p:txBody>
          <a:bodyPr/>
          <a:lstStyle/>
          <a:p>
            <a:fld id="{DAC0A704-F52B-40BE-AFF1-3CC7013EEE34}" type="datetimeFigureOut">
              <a:rPr lang="sv-SE" smtClean="0"/>
              <a:t>2021-09-20</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3069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ubrik och två text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datum 4"/>
          <p:cNvSpPr>
            <a:spLocks noGrp="1"/>
          </p:cNvSpPr>
          <p:nvPr>
            <p:ph type="dt" sz="half" idx="10"/>
          </p:nvPr>
        </p:nvSpPr>
        <p:spPr/>
        <p:txBody>
          <a:bodyPr/>
          <a:lstStyle/>
          <a:p>
            <a:r>
              <a:rPr lang="sv-SE"/>
              <a:t>2021-08-27</a:t>
            </a:r>
            <a:endParaRPr lang="sv-SE" dirty="0"/>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
        <p:nvSpPr>
          <p:cNvPr id="9" name="Platshållare för text 8"/>
          <p:cNvSpPr>
            <a:spLocks noGrp="1"/>
          </p:cNvSpPr>
          <p:nvPr>
            <p:ph type="body" sz="quarter" idx="13"/>
          </p:nvPr>
        </p:nvSpPr>
        <p:spPr>
          <a:xfrm>
            <a:off x="414338" y="1713599"/>
            <a:ext cx="4032000" cy="4034889"/>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0"/>
          <p:cNvSpPr>
            <a:spLocks noGrp="1"/>
          </p:cNvSpPr>
          <p:nvPr>
            <p:ph type="body" sz="quarter" idx="14"/>
          </p:nvPr>
        </p:nvSpPr>
        <p:spPr>
          <a:xfrm>
            <a:off x="4680200" y="1713600"/>
            <a:ext cx="4032000" cy="4034888"/>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1697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sida">
    <p:spTree>
      <p:nvGrpSpPr>
        <p:cNvPr id="1" name=""/>
        <p:cNvGrpSpPr/>
        <p:nvPr/>
      </p:nvGrpSpPr>
      <p:grpSpPr>
        <a:xfrm>
          <a:off x="0" y="0"/>
          <a:ext cx="0" cy="0"/>
          <a:chOff x="0" y="0"/>
          <a:chExt cx="0" cy="0"/>
        </a:xfrm>
      </p:grpSpPr>
      <p:sp>
        <p:nvSpPr>
          <p:cNvPr id="9" name="Platshållare för text 3" title="Underrubrik"/>
          <p:cNvSpPr>
            <a:spLocks noGrp="1"/>
          </p:cNvSpPr>
          <p:nvPr>
            <p:ph type="body" sz="half" idx="2"/>
          </p:nvPr>
        </p:nvSpPr>
        <p:spPr>
          <a:xfrm>
            <a:off x="541341" y="1343120"/>
            <a:ext cx="8062910" cy="372799"/>
          </a:xfrm>
          <a:prstGeom prst="rect">
            <a:avLst/>
          </a:prstGeom>
        </p:spPr>
        <p:txBody>
          <a:bodyPr lIns="0" tIns="0" rIns="0" bIns="0"/>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
        <p:nvSpPr>
          <p:cNvPr id="15" name="Rubrik 10"/>
          <p:cNvSpPr>
            <a:spLocks noGrp="1"/>
          </p:cNvSpPr>
          <p:nvPr>
            <p:ph type="title"/>
          </p:nvPr>
        </p:nvSpPr>
        <p:spPr>
          <a:xfrm>
            <a:off x="541340" y="582417"/>
            <a:ext cx="8062911" cy="649036"/>
          </a:xfrm>
          <a:prstGeom prst="rect">
            <a:avLst/>
          </a:prstGeom>
        </p:spPr>
        <p:txBody>
          <a:bodyPr lIns="0" tIns="0" rIns="0" bIns="0"/>
          <a:lstStyle>
            <a:lvl1pPr>
              <a:defRPr sz="3600"/>
            </a:lvl1pPr>
          </a:lstStyle>
          <a:p>
            <a:r>
              <a:rPr lang="sv-SE"/>
              <a:t>Klicka här för att ändra mall för rubrikformat</a:t>
            </a:r>
            <a:endParaRPr lang="sv-SE" dirty="0"/>
          </a:p>
        </p:txBody>
      </p:sp>
      <p:sp>
        <p:nvSpPr>
          <p:cNvPr id="8" name="Platshållare för text 2">
            <a:extLst>
              <a:ext uri="{FF2B5EF4-FFF2-40B4-BE49-F238E27FC236}">
                <a16:creationId xmlns:a16="http://schemas.microsoft.com/office/drawing/2014/main" id="{CE0078CA-AC53-8042-9CC7-842FDE1A9B98}"/>
              </a:ext>
            </a:extLst>
          </p:cNvPr>
          <p:cNvSpPr>
            <a:spLocks noGrp="1"/>
          </p:cNvSpPr>
          <p:nvPr>
            <p:ph type="body" sz="quarter" idx="18"/>
          </p:nvPr>
        </p:nvSpPr>
        <p:spPr>
          <a:xfrm>
            <a:off x="541339" y="2077857"/>
            <a:ext cx="7265523" cy="3437024"/>
          </a:xfrm>
          <a:prstGeom prst="rect">
            <a:avLst/>
          </a:prstGeom>
        </p:spPr>
        <p:txBody>
          <a:bodyPr vert="horz" lIns="0" tIns="0" rIns="0" bIns="0"/>
          <a:lstStyle>
            <a:lvl1pPr marL="285743" indent="-285743">
              <a:buClr>
                <a:schemeClr val="accent1"/>
              </a:buClr>
              <a:buFont typeface="Arial" panose="020B0604020202020204" pitchFamily="34" charset="0"/>
              <a:buChar char="•"/>
              <a:defRPr sz="1800">
                <a:latin typeface="Georgia"/>
                <a:cs typeface="Georgia"/>
              </a:defRPr>
            </a:lvl1pPr>
            <a:lvl2pPr marL="742931" indent="-285743">
              <a:buClr>
                <a:schemeClr val="accent1"/>
              </a:buClr>
              <a:buFont typeface="Arial" panose="020B0604020202020204" pitchFamily="34" charset="0"/>
              <a:buChar char="•"/>
              <a:defRPr sz="1800"/>
            </a:lvl2pPr>
            <a:lvl3pPr marL="1142972" indent="-228594">
              <a:buClr>
                <a:schemeClr val="accent1"/>
              </a:buClr>
              <a:buFont typeface="Arial" panose="020B0604020202020204" pitchFamily="34" charset="0"/>
              <a:buChar char="•"/>
              <a:defRPr sz="1600"/>
            </a:lvl3pPr>
            <a:lvl4pPr marL="1600160" indent="-228594">
              <a:buClr>
                <a:schemeClr val="accent1"/>
              </a:buClr>
              <a:buFont typeface="Arial" panose="020B0604020202020204" pitchFamily="34" charset="0"/>
              <a:buChar char="•"/>
              <a:defRPr sz="1600"/>
            </a:lvl4pPr>
            <a:lvl5pPr marL="2057348" indent="-228594">
              <a:buClr>
                <a:schemeClr val="accent1"/>
              </a:buClr>
              <a:buFont typeface="Arial" panose="020B0604020202020204" pitchFamily="34" charset="0"/>
              <a:buChar char="•"/>
              <a:defRPr sz="1600"/>
            </a:lvl5pPr>
            <a:lvl6pPr>
              <a:defRPr sz="1600"/>
            </a:lvl6pPr>
            <a:lvl7pPr>
              <a:defRPr sz="1600"/>
            </a:lvl7pPr>
            <a:lvl8pPr>
              <a:defRPr sz="1600"/>
            </a:lvl8pPr>
          </a:lstStyle>
          <a:p>
            <a:pPr lvl="0"/>
            <a:r>
              <a:rPr lang="sv-SE"/>
              <a:t>Klicka här för att ändra format på bakgrundstexten</a:t>
            </a:r>
          </a:p>
        </p:txBody>
      </p:sp>
    </p:spTree>
    <p:extLst>
      <p:ext uri="{BB962C8B-B14F-4D97-AF65-F5344CB8AC3E}">
        <p14:creationId xmlns:p14="http://schemas.microsoft.com/office/powerpoint/2010/main" val="200315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1"/>
            </a:lvl1pPr>
          </a:lstStyle>
          <a:p>
            <a:r>
              <a:rPr lang="sv-SE" dirty="0"/>
              <a:t>Lägg till rubrik</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AC0A704-F52B-40BE-AFF1-3CC7013EEE34}" type="datetimeFigureOut">
              <a:rPr lang="sv-SE" smtClean="0"/>
              <a:t>2021-09-20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82155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80000" y="4236591"/>
            <a:ext cx="6912000" cy="1396391"/>
          </a:xfrm>
        </p:spPr>
        <p:txBody>
          <a:bodyPr anchor="b"/>
          <a:lstStyle>
            <a:lvl1pPr algn="l">
              <a:defRPr sz="4000" b="1" cap="none" baseline="0"/>
            </a:lvl1pPr>
          </a:lstStyle>
          <a:p>
            <a:r>
              <a:rPr lang="sv-SE"/>
              <a:t>Klicka här för att ändra format</a:t>
            </a:r>
            <a:endParaRPr lang="sv-SE" dirty="0"/>
          </a:p>
        </p:txBody>
      </p:sp>
      <p:sp>
        <p:nvSpPr>
          <p:cNvPr id="3" name="Platshållare för text 2"/>
          <p:cNvSpPr>
            <a:spLocks noGrp="1"/>
          </p:cNvSpPr>
          <p:nvPr>
            <p:ph type="body" idx="1"/>
          </p:nvPr>
        </p:nvSpPr>
        <p:spPr>
          <a:xfrm>
            <a:off x="1080000" y="1648800"/>
            <a:ext cx="6912000" cy="2509445"/>
          </a:xfrm>
        </p:spPr>
        <p:txBody>
          <a:bodyPr anchor="b"/>
          <a:lstStyle>
            <a:lvl1pPr marL="0" indent="0">
              <a:buNone/>
              <a:defRPr sz="20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AC0A704-F52B-40BE-AFF1-3CC7013EEE34}" type="datetimeFigureOut">
              <a:rPr lang="sv-SE" smtClean="0"/>
              <a:t>2021-09-20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84554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80000" y="2348880"/>
            <a:ext cx="3348000" cy="3281520"/>
          </a:xfrm>
        </p:spPr>
        <p:txBody>
          <a:bodyPr/>
          <a:lstStyle>
            <a:lvl1pPr>
              <a:defRPr sz="1600"/>
            </a:lvl1pPr>
            <a:lvl2pPr>
              <a:defRPr sz="1400"/>
            </a:lvl2pPr>
            <a:lvl3pPr>
              <a:defRPr sz="1300"/>
            </a:lvl3pPr>
            <a:lvl4pPr>
              <a:defRPr sz="12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0" y="2348880"/>
            <a:ext cx="3348000" cy="3281520"/>
          </a:xfrm>
        </p:spPr>
        <p:txBody>
          <a:bodyPr>
            <a:noAutofit/>
          </a:bodyPr>
          <a:lstStyle>
            <a:lvl1pPr>
              <a:defRPr sz="1600"/>
            </a:lvl1pPr>
            <a:lvl2pPr>
              <a:defRPr sz="1400"/>
            </a:lvl2pPr>
            <a:lvl3pPr>
              <a:defRPr sz="1300"/>
            </a:lvl3pPr>
            <a:lvl4pPr>
              <a:defRPr sz="12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AC0A704-F52B-40BE-AFF1-3CC7013EEE34}" type="datetimeFigureOut">
              <a:rPr lang="sv-SE" smtClean="0"/>
              <a:t>2021-09-20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30978A-CCBE-4740-8C15-D6E3647B77DE}" type="slidenum">
              <a:rPr lang="sv-SE" smtClean="0"/>
              <a:t>‹#›</a:t>
            </a:fld>
            <a:endParaRPr lang="sv-SE"/>
          </a:p>
        </p:txBody>
      </p:sp>
      <p:sp>
        <p:nvSpPr>
          <p:cNvPr id="8" name="Rubrik 1"/>
          <p:cNvSpPr>
            <a:spLocks noGrp="1"/>
          </p:cNvSpPr>
          <p:nvPr>
            <p:ph type="title"/>
          </p:nvPr>
        </p:nvSpPr>
        <p:spPr>
          <a:xfrm>
            <a:off x="1080000" y="1649740"/>
            <a:ext cx="6912000" cy="633600"/>
          </a:xfrm>
        </p:spPr>
        <p:txBody>
          <a:bodyPr/>
          <a:lstStyle>
            <a:lvl1pPr algn="l">
              <a:defRPr/>
            </a:lvl1pPr>
          </a:lstStyle>
          <a:p>
            <a:r>
              <a:rPr lang="sv-SE"/>
              <a:t>Klicka här för att ändra format</a:t>
            </a:r>
            <a:endParaRPr lang="sv-SE" dirty="0"/>
          </a:p>
        </p:txBody>
      </p:sp>
    </p:spTree>
    <p:extLst>
      <p:ext uri="{BB962C8B-B14F-4D97-AF65-F5344CB8AC3E}">
        <p14:creationId xmlns:p14="http://schemas.microsoft.com/office/powerpoint/2010/main" val="40762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1080000" y="2296890"/>
            <a:ext cx="3348000" cy="330831"/>
          </a:xfrm>
        </p:spPr>
        <p:txBody>
          <a:bodyPr anchor="ctr"/>
          <a:lstStyle>
            <a:lvl1pPr marL="0" indent="0" algn="l">
              <a:buNone/>
              <a:defRPr sz="1800" b="1"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text</a:t>
            </a:r>
          </a:p>
        </p:txBody>
      </p:sp>
      <p:sp>
        <p:nvSpPr>
          <p:cNvPr id="4" name="Platshållare för innehåll 3"/>
          <p:cNvSpPr>
            <a:spLocks noGrp="1"/>
          </p:cNvSpPr>
          <p:nvPr>
            <p:ph sz="half" idx="2"/>
          </p:nvPr>
        </p:nvSpPr>
        <p:spPr>
          <a:xfrm>
            <a:off x="1080000" y="2636912"/>
            <a:ext cx="3348000" cy="2993487"/>
          </a:xfrm>
        </p:spPr>
        <p:txBody>
          <a:bodyPr>
            <a:noAutofit/>
          </a:bodyPr>
          <a:lstStyle>
            <a:lvl1pPr>
              <a:defRPr sz="1600"/>
            </a:lvl1pPr>
            <a:lvl2pPr>
              <a:defRPr sz="1400"/>
            </a:lvl2pPr>
            <a:lvl3pPr>
              <a:defRPr sz="1300"/>
            </a:lvl3pPr>
            <a:lvl4pPr>
              <a:defRPr sz="1200"/>
            </a:lvl4pPr>
            <a:lvl5pPr>
              <a:defRPr sz="11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5" y="2295196"/>
            <a:ext cx="3348000" cy="330830"/>
          </a:xfrm>
        </p:spPr>
        <p:txBody>
          <a:bodyPr anchor="ctr"/>
          <a:lstStyle>
            <a:lvl1pPr marL="0" indent="0">
              <a:buNone/>
              <a:defRPr sz="1800" b="1"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text</a:t>
            </a:r>
          </a:p>
        </p:txBody>
      </p:sp>
      <p:sp>
        <p:nvSpPr>
          <p:cNvPr id="6" name="Platshållare för innehåll 5"/>
          <p:cNvSpPr>
            <a:spLocks noGrp="1"/>
          </p:cNvSpPr>
          <p:nvPr>
            <p:ph sz="quarter" idx="4"/>
          </p:nvPr>
        </p:nvSpPr>
        <p:spPr>
          <a:xfrm>
            <a:off x="4645025" y="2636912"/>
            <a:ext cx="3348000" cy="2993487"/>
          </a:xfrm>
        </p:spPr>
        <p:txBody>
          <a:bodyPr>
            <a:noAutofit/>
          </a:bodyPr>
          <a:lstStyle>
            <a:lvl1pPr>
              <a:defRPr sz="1600"/>
            </a:lvl1pPr>
            <a:lvl2pPr>
              <a:defRPr sz="1400"/>
            </a:lvl2pPr>
            <a:lvl3pPr>
              <a:defRPr sz="1300"/>
            </a:lvl3pPr>
            <a:lvl4pPr>
              <a:defRPr sz="1200"/>
            </a:lvl4pPr>
            <a:lvl5pPr>
              <a:defRPr sz="11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AC0A704-F52B-40BE-AFF1-3CC7013EEE34}" type="datetimeFigureOut">
              <a:rPr lang="sv-SE" smtClean="0"/>
              <a:t>2021-09-20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C30978A-CCBE-4740-8C15-D6E3647B77DE}" type="slidenum">
              <a:rPr lang="sv-SE" smtClean="0"/>
              <a:t>‹#›</a:t>
            </a:fld>
            <a:endParaRPr lang="sv-SE"/>
          </a:p>
        </p:txBody>
      </p:sp>
      <p:sp>
        <p:nvSpPr>
          <p:cNvPr id="13" name="Rubrik 1"/>
          <p:cNvSpPr>
            <a:spLocks noGrp="1"/>
          </p:cNvSpPr>
          <p:nvPr>
            <p:ph type="title"/>
          </p:nvPr>
        </p:nvSpPr>
        <p:spPr>
          <a:xfrm>
            <a:off x="1080000" y="1649740"/>
            <a:ext cx="6912000" cy="633600"/>
          </a:xfrm>
        </p:spPr>
        <p:txBody>
          <a:bodyPr/>
          <a:lstStyle>
            <a:lvl1pPr algn="l">
              <a:defRPr/>
            </a:lvl1pPr>
          </a:lstStyle>
          <a:p>
            <a:r>
              <a:rPr lang="sv-SE"/>
              <a:t>Klicka här för att ändra format</a:t>
            </a:r>
            <a:endParaRPr lang="sv-SE" dirty="0"/>
          </a:p>
        </p:txBody>
      </p:sp>
    </p:spTree>
    <p:extLst>
      <p:ext uri="{BB962C8B-B14F-4D97-AF65-F5344CB8AC3E}">
        <p14:creationId xmlns:p14="http://schemas.microsoft.com/office/powerpoint/2010/main" val="360781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AC0A704-F52B-40BE-AFF1-3CC7013EEE34}" type="datetimeFigureOut">
              <a:rPr lang="sv-SE" smtClean="0"/>
              <a:t>2021-09-20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78984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AC0A704-F52B-40BE-AFF1-3CC7013EEE34}" type="datetimeFigureOut">
              <a:rPr lang="sv-SE" smtClean="0"/>
              <a:t>2021-09-20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261465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836000" y="4630522"/>
            <a:ext cx="5580000" cy="373128"/>
          </a:xfrm>
        </p:spPr>
        <p:txBody>
          <a:bodyPr anchor="b">
            <a:normAutofit/>
          </a:bodyPr>
          <a:lstStyle>
            <a:lvl1pPr algn="l">
              <a:defRPr sz="1800" b="1" baseline="0"/>
            </a:lvl1pPr>
          </a:lstStyle>
          <a:p>
            <a:r>
              <a:rPr lang="sv-SE" dirty="0"/>
              <a:t>Lägg till rubrik</a:t>
            </a:r>
          </a:p>
        </p:txBody>
      </p:sp>
      <p:sp>
        <p:nvSpPr>
          <p:cNvPr id="3" name="Platshållare för bild 2"/>
          <p:cNvSpPr>
            <a:spLocks noGrp="1"/>
          </p:cNvSpPr>
          <p:nvPr>
            <p:ph type="pic" idx="1" hasCustomPrompt="1"/>
          </p:nvPr>
        </p:nvSpPr>
        <p:spPr>
          <a:xfrm>
            <a:off x="1837584" y="1162800"/>
            <a:ext cx="5580000" cy="34056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Lägg till bild</a:t>
            </a:r>
          </a:p>
        </p:txBody>
      </p:sp>
      <p:sp>
        <p:nvSpPr>
          <p:cNvPr id="4" name="Platshållare för text 3"/>
          <p:cNvSpPr>
            <a:spLocks noGrp="1"/>
          </p:cNvSpPr>
          <p:nvPr>
            <p:ph type="body" sz="half" idx="2" hasCustomPrompt="1"/>
          </p:nvPr>
        </p:nvSpPr>
        <p:spPr>
          <a:xfrm>
            <a:off x="1836000" y="5067591"/>
            <a:ext cx="5580000" cy="56539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Lägg till text</a:t>
            </a:r>
          </a:p>
        </p:txBody>
      </p:sp>
      <p:sp>
        <p:nvSpPr>
          <p:cNvPr id="5" name="Platshållare för datum 4"/>
          <p:cNvSpPr>
            <a:spLocks noGrp="1"/>
          </p:cNvSpPr>
          <p:nvPr>
            <p:ph type="dt" sz="half" idx="10"/>
          </p:nvPr>
        </p:nvSpPr>
        <p:spPr/>
        <p:txBody>
          <a:bodyPr/>
          <a:lstStyle/>
          <a:p>
            <a:fld id="{DAC0A704-F52B-40BE-AFF1-3CC7013EEE34}" type="datetimeFigureOut">
              <a:rPr lang="sv-SE" smtClean="0"/>
              <a:t>2021-09-20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30978A-CCBE-4740-8C15-D6E3647B77DE}" type="slidenum">
              <a:rPr lang="sv-SE" smtClean="0"/>
              <a:t>‹#›</a:t>
            </a:fld>
            <a:endParaRPr lang="sv-SE"/>
          </a:p>
        </p:txBody>
      </p:sp>
    </p:spTree>
    <p:extLst>
      <p:ext uri="{BB962C8B-B14F-4D97-AF65-F5344CB8AC3E}">
        <p14:creationId xmlns:p14="http://schemas.microsoft.com/office/powerpoint/2010/main" val="393792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409402" y="633600"/>
            <a:ext cx="8302798" cy="902103"/>
          </a:xfrm>
        </p:spPr>
        <p:txBody>
          <a:bodyPr/>
          <a:lstStyle/>
          <a:p>
            <a:r>
              <a:rPr lang="sv-SE"/>
              <a:t>Klicka här för att ändra format</a:t>
            </a:r>
            <a:endParaRPr lang="sv-SE" dirty="0"/>
          </a:p>
        </p:txBody>
      </p:sp>
      <p:sp>
        <p:nvSpPr>
          <p:cNvPr id="5" name="Platshållare för datum 4"/>
          <p:cNvSpPr>
            <a:spLocks noGrp="1"/>
          </p:cNvSpPr>
          <p:nvPr>
            <p:ph type="dt" sz="half" idx="10"/>
          </p:nvPr>
        </p:nvSpPr>
        <p:spPr/>
        <p:txBody>
          <a:bodyPr/>
          <a:lstStyle/>
          <a:p>
            <a:r>
              <a:rPr lang="sv-SE"/>
              <a:t>2021-08-27</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
        <p:nvSpPr>
          <p:cNvPr id="9" name="Platshållare för text 8"/>
          <p:cNvSpPr>
            <a:spLocks noGrp="1"/>
          </p:cNvSpPr>
          <p:nvPr>
            <p:ph type="body" sz="quarter" idx="13"/>
          </p:nvPr>
        </p:nvSpPr>
        <p:spPr>
          <a:xfrm>
            <a:off x="414338" y="1713599"/>
            <a:ext cx="4032000" cy="4040713"/>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3"/>
          <p:cNvSpPr>
            <a:spLocks noGrp="1"/>
          </p:cNvSpPr>
          <p:nvPr>
            <p:ph type="pic" sz="quarter" idx="15"/>
          </p:nvPr>
        </p:nvSpPr>
        <p:spPr>
          <a:xfrm>
            <a:off x="4680200" y="1713600"/>
            <a:ext cx="4463800" cy="4040712"/>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428867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Bildobjekt 16"/>
          <p:cNvPicPr>
            <a:picLocks noChangeAspect="1"/>
          </p:cNvPicPr>
          <p:nvPr/>
        </p:nvPicPr>
        <p:blipFill rotWithShape="1">
          <a:blip r:embed="rId13" cstate="print">
            <a:extLst>
              <a:ext uri="{28A0092B-C50C-407E-A947-70E740481C1C}">
                <a14:useLocalDpi xmlns:a14="http://schemas.microsoft.com/office/drawing/2010/main" val="0"/>
              </a:ext>
            </a:extLst>
          </a:blip>
          <a:srcRect l="5781" r="144" b="15278"/>
          <a:stretch/>
        </p:blipFill>
        <p:spPr>
          <a:xfrm>
            <a:off x="0" y="6074334"/>
            <a:ext cx="9144000" cy="783667"/>
          </a:xfrm>
          <a:prstGeom prst="rect">
            <a:avLst/>
          </a:prstGeom>
        </p:spPr>
      </p:pic>
      <p:sp>
        <p:nvSpPr>
          <p:cNvPr id="2" name="Platshållare för rubrik 1"/>
          <p:cNvSpPr>
            <a:spLocks noGrp="1"/>
          </p:cNvSpPr>
          <p:nvPr>
            <p:ph type="title"/>
          </p:nvPr>
        </p:nvSpPr>
        <p:spPr>
          <a:xfrm>
            <a:off x="1080000" y="1648800"/>
            <a:ext cx="6912000" cy="633600"/>
          </a:xfrm>
          <a:prstGeom prst="rect">
            <a:avLst/>
          </a:prstGeom>
        </p:spPr>
        <p:txBody>
          <a:bodyPr vert="horz" lIns="91440" tIns="45720" rIns="91440" bIns="45720" rtlCol="0" anchor="b" anchorCtr="0">
            <a:noAutofit/>
          </a:bodyPr>
          <a:lstStyle/>
          <a:p>
            <a:r>
              <a:rPr lang="sv-SE" dirty="0"/>
              <a:t>Lägg till rubrik</a:t>
            </a:r>
          </a:p>
        </p:txBody>
      </p:sp>
      <p:sp>
        <p:nvSpPr>
          <p:cNvPr id="3" name="Platshållare för text 2"/>
          <p:cNvSpPr>
            <a:spLocks noGrp="1"/>
          </p:cNvSpPr>
          <p:nvPr>
            <p:ph type="body" idx="1"/>
          </p:nvPr>
        </p:nvSpPr>
        <p:spPr>
          <a:xfrm>
            <a:off x="1080000" y="2348880"/>
            <a:ext cx="6912000" cy="32841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80000" y="6643561"/>
            <a:ext cx="1187744" cy="199632"/>
          </a:xfrm>
          <a:prstGeom prst="rect">
            <a:avLst/>
          </a:prstGeom>
        </p:spPr>
        <p:txBody>
          <a:bodyPr vert="horz" lIns="90000" tIns="45720" rIns="91440" bIns="45720" rtlCol="0" anchor="ctr"/>
          <a:lstStyle>
            <a:lvl1pPr algn="l">
              <a:defRPr sz="1000">
                <a:solidFill>
                  <a:schemeClr val="tx1"/>
                </a:solidFill>
              </a:defRPr>
            </a:lvl1pPr>
          </a:lstStyle>
          <a:p>
            <a:fld id="{DAC0A704-F52B-40BE-AFF1-3CC7013EEE34}" type="datetimeFigureOut">
              <a:rPr lang="sv-SE" smtClean="0"/>
              <a:pPr/>
              <a:t>2021-09-20</a:t>
            </a:fld>
            <a:endParaRPr lang="sv-SE" dirty="0"/>
          </a:p>
        </p:txBody>
      </p:sp>
      <p:sp>
        <p:nvSpPr>
          <p:cNvPr id="5" name="Platshållare för sidfot 4"/>
          <p:cNvSpPr>
            <a:spLocks noGrp="1"/>
          </p:cNvSpPr>
          <p:nvPr>
            <p:ph type="ftr" sz="quarter" idx="3"/>
          </p:nvPr>
        </p:nvSpPr>
        <p:spPr>
          <a:xfrm>
            <a:off x="2339752" y="6643561"/>
            <a:ext cx="5040560" cy="199632"/>
          </a:xfrm>
          <a:prstGeom prst="rect">
            <a:avLst/>
          </a:prstGeom>
        </p:spPr>
        <p:txBody>
          <a:bodyPr vert="horz" lIns="91440" tIns="45720" rIns="91440" bIns="45720" rtlCol="0" anchor="ctr"/>
          <a:lstStyle>
            <a:lvl1pPr algn="ctr">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7408890" y="6642000"/>
            <a:ext cx="576064" cy="218484"/>
          </a:xfrm>
          <a:prstGeom prst="rect">
            <a:avLst/>
          </a:prstGeom>
        </p:spPr>
        <p:txBody>
          <a:bodyPr vert="horz" lIns="91440" tIns="45720" rIns="91440" bIns="45720" rtlCol="0" anchor="ctr"/>
          <a:lstStyle>
            <a:lvl1pPr algn="r">
              <a:defRPr sz="1000">
                <a:solidFill>
                  <a:schemeClr val="tx1"/>
                </a:solidFill>
              </a:defRPr>
            </a:lvl1pPr>
          </a:lstStyle>
          <a:p>
            <a:fld id="{BC30978A-CCBE-4740-8C15-D6E3647B77DE}" type="slidenum">
              <a:rPr lang="sv-SE" smtClean="0"/>
              <a:pPr/>
              <a:t>‹#›</a:t>
            </a:fld>
            <a:endParaRPr lang="sv-SE" dirty="0"/>
          </a:p>
        </p:txBody>
      </p:sp>
      <p:pic>
        <p:nvPicPr>
          <p:cNvPr id="9" name="Bildobjekt 8"/>
          <p:cNvPicPr>
            <a:picLocks/>
          </p:cNvPicPr>
          <p:nvPr/>
        </p:nvPicPr>
        <p:blipFill>
          <a:blip r:embed="rId14">
            <a:extLst>
              <a:ext uri="{28A0092B-C50C-407E-A947-70E740481C1C}">
                <a14:useLocalDpi xmlns:a14="http://schemas.microsoft.com/office/drawing/2010/main" val="0"/>
              </a:ext>
            </a:extLst>
          </a:blip>
          <a:stretch>
            <a:fillRect/>
          </a:stretch>
        </p:blipFill>
        <p:spPr>
          <a:xfrm>
            <a:off x="323999" y="284400"/>
            <a:ext cx="1515600" cy="633600"/>
          </a:xfrm>
          <a:prstGeom prst="rect">
            <a:avLst/>
          </a:prstGeom>
        </p:spPr>
      </p:pic>
    </p:spTree>
    <p:extLst>
      <p:ext uri="{BB962C8B-B14F-4D97-AF65-F5344CB8AC3E}">
        <p14:creationId xmlns:p14="http://schemas.microsoft.com/office/powerpoint/2010/main" val="6865260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 id="2147483693" r:id="rId10"/>
    <p:sldLayoutId id="2147483694" r:id="rId11"/>
  </p:sldLayoutIdLst>
  <p:txStyles>
    <p:titleStyle>
      <a:lvl1pPr algn="l" defTabSz="914400" rtl="0" eaLnBrk="1" latinLnBrk="0" hangingPunct="1">
        <a:spcBef>
          <a:spcPct val="0"/>
        </a:spcBef>
        <a:buNone/>
        <a:defRPr sz="2700" b="1" kern="1200" baseline="0">
          <a:solidFill>
            <a:schemeClr val="tx1"/>
          </a:solidFill>
          <a:latin typeface="+mj-lt"/>
          <a:ea typeface="+mj-ea"/>
          <a:cs typeface="+mj-cs"/>
        </a:defRPr>
      </a:lvl1pPr>
    </p:titleStyle>
    <p:bodyStyle>
      <a:lvl1pPr marL="193675" indent="-1936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438150" indent="-230188" algn="l" defTabSz="914400" rtl="0" eaLnBrk="1" latinLnBrk="0" hangingPunct="1">
        <a:spcBef>
          <a:spcPct val="20000"/>
        </a:spcBef>
        <a:buFont typeface="Arial" panose="020B0604020202020204" pitchFamily="34" charset="0"/>
        <a:buChar char="–"/>
        <a:tabLst>
          <a:tab pos="447675" algn="l"/>
          <a:tab pos="598488" algn="l"/>
        </a:tabLst>
        <a:defRPr sz="1400" kern="1200">
          <a:solidFill>
            <a:schemeClr val="tx1"/>
          </a:solidFill>
          <a:latin typeface="+mn-lt"/>
          <a:ea typeface="+mn-ea"/>
          <a:cs typeface="+mn-cs"/>
        </a:defRPr>
      </a:lvl2pPr>
      <a:lvl3pPr marL="692150" indent="-252413" algn="l" defTabSz="914400" rtl="0" eaLnBrk="1" latinLnBrk="0" hangingPunct="1">
        <a:spcBef>
          <a:spcPct val="20000"/>
        </a:spcBef>
        <a:buFont typeface="Verdana" panose="020B0604030504040204" pitchFamily="34" charset="0"/>
        <a:buChar char="−"/>
        <a:defRPr sz="1300" kern="1200">
          <a:solidFill>
            <a:schemeClr val="tx1"/>
          </a:solidFill>
          <a:latin typeface="+mn-lt"/>
          <a:ea typeface="+mn-ea"/>
          <a:cs typeface="+mn-cs"/>
        </a:defRPr>
      </a:lvl3pPr>
      <a:lvl4pPr marL="933450" indent="-239713" algn="l" defTabSz="895350" rtl="0" eaLnBrk="1" latinLnBrk="0" hangingPunct="1">
        <a:spcBef>
          <a:spcPct val="20000"/>
        </a:spcBef>
        <a:buFont typeface="Verdana" panose="020B0604030504040204" pitchFamily="34" charset="0"/>
        <a:buChar char="−"/>
        <a:tabLst>
          <a:tab pos="985838" algn="l"/>
        </a:tabLst>
        <a:defRPr sz="1200" kern="1200">
          <a:solidFill>
            <a:schemeClr val="tx1"/>
          </a:solidFill>
          <a:latin typeface="+mn-lt"/>
          <a:ea typeface="+mn-ea"/>
          <a:cs typeface="+mn-cs"/>
        </a:defRPr>
      </a:lvl4pPr>
      <a:lvl5pPr marL="1168400" indent="-234950" algn="l" defTabSz="914400" rtl="0" eaLnBrk="1" latinLnBrk="0" hangingPunct="1">
        <a:spcBef>
          <a:spcPct val="20000"/>
        </a:spcBef>
        <a:buFont typeface="Verdana" panose="020B060403050404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mailto:valentina.soderberg@lansstyrelsen.s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mailto:soledad.alarcon.helling@lansstyrelsen.se" TargetMode="External"/><Relationship Id="rId4" Type="http://schemas.openxmlformats.org/officeDocument/2006/relationships/hyperlink" Target="mailto:rusmira.perezdervisic@lansstyrelsen.s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Resultat</a:t>
            </a:r>
          </a:p>
        </p:txBody>
      </p:sp>
      <p:sp>
        <p:nvSpPr>
          <p:cNvPr id="3" name="Platshållare för datum 2"/>
          <p:cNvSpPr>
            <a:spLocks noGrp="1"/>
          </p:cNvSpPr>
          <p:nvPr>
            <p:ph type="dt" sz="half" idx="10"/>
          </p:nvPr>
        </p:nvSpPr>
        <p:spPr/>
        <p:txBody>
          <a:bodyPr/>
          <a:lstStyle/>
          <a:p>
            <a:r>
              <a:rPr lang="sv-SE" dirty="0"/>
              <a:t>2021-09-24</a:t>
            </a:r>
          </a:p>
        </p:txBody>
      </p:sp>
      <p:sp>
        <p:nvSpPr>
          <p:cNvPr id="5" name="Platshållare för bildnummer 4"/>
          <p:cNvSpPr>
            <a:spLocks noGrp="1"/>
          </p:cNvSpPr>
          <p:nvPr>
            <p:ph type="sldNum" sz="quarter" idx="12"/>
          </p:nvPr>
        </p:nvSpPr>
        <p:spPr/>
        <p:txBody>
          <a:bodyPr/>
          <a:lstStyle/>
          <a:p>
            <a:fld id="{B62E20CB-6294-4636-B7FB-680781603A28}" type="slidenum">
              <a:rPr lang="sv-SE" smtClean="0"/>
              <a:pPr/>
              <a:t>1</a:t>
            </a:fld>
            <a:endParaRPr lang="sv-SE" dirty="0"/>
          </a:p>
        </p:txBody>
      </p:sp>
      <p:sp>
        <p:nvSpPr>
          <p:cNvPr id="6" name="Platshållare för text 5"/>
          <p:cNvSpPr>
            <a:spLocks noGrp="1"/>
          </p:cNvSpPr>
          <p:nvPr>
            <p:ph type="body" sz="quarter" idx="13"/>
          </p:nvPr>
        </p:nvSpPr>
        <p:spPr/>
        <p:txBody>
          <a:bodyPr/>
          <a:lstStyle/>
          <a:p>
            <a:r>
              <a:rPr lang="sv-SE" sz="2800" dirty="0"/>
              <a:t>Behov av stöd</a:t>
            </a:r>
          </a:p>
          <a:p>
            <a:r>
              <a:rPr lang="sv-SE" sz="2800" dirty="0"/>
              <a:t>Behov av kompetens</a:t>
            </a:r>
          </a:p>
          <a:p>
            <a:r>
              <a:rPr lang="sv-SE" sz="2800" dirty="0"/>
              <a:t>Synen på en länsgemensam funktion </a:t>
            </a:r>
          </a:p>
          <a:p>
            <a:r>
              <a:rPr lang="sv-SE" sz="2800" dirty="0"/>
              <a:t>Uppfattningen om direkt stöd och rådgivning till målgrupperna</a:t>
            </a:r>
          </a:p>
          <a:p>
            <a:pPr marL="0" indent="0">
              <a:buNone/>
            </a:pPr>
            <a:endParaRPr lang="sv-SE" sz="2800" dirty="0"/>
          </a:p>
        </p:txBody>
      </p:sp>
      <p:sp>
        <p:nvSpPr>
          <p:cNvPr id="9" name="Platshållare för bild 7"/>
          <p:cNvSpPr txBox="1">
            <a:spLocks/>
          </p:cNvSpPr>
          <p:nvPr/>
        </p:nvSpPr>
        <p:spPr>
          <a:xfrm>
            <a:off x="4789468" y="1713599"/>
            <a:ext cx="4463800" cy="4040712"/>
          </a:xfrm>
          <a:prstGeom prst="rect">
            <a:avLst/>
          </a:prstGeom>
        </p:spPr>
      </p:sp>
      <p:pic>
        <p:nvPicPr>
          <p:cNvPr id="1026" name="Picture 2" descr="Pussel, Problemet, 3D, Aktivitet"/>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22101" r="22101"/>
          <a:stretch>
            <a:fillRect/>
          </a:stretch>
        </p:blipFill>
        <p:spPr bwMode="auto">
          <a:xfrm>
            <a:off x="4446338" y="1587079"/>
            <a:ext cx="4463800" cy="404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2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59632" y="997156"/>
            <a:ext cx="6912000" cy="1996224"/>
          </a:xfrm>
        </p:spPr>
        <p:txBody>
          <a:bodyPr/>
          <a:lstStyle/>
          <a:p>
            <a:r>
              <a:rPr lang="sv-SE" sz="2800" dirty="0"/>
              <a:t>Utveckling av regionalt, kommun- och myndighetsgemensamt resurscentra mot hedersrelaterat våld i Dalarna</a:t>
            </a:r>
            <a:br>
              <a:rPr lang="sv-SE" dirty="0"/>
            </a:br>
            <a:endParaRPr lang="sv-SE" dirty="0"/>
          </a:p>
        </p:txBody>
      </p:sp>
      <p:sp>
        <p:nvSpPr>
          <p:cNvPr id="3" name="Underrubrik 2"/>
          <p:cNvSpPr>
            <a:spLocks noGrp="1"/>
          </p:cNvSpPr>
          <p:nvPr>
            <p:ph type="subTitle" idx="1"/>
          </p:nvPr>
        </p:nvSpPr>
        <p:spPr>
          <a:xfrm>
            <a:off x="1033569" y="2993380"/>
            <a:ext cx="6912000" cy="1984250"/>
          </a:xfrm>
        </p:spPr>
        <p:txBody>
          <a:bodyPr/>
          <a:lstStyle/>
          <a:p>
            <a:r>
              <a:rPr lang="sv-SE" altLang="sv-SE" sz="2800" b="1" dirty="0">
                <a:ea typeface="+mj-ea"/>
                <a:cs typeface="+mj-cs"/>
              </a:rPr>
              <a:t>Föredragning av Resurscentrasatsningen i Dalarna </a:t>
            </a:r>
          </a:p>
          <a:p>
            <a:r>
              <a:rPr lang="sv-SE" sz="2800" b="1" dirty="0">
                <a:ea typeface="+mj-ea"/>
                <a:cs typeface="+mj-cs"/>
              </a:rPr>
              <a:t> 2021-09-24</a:t>
            </a:r>
            <a:r>
              <a:rPr lang="sv-SE" b="1" dirty="0"/>
              <a:t> </a:t>
            </a:r>
          </a:p>
          <a:p>
            <a:endParaRPr lang="sv-SE" dirty="0"/>
          </a:p>
        </p:txBody>
      </p:sp>
      <p:pic>
        <p:nvPicPr>
          <p:cNvPr id="4" name="Bildobjekt 3">
            <a:extLst>
              <a:ext uri="{FF2B5EF4-FFF2-40B4-BE49-F238E27FC236}">
                <a16:creationId xmlns:a16="http://schemas.microsoft.com/office/drawing/2014/main" id="{83C5F291-9113-4C1D-829C-E6CDA5A42AE5}"/>
              </a:ext>
            </a:extLst>
          </p:cNvPr>
          <p:cNvPicPr>
            <a:picLocks noChangeAspect="1"/>
          </p:cNvPicPr>
          <p:nvPr/>
        </p:nvPicPr>
        <p:blipFill>
          <a:blip r:embed="rId3"/>
          <a:stretch>
            <a:fillRect/>
          </a:stretch>
        </p:blipFill>
        <p:spPr>
          <a:xfrm>
            <a:off x="4932040" y="4860073"/>
            <a:ext cx="3578705" cy="1026802"/>
          </a:xfrm>
          <a:prstGeom prst="rect">
            <a:avLst/>
          </a:prstGeom>
        </p:spPr>
      </p:pic>
      <p:pic>
        <p:nvPicPr>
          <p:cNvPr id="6" name="Bildobjekt 5">
            <a:extLst>
              <a:ext uri="{FF2B5EF4-FFF2-40B4-BE49-F238E27FC236}">
                <a16:creationId xmlns:a16="http://schemas.microsoft.com/office/drawing/2014/main" id="{2F804456-80AC-4B6C-9843-17074CF2941A}"/>
              </a:ext>
            </a:extLst>
          </p:cNvPr>
          <p:cNvPicPr>
            <a:picLocks noChangeAspect="1"/>
          </p:cNvPicPr>
          <p:nvPr/>
        </p:nvPicPr>
        <p:blipFill>
          <a:blip r:embed="rId4"/>
          <a:stretch>
            <a:fillRect/>
          </a:stretch>
        </p:blipFill>
        <p:spPr>
          <a:xfrm>
            <a:off x="971600" y="4740194"/>
            <a:ext cx="2808311" cy="1160459"/>
          </a:xfrm>
          <a:prstGeom prst="rect">
            <a:avLst/>
          </a:prstGeom>
        </p:spPr>
      </p:pic>
    </p:spTree>
    <p:extLst>
      <p:ext uri="{BB962C8B-B14F-4D97-AF65-F5344CB8AC3E}">
        <p14:creationId xmlns:p14="http://schemas.microsoft.com/office/powerpoint/2010/main" val="265957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F2A572-A928-4A75-87D5-99531B8AF774}"/>
              </a:ext>
            </a:extLst>
          </p:cNvPr>
          <p:cNvSpPr>
            <a:spLocks noGrp="1"/>
          </p:cNvSpPr>
          <p:nvPr>
            <p:ph sz="half" idx="1"/>
          </p:nvPr>
        </p:nvSpPr>
        <p:spPr>
          <a:xfrm>
            <a:off x="736997" y="1700808"/>
            <a:ext cx="3348000" cy="3281520"/>
          </a:xfrm>
        </p:spPr>
        <p:txBody>
          <a:bodyPr>
            <a:normAutofit/>
          </a:bodyPr>
          <a:lstStyle/>
          <a:p>
            <a:r>
              <a:rPr lang="sv-SE" dirty="0"/>
              <a:t>Presentation av oss</a:t>
            </a:r>
          </a:p>
          <a:p>
            <a:r>
              <a:rPr lang="sv-SE" dirty="0"/>
              <a:t>Vad är ett regional resurscentra?</a:t>
            </a:r>
          </a:p>
          <a:p>
            <a:r>
              <a:rPr lang="sv-SE" dirty="0"/>
              <a:t>Idé och Syftet</a:t>
            </a:r>
          </a:p>
          <a:p>
            <a:r>
              <a:rPr lang="sv-SE" dirty="0"/>
              <a:t>Varför är det viktigt?</a:t>
            </a:r>
          </a:p>
          <a:p>
            <a:r>
              <a:rPr lang="sv-SE" dirty="0"/>
              <a:t>Mål</a:t>
            </a:r>
          </a:p>
          <a:p>
            <a:r>
              <a:rPr lang="sv-SE" dirty="0"/>
              <a:t>Tidsperspektiv</a:t>
            </a:r>
          </a:p>
          <a:p>
            <a:r>
              <a:rPr lang="sv-SE" dirty="0"/>
              <a:t>Vilka aktörer berörs</a:t>
            </a:r>
          </a:p>
          <a:p>
            <a:r>
              <a:rPr lang="sv-SE" dirty="0"/>
              <a:t>Förutsättningar </a:t>
            </a:r>
          </a:p>
          <a:p>
            <a:r>
              <a:rPr lang="sv-SE" dirty="0"/>
              <a:t>Namn på kontakt person</a:t>
            </a:r>
          </a:p>
          <a:p>
            <a:r>
              <a:rPr lang="sv-SE" dirty="0"/>
              <a:t>Välkommen med frågor</a:t>
            </a:r>
          </a:p>
          <a:p>
            <a:endParaRPr lang="sv-SE" dirty="0"/>
          </a:p>
        </p:txBody>
      </p:sp>
      <p:pic>
        <p:nvPicPr>
          <p:cNvPr id="4" name="Platshållare för innehåll 4">
            <a:extLst>
              <a:ext uri="{FF2B5EF4-FFF2-40B4-BE49-F238E27FC236}">
                <a16:creationId xmlns:a16="http://schemas.microsoft.com/office/drawing/2014/main" id="{D075DE89-B2F1-4F5C-BA85-BC7268A166FF}"/>
              </a:ext>
            </a:extLst>
          </p:cNvPr>
          <p:cNvPicPr>
            <a:picLocks noChangeAspect="1"/>
          </p:cNvPicPr>
          <p:nvPr/>
        </p:nvPicPr>
        <p:blipFill>
          <a:blip r:embed="rId3"/>
          <a:stretch>
            <a:fillRect/>
          </a:stretch>
        </p:blipFill>
        <p:spPr>
          <a:xfrm>
            <a:off x="4572000" y="2060848"/>
            <a:ext cx="4122809" cy="2329386"/>
          </a:xfrm>
          <a:prstGeom prst="rect">
            <a:avLst/>
          </a:prstGeom>
          <a:noFill/>
        </p:spPr>
      </p:pic>
      <p:sp>
        <p:nvSpPr>
          <p:cNvPr id="2" name="Rubrik 1">
            <a:extLst>
              <a:ext uri="{FF2B5EF4-FFF2-40B4-BE49-F238E27FC236}">
                <a16:creationId xmlns:a16="http://schemas.microsoft.com/office/drawing/2014/main" id="{928560F4-A324-4F95-ABA9-19A5AF4C36D5}"/>
              </a:ext>
            </a:extLst>
          </p:cNvPr>
          <p:cNvSpPr>
            <a:spLocks noGrp="1"/>
          </p:cNvSpPr>
          <p:nvPr>
            <p:ph type="title"/>
          </p:nvPr>
        </p:nvSpPr>
        <p:spPr>
          <a:xfrm>
            <a:off x="611560" y="954040"/>
            <a:ext cx="6912000" cy="633600"/>
          </a:xfrm>
        </p:spPr>
        <p:txBody>
          <a:bodyPr anchor="b">
            <a:normAutofit/>
          </a:bodyPr>
          <a:lstStyle/>
          <a:p>
            <a:r>
              <a:rPr lang="sv-SE" dirty="0"/>
              <a:t>Det här kommer vi att beröra idag</a:t>
            </a:r>
          </a:p>
        </p:txBody>
      </p:sp>
    </p:spTree>
    <p:extLst>
      <p:ext uri="{BB962C8B-B14F-4D97-AF65-F5344CB8AC3E}">
        <p14:creationId xmlns:p14="http://schemas.microsoft.com/office/powerpoint/2010/main" val="402505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C4C94F-DCD5-4835-A5D8-3916D4F2EF74}"/>
              </a:ext>
            </a:extLst>
          </p:cNvPr>
          <p:cNvSpPr>
            <a:spLocks noGrp="1"/>
          </p:cNvSpPr>
          <p:nvPr>
            <p:ph type="ctrTitle"/>
          </p:nvPr>
        </p:nvSpPr>
        <p:spPr>
          <a:xfrm>
            <a:off x="899592" y="1228726"/>
            <a:ext cx="6912000" cy="1214910"/>
          </a:xfrm>
        </p:spPr>
        <p:txBody>
          <a:bodyPr/>
          <a:lstStyle/>
          <a:p>
            <a:pPr algn="l"/>
            <a:r>
              <a:rPr lang="sv-SE" sz="2800" dirty="0"/>
              <a:t>Vad är ett regional resurscentra?</a:t>
            </a:r>
            <a:br>
              <a:rPr lang="sv-SE" dirty="0"/>
            </a:br>
            <a:endParaRPr lang="sv-SE" dirty="0"/>
          </a:p>
        </p:txBody>
      </p:sp>
      <p:sp>
        <p:nvSpPr>
          <p:cNvPr id="3" name="Underrubrik 2">
            <a:extLst>
              <a:ext uri="{FF2B5EF4-FFF2-40B4-BE49-F238E27FC236}">
                <a16:creationId xmlns:a16="http://schemas.microsoft.com/office/drawing/2014/main" id="{F344BE0F-0DFE-4A22-8527-901D9B99FEFE}"/>
              </a:ext>
            </a:extLst>
          </p:cNvPr>
          <p:cNvSpPr>
            <a:spLocks noGrp="1"/>
          </p:cNvSpPr>
          <p:nvPr>
            <p:ph type="subTitle" idx="1"/>
          </p:nvPr>
        </p:nvSpPr>
        <p:spPr>
          <a:xfrm>
            <a:off x="899592" y="2204864"/>
            <a:ext cx="6912000" cy="2697999"/>
          </a:xfrm>
        </p:spPr>
        <p:txBody>
          <a:bodyPr/>
          <a:lstStyle/>
          <a:p>
            <a:pPr algn="l"/>
            <a:r>
              <a:rPr lang="sv-SE" dirty="0"/>
              <a:t>Med ett regionalt resurscentra avses en regional, kommun- och myndighetsgemensam verksamhet mot hedersrelaterat våld och förtryck som kan vara uppbyggd på flera olika sätt beroende på länets förutsättningar och behov.</a:t>
            </a:r>
          </a:p>
        </p:txBody>
      </p:sp>
    </p:spTree>
    <p:extLst>
      <p:ext uri="{BB962C8B-B14F-4D97-AF65-F5344CB8AC3E}">
        <p14:creationId xmlns:p14="http://schemas.microsoft.com/office/powerpoint/2010/main" val="216078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E3BB9-1EA8-4C03-A14B-F3C536E42650}"/>
              </a:ext>
            </a:extLst>
          </p:cNvPr>
          <p:cNvSpPr>
            <a:spLocks noGrp="1"/>
          </p:cNvSpPr>
          <p:nvPr>
            <p:ph type="ctrTitle"/>
          </p:nvPr>
        </p:nvSpPr>
        <p:spPr>
          <a:xfrm>
            <a:off x="827584" y="1196752"/>
            <a:ext cx="8064896" cy="432048"/>
          </a:xfrm>
        </p:spPr>
        <p:txBody>
          <a:bodyPr/>
          <a:lstStyle/>
          <a:p>
            <a:pPr algn="l"/>
            <a:r>
              <a:rPr lang="sv-SE" sz="2800" dirty="0"/>
              <a:t>Idé</a:t>
            </a:r>
          </a:p>
        </p:txBody>
      </p:sp>
      <p:sp>
        <p:nvSpPr>
          <p:cNvPr id="3" name="Underrubrik 2">
            <a:extLst>
              <a:ext uri="{FF2B5EF4-FFF2-40B4-BE49-F238E27FC236}">
                <a16:creationId xmlns:a16="http://schemas.microsoft.com/office/drawing/2014/main" id="{2DDB3C60-A4DF-49A9-B538-1779776425C6}"/>
              </a:ext>
            </a:extLst>
          </p:cNvPr>
          <p:cNvSpPr>
            <a:spLocks noGrp="1"/>
          </p:cNvSpPr>
          <p:nvPr>
            <p:ph type="subTitle" idx="1"/>
          </p:nvPr>
        </p:nvSpPr>
        <p:spPr>
          <a:xfrm>
            <a:off x="827584" y="1781397"/>
            <a:ext cx="7848872" cy="3882158"/>
          </a:xfrm>
        </p:spPr>
        <p:txBody>
          <a:bodyPr/>
          <a:lstStyle/>
          <a:p>
            <a:pPr algn="l"/>
            <a:r>
              <a:rPr lang="sv-SE" dirty="0"/>
              <a:t>RC ska fungera som ett komplement till ordinarie skydds- och stödstrukturer. </a:t>
            </a:r>
          </a:p>
          <a:p>
            <a:pPr algn="l"/>
            <a:endParaRPr lang="sv-SE" dirty="0"/>
          </a:p>
          <a:p>
            <a:pPr algn="l"/>
            <a:r>
              <a:rPr lang="sv-SE" dirty="0"/>
              <a:t>Verksamheten inte ska ta över myndigheters ansvar att ge stöd, hjälp och skydd, utan vara en lågtröskelverksamhet som fångar upp individer som kan behöva samhällets hjälp. </a:t>
            </a:r>
          </a:p>
          <a:p>
            <a:pPr algn="l"/>
            <a:endParaRPr lang="sv-SE" dirty="0"/>
          </a:p>
          <a:p>
            <a:pPr algn="l"/>
            <a:r>
              <a:rPr lang="sv-SE" dirty="0"/>
              <a:t>RC ska så snabbt som möjligt slussa vidare den som är i behov av stöd, hjälp och skydd.</a:t>
            </a:r>
          </a:p>
        </p:txBody>
      </p:sp>
    </p:spTree>
    <p:extLst>
      <p:ext uri="{BB962C8B-B14F-4D97-AF65-F5344CB8AC3E}">
        <p14:creationId xmlns:p14="http://schemas.microsoft.com/office/powerpoint/2010/main" val="85959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700808"/>
          <a:ext cx="6096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ubrik 5"/>
          <p:cNvSpPr>
            <a:spLocks noGrp="1"/>
          </p:cNvSpPr>
          <p:nvPr>
            <p:ph type="title"/>
          </p:nvPr>
        </p:nvSpPr>
        <p:spPr>
          <a:xfrm>
            <a:off x="539552" y="945489"/>
            <a:ext cx="6623968" cy="395279"/>
          </a:xfrm>
        </p:spPr>
        <p:txBody>
          <a:bodyPr/>
          <a:lstStyle/>
          <a:p>
            <a:pPr algn="ctr"/>
            <a:r>
              <a:rPr lang="sv-SE" dirty="0"/>
              <a:t>Resurscentraverksamheternas syfte</a:t>
            </a:r>
          </a:p>
        </p:txBody>
      </p:sp>
      <p:sp>
        <p:nvSpPr>
          <p:cNvPr id="7" name="Platshållare för innehåll 6"/>
          <p:cNvSpPr>
            <a:spLocks noGrp="1"/>
          </p:cNvSpPr>
          <p:nvPr>
            <p:ph idx="1"/>
          </p:nvPr>
        </p:nvSpPr>
        <p:spPr>
          <a:xfrm>
            <a:off x="971600" y="1484784"/>
            <a:ext cx="6925491" cy="4583507"/>
          </a:xfrm>
        </p:spPr>
        <p:txBody>
          <a:bodyPr/>
          <a:lstStyle/>
          <a:p>
            <a:endParaRPr lang="sv-SE" dirty="0"/>
          </a:p>
        </p:txBody>
      </p:sp>
    </p:spTree>
    <p:extLst>
      <p:ext uri="{BB962C8B-B14F-4D97-AF65-F5344CB8AC3E}">
        <p14:creationId xmlns:p14="http://schemas.microsoft.com/office/powerpoint/2010/main" val="166123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39130B-B2D8-487B-8FD4-4B5CCEBB1870}"/>
              </a:ext>
            </a:extLst>
          </p:cNvPr>
          <p:cNvSpPr>
            <a:spLocks noGrp="1"/>
          </p:cNvSpPr>
          <p:nvPr>
            <p:ph type="ctrTitle"/>
          </p:nvPr>
        </p:nvSpPr>
        <p:spPr>
          <a:xfrm>
            <a:off x="323528" y="980728"/>
            <a:ext cx="6912000" cy="1214910"/>
          </a:xfrm>
        </p:spPr>
        <p:txBody>
          <a:bodyPr/>
          <a:lstStyle/>
          <a:p>
            <a:pPr algn="l"/>
            <a:r>
              <a:rPr lang="sv-SE" sz="2800" dirty="0"/>
              <a:t>Varför är det viktigt?</a:t>
            </a:r>
            <a:br>
              <a:rPr lang="sv-SE" dirty="0"/>
            </a:br>
            <a:endParaRPr lang="sv-SE" dirty="0"/>
          </a:p>
        </p:txBody>
      </p:sp>
      <p:sp>
        <p:nvSpPr>
          <p:cNvPr id="3" name="Underrubrik 2">
            <a:extLst>
              <a:ext uri="{FF2B5EF4-FFF2-40B4-BE49-F238E27FC236}">
                <a16:creationId xmlns:a16="http://schemas.microsoft.com/office/drawing/2014/main" id="{941F8624-2C39-410C-A498-A4F4C3D73777}"/>
              </a:ext>
            </a:extLst>
          </p:cNvPr>
          <p:cNvSpPr>
            <a:spLocks noGrp="1"/>
          </p:cNvSpPr>
          <p:nvPr>
            <p:ph type="subTitle" idx="1"/>
          </p:nvPr>
        </p:nvSpPr>
        <p:spPr>
          <a:xfrm>
            <a:off x="385262" y="1700808"/>
            <a:ext cx="8219186" cy="3744416"/>
          </a:xfrm>
        </p:spPr>
        <p:txBody>
          <a:bodyPr/>
          <a:lstStyle/>
          <a:p>
            <a:pPr marL="342900" indent="-342900" algn="l">
              <a:buFont typeface="Arial" panose="020B0604020202020204" pitchFamily="34" charset="0"/>
              <a:buChar char="•"/>
            </a:pPr>
            <a:r>
              <a:rPr lang="sv-SE" dirty="0">
                <a:latin typeface="Segoe UI" panose="020B0502040204020203" pitchFamily="34" charset="0"/>
                <a:cs typeface="Segoe UI" panose="020B0502040204020203" pitchFamily="34" charset="0"/>
              </a:rPr>
              <a:t>En samordnad funktion i länet</a:t>
            </a:r>
          </a:p>
          <a:p>
            <a:pPr marL="342900" indent="-342900" algn="l">
              <a:buFont typeface="Arial" panose="020B0604020202020204" pitchFamily="34" charset="0"/>
              <a:buChar char="•"/>
            </a:pPr>
            <a:r>
              <a:rPr lang="sv-SE" altLang="sv-SE" dirty="0">
                <a:latin typeface="Segoe UI" panose="020B0502040204020203" pitchFamily="34" charset="0"/>
                <a:cs typeface="Segoe UI" panose="020B0502040204020203" pitchFamily="34" charset="0"/>
              </a:rPr>
              <a:t>Stärka kompetensen för de yrkesverksamma</a:t>
            </a:r>
          </a:p>
          <a:p>
            <a:pPr marL="342900" indent="-342900" algn="l">
              <a:buFont typeface="Arial" panose="020B0604020202020204" pitchFamily="34" charset="0"/>
              <a:buChar char="•"/>
            </a:pPr>
            <a:r>
              <a:rPr lang="sv-SE" altLang="sv-SE" dirty="0">
                <a:latin typeface="Segoe UI" panose="020B0502040204020203" pitchFamily="34" charset="0"/>
                <a:cs typeface="Segoe UI" panose="020B0502040204020203" pitchFamily="34" charset="0"/>
              </a:rPr>
              <a:t>Fånga de utsatta för att lättare vända sig till en gemensam plattform som Resurscentra istället för en ensam aktör</a:t>
            </a:r>
          </a:p>
          <a:p>
            <a:pPr marL="342900" lvl="0" indent="-342900" algn="l" fontAlgn="base">
              <a:spcAft>
                <a:spcPct val="0"/>
              </a:spcAft>
              <a:buFont typeface="Arial" panose="020B0604020202020204" pitchFamily="34" charset="0"/>
              <a:buChar char="•"/>
            </a:pPr>
            <a:r>
              <a:rPr lang="sv-SE" altLang="sv-SE" dirty="0">
                <a:latin typeface="Segoe UI" panose="020B0502040204020203" pitchFamily="34" charset="0"/>
                <a:cs typeface="Segoe UI" panose="020B0502040204020203" pitchFamily="34" charset="0"/>
              </a:rPr>
              <a:t>En samordnad funktion i länet kan stödja både yrkesverksamma och de utsatta</a:t>
            </a:r>
          </a:p>
          <a:p>
            <a:pPr algn="l"/>
            <a:endParaRPr lang="sv-SE" altLang="sv-SE" sz="4400" dirty="0">
              <a:latin typeface="Arial" panose="020B0604020202020204" pitchFamily="34" charset="0"/>
            </a:endParaRPr>
          </a:p>
          <a:p>
            <a:pPr algn="l"/>
            <a:endParaRPr lang="sv-SE" altLang="sv-SE" dirty="0">
              <a:solidFill>
                <a:srgbClr val="000000"/>
              </a:solidFill>
              <a:latin typeface="Segoe UI" panose="020B0502040204020203" pitchFamily="34" charset="0"/>
              <a:cs typeface="Segoe UI" panose="020B0502040204020203" pitchFamily="34" charset="0"/>
            </a:endParaRPr>
          </a:p>
          <a:p>
            <a:pPr algn="l"/>
            <a:endParaRPr lang="sv-SE" altLang="sv-SE" dirty="0">
              <a:solidFill>
                <a:srgbClr val="000000"/>
              </a:solidFill>
              <a:latin typeface="Segoe UI" panose="020B0502040204020203" pitchFamily="34" charset="0"/>
              <a:cs typeface="Segoe UI" panose="020B0502040204020203" pitchFamily="34" charset="0"/>
            </a:endParaRPr>
          </a:p>
          <a:p>
            <a:pPr algn="l"/>
            <a:endParaRPr lang="sv-SE" altLang="sv-SE" sz="4400" dirty="0">
              <a:latin typeface="Arial" panose="020B0604020202020204" pitchFamily="34" charset="0"/>
            </a:endParaRPr>
          </a:p>
          <a:p>
            <a:pPr algn="l"/>
            <a:endParaRPr lang="sv-SE" dirty="0"/>
          </a:p>
          <a:p>
            <a:pPr algn="l"/>
            <a:endParaRPr lang="sv-SE" dirty="0"/>
          </a:p>
        </p:txBody>
      </p:sp>
      <p:sp>
        <p:nvSpPr>
          <p:cNvPr id="5" name="Rectangle 2">
            <a:extLst>
              <a:ext uri="{FF2B5EF4-FFF2-40B4-BE49-F238E27FC236}">
                <a16:creationId xmlns:a16="http://schemas.microsoft.com/office/drawing/2014/main" id="{BFA11E8B-83DC-4F85-8227-40CF5BB9EA94}"/>
              </a:ext>
            </a:extLst>
          </p:cNvPr>
          <p:cNvSpPr>
            <a:spLocks noChangeArrowheads="1"/>
          </p:cNvSpPr>
          <p:nvPr/>
        </p:nvSpPr>
        <p:spPr bwMode="auto">
          <a:xfrm>
            <a:off x="0" y="-1161707"/>
            <a:ext cx="971600"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551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E8C42-61C1-4E57-9609-9C865F28717D}"/>
              </a:ext>
            </a:extLst>
          </p:cNvPr>
          <p:cNvSpPr>
            <a:spLocks noGrp="1"/>
          </p:cNvSpPr>
          <p:nvPr>
            <p:ph type="ctrTitle"/>
          </p:nvPr>
        </p:nvSpPr>
        <p:spPr>
          <a:xfrm>
            <a:off x="791388" y="548680"/>
            <a:ext cx="7236996" cy="936104"/>
          </a:xfrm>
        </p:spPr>
        <p:txBody>
          <a:bodyPr/>
          <a:lstStyle/>
          <a:p>
            <a:pPr algn="l"/>
            <a:r>
              <a:rPr lang="sv-SE" altLang="sv-SE" sz="2800" dirty="0">
                <a:solidFill>
                  <a:srgbClr val="000000"/>
                </a:solidFill>
                <a:latin typeface="Segoe UI" panose="020B0502040204020203" pitchFamily="34" charset="0"/>
                <a:cs typeface="Segoe UI" panose="020B0502040204020203" pitchFamily="34" charset="0"/>
              </a:rPr>
              <a:t>Vad är projektmålet inom RC satsningen</a:t>
            </a:r>
            <a:endParaRPr lang="sv-SE" sz="2800" dirty="0"/>
          </a:p>
        </p:txBody>
      </p:sp>
      <p:sp>
        <p:nvSpPr>
          <p:cNvPr id="3" name="Underrubrik 2">
            <a:extLst>
              <a:ext uri="{FF2B5EF4-FFF2-40B4-BE49-F238E27FC236}">
                <a16:creationId xmlns:a16="http://schemas.microsoft.com/office/drawing/2014/main" id="{CB591254-D73E-4081-8183-D0A5A2DB0010}"/>
              </a:ext>
            </a:extLst>
          </p:cNvPr>
          <p:cNvSpPr>
            <a:spLocks noGrp="1"/>
          </p:cNvSpPr>
          <p:nvPr>
            <p:ph type="subTitle" idx="1"/>
          </p:nvPr>
        </p:nvSpPr>
        <p:spPr>
          <a:xfrm>
            <a:off x="899592" y="1700808"/>
            <a:ext cx="6840376" cy="4176464"/>
          </a:xfrm>
        </p:spPr>
        <p:txBody>
          <a:bodyPr/>
          <a:lstStyle/>
          <a:p>
            <a:pPr algn="l"/>
            <a:r>
              <a:rPr lang="sv-SE" dirty="0"/>
              <a:t>Målet är att utveckla en regional, kommunal- och myndighetsgemensam samverkansmodell för barn och vuxna som är utsatta eller riskerar att utsättas för, hedersrelaterat våld och förtryck </a:t>
            </a:r>
          </a:p>
          <a:p>
            <a:pPr algn="l"/>
            <a:endParaRPr lang="sv-SE" dirty="0"/>
          </a:p>
          <a:p>
            <a:pPr algn="l"/>
            <a:r>
              <a:rPr lang="sv-SE" dirty="0"/>
              <a:t>En sådan modell  kan innebära samlokalisering av socialtjänst, hälso- och sjukvård samt polis med flerspråkig kompetens för att underlätta stöd och skydd, inklusive för personer som medverkar i brottsutredningar.</a:t>
            </a:r>
          </a:p>
        </p:txBody>
      </p:sp>
    </p:spTree>
    <p:extLst>
      <p:ext uri="{BB962C8B-B14F-4D97-AF65-F5344CB8AC3E}">
        <p14:creationId xmlns:p14="http://schemas.microsoft.com/office/powerpoint/2010/main" val="103770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2"/>
          </p:nvPr>
        </p:nvSpPr>
        <p:spPr>
          <a:xfrm>
            <a:off x="487786" y="1594132"/>
            <a:ext cx="7369277" cy="3425536"/>
          </a:xfrm>
        </p:spPr>
        <p:txBody>
          <a:bodyPr/>
          <a:lstStyle/>
          <a:p>
            <a:pPr marL="0" indent="0" algn="ctr">
              <a:buNone/>
            </a:pPr>
            <a:r>
              <a:rPr lang="sv-SE" b="1" dirty="0"/>
              <a:t>Övergripande mål</a:t>
            </a:r>
          </a:p>
          <a:p>
            <a:pPr marL="0" indent="0" algn="ctr">
              <a:buNone/>
            </a:pPr>
            <a:endParaRPr lang="sv-SE" b="1" dirty="0"/>
          </a:p>
          <a:p>
            <a:pPr marL="0" indent="0">
              <a:buNone/>
            </a:pPr>
            <a:r>
              <a:rPr lang="sv-SE" sz="1800" dirty="0"/>
              <a:t>Barn och vuxna som är eller riskerar att bli utsatta för någon form av hedersrelaterat våld har jämlik tillgång till anpassat och specialiserat stöd och hjälp av god kvalitet oavsett vistelseort i landet</a:t>
            </a:r>
          </a:p>
          <a:p>
            <a:pPr marL="0" indent="0">
              <a:buNone/>
            </a:pPr>
            <a:endParaRPr lang="sv-SE" sz="1800" dirty="0">
              <a:solidFill>
                <a:srgbClr val="C00000"/>
              </a:solidFill>
            </a:endParaRPr>
          </a:p>
          <a:p>
            <a:pPr marL="0" indent="0">
              <a:buNone/>
            </a:pPr>
            <a:endParaRPr lang="sv-SE" sz="1800" dirty="0"/>
          </a:p>
        </p:txBody>
      </p:sp>
      <p:sp>
        <p:nvSpPr>
          <p:cNvPr id="4" name="Rubrik 3"/>
          <p:cNvSpPr>
            <a:spLocks noGrp="1"/>
          </p:cNvSpPr>
          <p:nvPr>
            <p:ph type="title"/>
          </p:nvPr>
        </p:nvSpPr>
        <p:spPr>
          <a:xfrm>
            <a:off x="179512" y="859950"/>
            <a:ext cx="6912000" cy="633600"/>
          </a:xfrm>
        </p:spPr>
        <p:txBody>
          <a:bodyPr/>
          <a:lstStyle/>
          <a:p>
            <a:pPr algn="ctr"/>
            <a:r>
              <a:rPr lang="sv-SE" dirty="0"/>
              <a:t>Resurscentraverksamheternas mål</a:t>
            </a:r>
          </a:p>
        </p:txBody>
      </p:sp>
      <p:pic>
        <p:nvPicPr>
          <p:cNvPr id="5" name="Bildobjekt 4">
            <a:extLst>
              <a:ext uri="{FF2B5EF4-FFF2-40B4-BE49-F238E27FC236}">
                <a16:creationId xmlns:a16="http://schemas.microsoft.com/office/drawing/2014/main" id="{17297458-C53F-4023-BC16-6E0AF2F397E7}"/>
              </a:ext>
            </a:extLst>
          </p:cNvPr>
          <p:cNvPicPr>
            <a:picLocks noChangeAspect="1"/>
          </p:cNvPicPr>
          <p:nvPr/>
        </p:nvPicPr>
        <p:blipFill>
          <a:blip r:embed="rId3"/>
          <a:stretch>
            <a:fillRect/>
          </a:stretch>
        </p:blipFill>
        <p:spPr>
          <a:xfrm>
            <a:off x="487786" y="3429001"/>
            <a:ext cx="2628582" cy="2016224"/>
          </a:xfrm>
          <a:prstGeom prst="rect">
            <a:avLst/>
          </a:prstGeom>
        </p:spPr>
      </p:pic>
      <p:pic>
        <p:nvPicPr>
          <p:cNvPr id="6" name="Bildobjekt 5">
            <a:extLst>
              <a:ext uri="{FF2B5EF4-FFF2-40B4-BE49-F238E27FC236}">
                <a16:creationId xmlns:a16="http://schemas.microsoft.com/office/drawing/2014/main" id="{F64626EB-EA38-4FC4-8609-7A58E641DC8C}"/>
              </a:ext>
            </a:extLst>
          </p:cNvPr>
          <p:cNvPicPr>
            <a:picLocks noChangeAspect="1"/>
          </p:cNvPicPr>
          <p:nvPr/>
        </p:nvPicPr>
        <p:blipFill>
          <a:blip r:embed="rId4"/>
          <a:stretch>
            <a:fillRect/>
          </a:stretch>
        </p:blipFill>
        <p:spPr>
          <a:xfrm>
            <a:off x="3106237" y="3428999"/>
            <a:ext cx="2911834" cy="2016224"/>
          </a:xfrm>
          <a:prstGeom prst="rect">
            <a:avLst/>
          </a:prstGeom>
        </p:spPr>
      </p:pic>
      <p:pic>
        <p:nvPicPr>
          <p:cNvPr id="7" name="Bildobjekt 6">
            <a:extLst>
              <a:ext uri="{FF2B5EF4-FFF2-40B4-BE49-F238E27FC236}">
                <a16:creationId xmlns:a16="http://schemas.microsoft.com/office/drawing/2014/main" id="{425CC66C-051F-4283-993D-2FFA2520019E}"/>
              </a:ext>
            </a:extLst>
          </p:cNvPr>
          <p:cNvPicPr>
            <a:picLocks noChangeAspect="1"/>
          </p:cNvPicPr>
          <p:nvPr/>
        </p:nvPicPr>
        <p:blipFill>
          <a:blip r:embed="rId5"/>
          <a:stretch>
            <a:fillRect/>
          </a:stretch>
        </p:blipFill>
        <p:spPr>
          <a:xfrm>
            <a:off x="6027633" y="3429389"/>
            <a:ext cx="2964203" cy="2015834"/>
          </a:xfrm>
          <a:prstGeom prst="rect">
            <a:avLst/>
          </a:prstGeom>
        </p:spPr>
      </p:pic>
    </p:spTree>
    <p:extLst>
      <p:ext uri="{BB962C8B-B14F-4D97-AF65-F5344CB8AC3E}">
        <p14:creationId xmlns:p14="http://schemas.microsoft.com/office/powerpoint/2010/main" val="85279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67011" y="590984"/>
          <a:ext cx="7921413" cy="377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46A55B2A-D786-48C4-A985-B95BBE44ABCE}"/>
              </a:ext>
            </a:extLst>
          </p:cNvPr>
          <p:cNvSpPr/>
          <p:nvPr/>
        </p:nvSpPr>
        <p:spPr>
          <a:xfrm>
            <a:off x="636282" y="1052737"/>
            <a:ext cx="1559454" cy="507831"/>
          </a:xfrm>
          <a:prstGeom prst="rect">
            <a:avLst/>
          </a:prstGeom>
        </p:spPr>
        <p:txBody>
          <a:bodyPr wrap="square">
            <a:spAutoFit/>
          </a:bodyPr>
          <a:lstStyle/>
          <a:p>
            <a:pPr algn="ctr">
              <a:spcBef>
                <a:spcPct val="0"/>
              </a:spcBef>
            </a:pPr>
            <a:r>
              <a:rPr lang="sv-SE" sz="2700" b="1" dirty="0">
                <a:latin typeface="+mj-lt"/>
                <a:ea typeface="+mj-ea"/>
                <a:cs typeface="+mj-cs"/>
              </a:rPr>
              <a:t>Tidsram</a:t>
            </a:r>
          </a:p>
        </p:txBody>
      </p:sp>
      <p:sp>
        <p:nvSpPr>
          <p:cNvPr id="5" name="Pil: nedåt 4">
            <a:extLst>
              <a:ext uri="{FF2B5EF4-FFF2-40B4-BE49-F238E27FC236}">
                <a16:creationId xmlns:a16="http://schemas.microsoft.com/office/drawing/2014/main" id="{B1C3F4AE-DB2C-4207-B3DE-2A9725A2FF7F}"/>
              </a:ext>
            </a:extLst>
          </p:cNvPr>
          <p:cNvSpPr/>
          <p:nvPr/>
        </p:nvSpPr>
        <p:spPr>
          <a:xfrm>
            <a:off x="1307019" y="3211047"/>
            <a:ext cx="369998" cy="954498"/>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a:p>
        </p:txBody>
      </p:sp>
      <p:sp>
        <p:nvSpPr>
          <p:cNvPr id="6" name="Pil: nedåt 5">
            <a:extLst>
              <a:ext uri="{FF2B5EF4-FFF2-40B4-BE49-F238E27FC236}">
                <a16:creationId xmlns:a16="http://schemas.microsoft.com/office/drawing/2014/main" id="{B41C50BC-B2D8-4369-9C1E-940344AD3E11}"/>
              </a:ext>
            </a:extLst>
          </p:cNvPr>
          <p:cNvSpPr/>
          <p:nvPr/>
        </p:nvSpPr>
        <p:spPr>
          <a:xfrm>
            <a:off x="3204386" y="3218566"/>
            <a:ext cx="370000" cy="978407"/>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79166A88-414A-4331-B274-FE63440E6753}"/>
              </a:ext>
            </a:extLst>
          </p:cNvPr>
          <p:cNvSpPr/>
          <p:nvPr/>
        </p:nvSpPr>
        <p:spPr>
          <a:xfrm>
            <a:off x="5101755" y="3218566"/>
            <a:ext cx="369998" cy="95449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1621D54A-7F3E-4AB9-8ACE-A3C7084B5A7E}"/>
              </a:ext>
            </a:extLst>
          </p:cNvPr>
          <p:cNvSpPr/>
          <p:nvPr/>
        </p:nvSpPr>
        <p:spPr>
          <a:xfrm>
            <a:off x="7164288" y="3211047"/>
            <a:ext cx="369998" cy="991417"/>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F0756FC-CEE3-4CAD-AF78-FCAC605CD8E2}"/>
              </a:ext>
            </a:extLst>
          </p:cNvPr>
          <p:cNvSpPr/>
          <p:nvPr/>
        </p:nvSpPr>
        <p:spPr>
          <a:xfrm>
            <a:off x="895540" y="4280218"/>
            <a:ext cx="1274708" cy="369332"/>
          </a:xfrm>
          <a:prstGeom prst="rect">
            <a:avLst/>
          </a:prstGeom>
        </p:spPr>
        <p:txBody>
          <a:bodyPr wrap="none">
            <a:spAutoFit/>
          </a:bodyPr>
          <a:lstStyle/>
          <a:p>
            <a:r>
              <a:rPr lang="sv-SE" dirty="0"/>
              <a:t>Här är vi </a:t>
            </a:r>
          </a:p>
        </p:txBody>
      </p:sp>
    </p:spTree>
    <p:extLst>
      <p:ext uri="{BB962C8B-B14F-4D97-AF65-F5344CB8AC3E}">
        <p14:creationId xmlns:p14="http://schemas.microsoft.com/office/powerpoint/2010/main" val="305373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052736"/>
            <a:ext cx="6912000" cy="633600"/>
          </a:xfrm>
        </p:spPr>
        <p:txBody>
          <a:bodyPr/>
          <a:lstStyle/>
          <a:p>
            <a:r>
              <a:rPr lang="sv-SE" dirty="0"/>
              <a:t>Tidsplan för höstens arbete riktat mot er</a:t>
            </a:r>
          </a:p>
        </p:txBody>
      </p:sp>
      <p:sp>
        <p:nvSpPr>
          <p:cNvPr id="3" name="Platshållare för innehåll 2"/>
          <p:cNvSpPr>
            <a:spLocks noGrp="1"/>
          </p:cNvSpPr>
          <p:nvPr>
            <p:ph sz="half" idx="1"/>
          </p:nvPr>
        </p:nvSpPr>
        <p:spPr/>
        <p:txBody>
          <a:bodyPr/>
          <a:lstStyle/>
          <a:p>
            <a:r>
              <a:rPr lang="sv-SE" dirty="0"/>
              <a:t>Informationsmöte den 19 oktober kl.14:00-15:00</a:t>
            </a:r>
          </a:p>
          <a:p>
            <a:endParaRPr lang="sv-SE" dirty="0"/>
          </a:p>
          <a:p>
            <a:r>
              <a:rPr lang="sv-SE" dirty="0"/>
              <a:t>Förankringsseminarium arbetsgrupp november 2021</a:t>
            </a:r>
          </a:p>
          <a:p>
            <a:endParaRPr lang="sv-SE" dirty="0"/>
          </a:p>
          <a:p>
            <a:r>
              <a:rPr lang="sv-SE" dirty="0"/>
              <a:t>Förankringsseminarium referensgruppsgrupp november 2021</a:t>
            </a:r>
          </a:p>
          <a:p>
            <a:endParaRPr lang="sv-SE" dirty="0"/>
          </a:p>
        </p:txBody>
      </p:sp>
      <p:pic>
        <p:nvPicPr>
          <p:cNvPr id="5" name="Platshållare för innehåll 4"/>
          <p:cNvPicPr>
            <a:picLocks noGrp="1" noChangeAspect="1"/>
          </p:cNvPicPr>
          <p:nvPr>
            <p:ph sz="half" idx="2"/>
          </p:nvPr>
        </p:nvPicPr>
        <p:blipFill>
          <a:blip r:embed="rId3"/>
          <a:stretch>
            <a:fillRect/>
          </a:stretch>
        </p:blipFill>
        <p:spPr>
          <a:xfrm>
            <a:off x="4657738" y="2259821"/>
            <a:ext cx="3387225" cy="3387225"/>
          </a:xfrm>
          <a:prstGeom prst="rect">
            <a:avLst/>
          </a:prstGeom>
        </p:spPr>
      </p:pic>
    </p:spTree>
    <p:extLst>
      <p:ext uri="{BB962C8B-B14F-4D97-AF65-F5344CB8AC3E}">
        <p14:creationId xmlns:p14="http://schemas.microsoft.com/office/powerpoint/2010/main" val="393663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Skolan</a:t>
            </a:r>
          </a:p>
        </p:txBody>
      </p:sp>
      <p:sp>
        <p:nvSpPr>
          <p:cNvPr id="3" name="Platshållare för datum 2"/>
          <p:cNvSpPr>
            <a:spLocks noGrp="1"/>
          </p:cNvSpPr>
          <p:nvPr>
            <p:ph type="dt" sz="half" idx="10"/>
          </p:nvPr>
        </p:nvSpPr>
        <p:spPr/>
        <p:txBody>
          <a:bodyPr/>
          <a:lstStyle/>
          <a:p>
            <a:r>
              <a:rPr lang="sv-SE" dirty="0"/>
              <a:t>2021-09-24</a:t>
            </a:r>
          </a:p>
        </p:txBody>
      </p:sp>
      <p:sp>
        <p:nvSpPr>
          <p:cNvPr id="5" name="Platshållare för bildnummer 4"/>
          <p:cNvSpPr>
            <a:spLocks noGrp="1"/>
          </p:cNvSpPr>
          <p:nvPr>
            <p:ph type="sldNum" sz="quarter" idx="12"/>
          </p:nvPr>
        </p:nvSpPr>
        <p:spPr/>
        <p:txBody>
          <a:bodyPr/>
          <a:lstStyle/>
          <a:p>
            <a:fld id="{B62E20CB-6294-4636-B7FB-680781603A28}" type="slidenum">
              <a:rPr lang="sv-SE" smtClean="0"/>
              <a:pPr/>
              <a:t>2</a:t>
            </a:fld>
            <a:endParaRPr lang="sv-SE" dirty="0"/>
          </a:p>
        </p:txBody>
      </p:sp>
      <p:sp>
        <p:nvSpPr>
          <p:cNvPr id="6" name="Platshållare för text 5"/>
          <p:cNvSpPr>
            <a:spLocks noGrp="1"/>
          </p:cNvSpPr>
          <p:nvPr>
            <p:ph type="body" sz="quarter" idx="13"/>
          </p:nvPr>
        </p:nvSpPr>
        <p:spPr/>
        <p:txBody>
          <a:bodyPr/>
          <a:lstStyle/>
          <a:p>
            <a:r>
              <a:rPr lang="sv-SE" sz="2800" dirty="0"/>
              <a:t>8,4 % har upptäckt elever – sex mot ersättning</a:t>
            </a:r>
          </a:p>
          <a:p>
            <a:r>
              <a:rPr lang="sv-SE" sz="2800" dirty="0"/>
              <a:t>99 % sa att de vänder sig till socialtjänsten</a:t>
            </a:r>
          </a:p>
          <a:p>
            <a:r>
              <a:rPr lang="sv-SE" sz="2800" dirty="0"/>
              <a:t>17 % sa att de vänder sig till </a:t>
            </a:r>
            <a:r>
              <a:rPr lang="sv-SE" sz="2800" dirty="0" err="1"/>
              <a:t>Barnahus</a:t>
            </a:r>
            <a:endParaRPr lang="sv-SE" sz="2800" dirty="0"/>
          </a:p>
          <a:p>
            <a:endParaRPr lang="sv-SE" dirty="0"/>
          </a:p>
        </p:txBody>
      </p:sp>
      <p:pic>
        <p:nvPicPr>
          <p:cNvPr id="11" name="Platshållare för bild 10"/>
          <p:cNvPicPr>
            <a:picLocks noGrp="1" noChangeAspect="1"/>
          </p:cNvPicPr>
          <p:nvPr>
            <p:ph type="pic" sz="quarter" idx="15"/>
          </p:nvPr>
        </p:nvPicPr>
        <p:blipFill>
          <a:blip r:embed="rId3"/>
          <a:srcRect t="18" b="18"/>
          <a:stretch>
            <a:fillRect/>
          </a:stretch>
        </p:blipFill>
        <p:spPr>
          <a:xfrm>
            <a:off x="4446338" y="1626576"/>
            <a:ext cx="4326825" cy="3916720"/>
          </a:xfrm>
          <a:prstGeom prst="rect">
            <a:avLst/>
          </a:prstGeom>
        </p:spPr>
      </p:pic>
    </p:spTree>
    <p:extLst>
      <p:ext uri="{BB962C8B-B14F-4D97-AF65-F5344CB8AC3E}">
        <p14:creationId xmlns:p14="http://schemas.microsoft.com/office/powerpoint/2010/main" val="131124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05895F-EBA2-42BD-9706-0A3E17CC2821}"/>
              </a:ext>
            </a:extLst>
          </p:cNvPr>
          <p:cNvSpPr>
            <a:spLocks noGrp="1"/>
          </p:cNvSpPr>
          <p:nvPr>
            <p:ph type="ctrTitle"/>
          </p:nvPr>
        </p:nvSpPr>
        <p:spPr>
          <a:xfrm>
            <a:off x="323528" y="616658"/>
            <a:ext cx="8496944" cy="1224136"/>
          </a:xfrm>
        </p:spPr>
        <p:txBody>
          <a:bodyPr/>
          <a:lstStyle/>
          <a:p>
            <a:pPr algn="l"/>
            <a:r>
              <a:rPr lang="sv-SE" sz="2800" dirty="0"/>
              <a:t>Vilka aktörer kan exempelvis beröras i första hand?</a:t>
            </a:r>
          </a:p>
        </p:txBody>
      </p:sp>
      <p:sp>
        <p:nvSpPr>
          <p:cNvPr id="3" name="Underrubrik 2">
            <a:extLst>
              <a:ext uri="{FF2B5EF4-FFF2-40B4-BE49-F238E27FC236}">
                <a16:creationId xmlns:a16="http://schemas.microsoft.com/office/drawing/2014/main" id="{A08E9145-F35D-43B3-9BC0-A764F3ACEF7B}"/>
              </a:ext>
            </a:extLst>
          </p:cNvPr>
          <p:cNvSpPr>
            <a:spLocks noGrp="1"/>
          </p:cNvSpPr>
          <p:nvPr>
            <p:ph type="subTitle" idx="1"/>
          </p:nvPr>
        </p:nvSpPr>
        <p:spPr>
          <a:xfrm>
            <a:off x="755576" y="2080000"/>
            <a:ext cx="6912000" cy="2697999"/>
          </a:xfrm>
        </p:spPr>
        <p:txBody>
          <a:bodyPr/>
          <a:lstStyle/>
          <a:p>
            <a:pPr algn="l"/>
            <a:r>
              <a:rPr lang="sv-SE" dirty="0">
                <a:latin typeface="+mn-lt"/>
              </a:rPr>
              <a:t>Socialtjänst, strategisk personal på regional nivå,(Region Dalarna, RSS, Hälso- och sjukvård), Polis, Åklagarmyndigheten, representanter från, </a:t>
            </a:r>
            <a:r>
              <a:rPr lang="sv-SE" dirty="0" err="1">
                <a:latin typeface="+mn-lt"/>
              </a:rPr>
              <a:t>Barnahus</a:t>
            </a:r>
            <a:r>
              <a:rPr lang="sv-SE" dirty="0">
                <a:latin typeface="+mn-lt"/>
              </a:rPr>
              <a:t> i Dalarna</a:t>
            </a:r>
            <a:endParaRPr lang="sv-SE" dirty="0"/>
          </a:p>
        </p:txBody>
      </p:sp>
    </p:spTree>
    <p:extLst>
      <p:ext uri="{BB962C8B-B14F-4D97-AF65-F5344CB8AC3E}">
        <p14:creationId xmlns:p14="http://schemas.microsoft.com/office/powerpoint/2010/main" val="347172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AC0BE-EF89-4836-B377-BCB6C774CA49}"/>
              </a:ext>
            </a:extLst>
          </p:cNvPr>
          <p:cNvSpPr>
            <a:spLocks noGrp="1"/>
          </p:cNvSpPr>
          <p:nvPr>
            <p:ph type="ctrTitle"/>
          </p:nvPr>
        </p:nvSpPr>
        <p:spPr>
          <a:xfrm>
            <a:off x="395536" y="836712"/>
            <a:ext cx="8568952" cy="1017682"/>
          </a:xfrm>
        </p:spPr>
        <p:txBody>
          <a:bodyPr/>
          <a:lstStyle/>
          <a:p>
            <a:pPr algn="l"/>
            <a:br>
              <a:rPr lang="sv-SE" sz="2800" dirty="0"/>
            </a:br>
            <a:r>
              <a:rPr lang="sv-SE" sz="2800" dirty="0"/>
              <a:t>Förutsättningar för att nå målet</a:t>
            </a:r>
          </a:p>
        </p:txBody>
      </p:sp>
      <p:sp>
        <p:nvSpPr>
          <p:cNvPr id="3" name="Underrubrik 2">
            <a:extLst>
              <a:ext uri="{FF2B5EF4-FFF2-40B4-BE49-F238E27FC236}">
                <a16:creationId xmlns:a16="http://schemas.microsoft.com/office/drawing/2014/main" id="{69A62B9E-4835-4436-B447-BCA69382C50D}"/>
              </a:ext>
            </a:extLst>
          </p:cNvPr>
          <p:cNvSpPr>
            <a:spLocks noGrp="1"/>
          </p:cNvSpPr>
          <p:nvPr>
            <p:ph type="subTitle" idx="1"/>
          </p:nvPr>
        </p:nvSpPr>
        <p:spPr>
          <a:xfrm>
            <a:off x="412439" y="2088885"/>
            <a:ext cx="7757649" cy="2680229"/>
          </a:xfrm>
        </p:spPr>
        <p:txBody>
          <a:bodyPr/>
          <a:lstStyle/>
          <a:p>
            <a:pPr algn="l"/>
            <a:r>
              <a:rPr lang="sv-SE" altLang="sv-SE" dirty="0">
                <a:solidFill>
                  <a:srgbClr val="000000"/>
                </a:solidFill>
                <a:latin typeface="Segoe UI" panose="020B0502040204020203" pitchFamily="34" charset="0"/>
                <a:cs typeface="Segoe UI" panose="020B0502040204020203" pitchFamily="34" charset="0"/>
              </a:rPr>
              <a:t>Att möjliggöra deltagande för mellanchefer och yrkesverksamma vid olika aktiviteter och insatser under projektets utveckling</a:t>
            </a:r>
          </a:p>
          <a:p>
            <a:pPr algn="l"/>
            <a:endParaRPr lang="sv-SE" altLang="sv-SE" dirty="0">
              <a:solidFill>
                <a:srgbClr val="000000"/>
              </a:solidFill>
              <a:latin typeface="Segoe UI" panose="020B0502040204020203" pitchFamily="34" charset="0"/>
              <a:cs typeface="Segoe UI" panose="020B0502040204020203" pitchFamily="34" charset="0"/>
            </a:endParaRPr>
          </a:p>
          <a:p>
            <a:pPr lvl="0" algn="l">
              <a:spcBef>
                <a:spcPts val="0"/>
              </a:spcBef>
              <a:defRPr/>
            </a:pPr>
            <a:r>
              <a:rPr lang="sv-SE" dirty="0">
                <a:solidFill>
                  <a:srgbClr val="000000"/>
                </a:solidFill>
                <a:latin typeface="Segoe UI" panose="020B0502040204020203" pitchFamily="34" charset="0"/>
                <a:cs typeface="Segoe UI" panose="020B0502040204020203" pitchFamily="34" charset="0"/>
              </a:rPr>
              <a:t>Att sakkunniga finns samlade är avgörande för projektets utveckling</a:t>
            </a:r>
          </a:p>
          <a:p>
            <a:pPr lvl="0" algn="l">
              <a:spcBef>
                <a:spcPts val="0"/>
              </a:spcBef>
              <a:defRPr/>
            </a:pPr>
            <a:endParaRPr lang="sv-SE" dirty="0"/>
          </a:p>
          <a:p>
            <a:pPr algn="l"/>
            <a:endParaRPr lang="sv-SE" altLang="sv-SE" dirty="0">
              <a:solidFill>
                <a:srgbClr val="000000"/>
              </a:solidFill>
              <a:latin typeface="Segoe UI" panose="020B0502040204020203" pitchFamily="34" charset="0"/>
              <a:cs typeface="Segoe UI" panose="020B0502040204020203" pitchFamily="34" charset="0"/>
            </a:endParaRPr>
          </a:p>
          <a:p>
            <a:pPr algn="l"/>
            <a:endParaRPr lang="sv-SE" dirty="0">
              <a:solidFill>
                <a:srgbClr val="000000"/>
              </a:solidFill>
              <a:latin typeface="Segoe UI" panose="020B0502040204020203" pitchFamily="34" charset="0"/>
              <a:cs typeface="Segoe UI" panose="020B0502040204020203" pitchFamily="34" charset="0"/>
            </a:endParaRPr>
          </a:p>
          <a:p>
            <a:pPr algn="l"/>
            <a:endParaRPr lang="sv-SE" dirty="0"/>
          </a:p>
        </p:txBody>
      </p:sp>
    </p:spTree>
    <p:extLst>
      <p:ext uri="{BB962C8B-B14F-4D97-AF65-F5344CB8AC3E}">
        <p14:creationId xmlns:p14="http://schemas.microsoft.com/office/powerpoint/2010/main" val="198971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E78499-40F7-4DD1-9282-FCC179E30B86}"/>
              </a:ext>
            </a:extLst>
          </p:cNvPr>
          <p:cNvSpPr>
            <a:spLocks noGrp="1"/>
          </p:cNvSpPr>
          <p:nvPr>
            <p:ph type="ctrTitle"/>
          </p:nvPr>
        </p:nvSpPr>
        <p:spPr>
          <a:xfrm>
            <a:off x="683568" y="1124744"/>
            <a:ext cx="6912000" cy="1214910"/>
          </a:xfrm>
        </p:spPr>
        <p:txBody>
          <a:bodyPr/>
          <a:lstStyle/>
          <a:p>
            <a:pPr algn="l"/>
            <a:r>
              <a:rPr lang="sv-SE" dirty="0"/>
              <a:t>VI KAN GÖRA SKILLNAD och det arbetet börjar nu!</a:t>
            </a:r>
          </a:p>
        </p:txBody>
      </p:sp>
      <p:sp>
        <p:nvSpPr>
          <p:cNvPr id="3" name="Underrubrik 2">
            <a:extLst>
              <a:ext uri="{FF2B5EF4-FFF2-40B4-BE49-F238E27FC236}">
                <a16:creationId xmlns:a16="http://schemas.microsoft.com/office/drawing/2014/main" id="{49AB6AFB-3406-48F1-B1A5-3BB556CB6D80}"/>
              </a:ext>
            </a:extLst>
          </p:cNvPr>
          <p:cNvSpPr>
            <a:spLocks noGrp="1"/>
          </p:cNvSpPr>
          <p:nvPr>
            <p:ph type="subTitle" idx="1"/>
          </p:nvPr>
        </p:nvSpPr>
        <p:spPr>
          <a:xfrm>
            <a:off x="827584" y="2636912"/>
            <a:ext cx="6912000" cy="2697999"/>
          </a:xfrm>
        </p:spPr>
        <p:txBody>
          <a:bodyPr/>
          <a:lstStyle/>
          <a:p>
            <a:pPr algn="l"/>
            <a:r>
              <a:rPr lang="sv-SE" dirty="0"/>
              <a:t>”Det är värt vilket pris som helst att få se en slocknad blick lysa upp på nytt, få se ett leende tändas hos den som tycktes ha glömt att le, få se tillit vakna på nytt hos den som inte längre trodde på något eller någon.” </a:t>
            </a:r>
          </a:p>
          <a:p>
            <a:pPr algn="r"/>
            <a:r>
              <a:rPr lang="sv-SE" i="1" dirty="0" err="1"/>
              <a:t>Helder</a:t>
            </a:r>
            <a:r>
              <a:rPr lang="sv-SE" i="1" dirty="0"/>
              <a:t> Camaras</a:t>
            </a:r>
          </a:p>
        </p:txBody>
      </p:sp>
    </p:spTree>
    <p:extLst>
      <p:ext uri="{BB962C8B-B14F-4D97-AF65-F5344CB8AC3E}">
        <p14:creationId xmlns:p14="http://schemas.microsoft.com/office/powerpoint/2010/main" val="101364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C992E1-1F71-44EF-987C-92D165929DCC}"/>
              </a:ext>
            </a:extLst>
          </p:cNvPr>
          <p:cNvSpPr>
            <a:spLocks noGrp="1"/>
          </p:cNvSpPr>
          <p:nvPr>
            <p:ph type="title"/>
          </p:nvPr>
        </p:nvSpPr>
        <p:spPr>
          <a:xfrm>
            <a:off x="409402" y="633600"/>
            <a:ext cx="8302798" cy="902103"/>
          </a:xfrm>
        </p:spPr>
        <p:txBody>
          <a:bodyPr anchor="b">
            <a:normAutofit/>
          </a:bodyPr>
          <a:lstStyle/>
          <a:p>
            <a:r>
              <a:rPr lang="sv-SE"/>
              <a:t>Era reflektioner/frågor till oss</a:t>
            </a:r>
          </a:p>
        </p:txBody>
      </p:sp>
      <p:sp>
        <p:nvSpPr>
          <p:cNvPr id="3" name="Underrubrik 2">
            <a:extLst>
              <a:ext uri="{FF2B5EF4-FFF2-40B4-BE49-F238E27FC236}">
                <a16:creationId xmlns:a16="http://schemas.microsoft.com/office/drawing/2014/main" id="{B6CF1F19-9AC8-41CD-AE11-3CBC9ED65212}"/>
              </a:ext>
            </a:extLst>
          </p:cNvPr>
          <p:cNvSpPr>
            <a:spLocks noGrp="1"/>
          </p:cNvSpPr>
          <p:nvPr>
            <p:ph type="body" sz="quarter" idx="13"/>
          </p:nvPr>
        </p:nvSpPr>
        <p:spPr>
          <a:xfrm>
            <a:off x="414338" y="1713599"/>
            <a:ext cx="4032000" cy="4040713"/>
          </a:xfrm>
        </p:spPr>
        <p:txBody>
          <a:bodyPr>
            <a:normAutofit/>
          </a:bodyPr>
          <a:lstStyle/>
          <a:p>
            <a:r>
              <a:rPr lang="sv-SE" dirty="0"/>
              <a:t>Namn på kontakt person</a:t>
            </a:r>
          </a:p>
          <a:p>
            <a:endParaRPr lang="sv-SE" dirty="0"/>
          </a:p>
          <a:p>
            <a:endParaRPr lang="sv-SE" dirty="0"/>
          </a:p>
        </p:txBody>
      </p:sp>
      <p:pic>
        <p:nvPicPr>
          <p:cNvPr id="4" name="Bildobjekt 3">
            <a:extLst>
              <a:ext uri="{FF2B5EF4-FFF2-40B4-BE49-F238E27FC236}">
                <a16:creationId xmlns:a16="http://schemas.microsoft.com/office/drawing/2014/main" id="{7B454D11-D7A1-419E-99C4-1CDAEAF87787}"/>
              </a:ext>
            </a:extLst>
          </p:cNvPr>
          <p:cNvPicPr>
            <a:picLocks noChangeAspect="1"/>
          </p:cNvPicPr>
          <p:nvPr/>
        </p:nvPicPr>
        <p:blipFill rotWithShape="1">
          <a:blip r:embed="rId3"/>
          <a:srcRect t="6180" r="-4" b="3521"/>
          <a:stretch/>
        </p:blipFill>
        <p:spPr>
          <a:xfrm>
            <a:off x="889942" y="2131906"/>
            <a:ext cx="4032000" cy="3632018"/>
          </a:xfrm>
          <a:prstGeom prst="rect">
            <a:avLst/>
          </a:prstGeom>
          <a:noFill/>
        </p:spPr>
      </p:pic>
      <p:pic>
        <p:nvPicPr>
          <p:cNvPr id="5" name="Bildobjekt 4">
            <a:extLst>
              <a:ext uri="{FF2B5EF4-FFF2-40B4-BE49-F238E27FC236}">
                <a16:creationId xmlns:a16="http://schemas.microsoft.com/office/drawing/2014/main" id="{678144A3-921C-48D5-9079-A3AFD523A0A0}"/>
              </a:ext>
            </a:extLst>
          </p:cNvPr>
          <p:cNvPicPr>
            <a:picLocks noChangeAspect="1"/>
          </p:cNvPicPr>
          <p:nvPr/>
        </p:nvPicPr>
        <p:blipFill>
          <a:blip r:embed="rId4"/>
          <a:stretch>
            <a:fillRect/>
          </a:stretch>
        </p:blipFill>
        <p:spPr>
          <a:xfrm>
            <a:off x="4921942" y="2131906"/>
            <a:ext cx="3988665" cy="3612684"/>
          </a:xfrm>
          <a:prstGeom prst="rect">
            <a:avLst/>
          </a:prstGeom>
        </p:spPr>
      </p:pic>
    </p:spTree>
    <p:extLst>
      <p:ext uri="{BB962C8B-B14F-4D97-AF65-F5344CB8AC3E}">
        <p14:creationId xmlns:p14="http://schemas.microsoft.com/office/powerpoint/2010/main" val="221107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9556DC-7F0E-414C-8DDD-608D7AEC4095}"/>
              </a:ext>
            </a:extLst>
          </p:cNvPr>
          <p:cNvSpPr>
            <a:spLocks noGrp="1"/>
          </p:cNvSpPr>
          <p:nvPr>
            <p:ph type="ctrTitle"/>
          </p:nvPr>
        </p:nvSpPr>
        <p:spPr>
          <a:xfrm>
            <a:off x="539552" y="1052736"/>
            <a:ext cx="7776864" cy="720080"/>
          </a:xfrm>
        </p:spPr>
        <p:txBody>
          <a:bodyPr/>
          <a:lstStyle/>
          <a:p>
            <a:pPr algn="l"/>
            <a:r>
              <a:rPr lang="sv-SE" dirty="0"/>
              <a:t>Tack för oss</a:t>
            </a:r>
          </a:p>
        </p:txBody>
      </p:sp>
      <p:sp>
        <p:nvSpPr>
          <p:cNvPr id="3" name="Underrubrik 2">
            <a:extLst>
              <a:ext uri="{FF2B5EF4-FFF2-40B4-BE49-F238E27FC236}">
                <a16:creationId xmlns:a16="http://schemas.microsoft.com/office/drawing/2014/main" id="{F31DC3F6-2052-497E-84BB-5721A2770EB0}"/>
              </a:ext>
            </a:extLst>
          </p:cNvPr>
          <p:cNvSpPr>
            <a:spLocks noGrp="1"/>
          </p:cNvSpPr>
          <p:nvPr>
            <p:ph type="subTitle" idx="1"/>
          </p:nvPr>
        </p:nvSpPr>
        <p:spPr>
          <a:xfrm>
            <a:off x="1116000" y="1700808"/>
            <a:ext cx="7488448" cy="3888432"/>
          </a:xfrm>
        </p:spPr>
        <p:txBody>
          <a:bodyPr/>
          <a:lstStyle/>
          <a:p>
            <a:pPr algn="l"/>
            <a:r>
              <a:rPr lang="sv-SE" b="1" dirty="0"/>
              <a:t>Våra kontaktuppgifter:</a:t>
            </a:r>
          </a:p>
          <a:p>
            <a:pPr algn="l"/>
            <a:r>
              <a:rPr lang="sv-SE" b="1" dirty="0"/>
              <a:t>Valentina Söderberg, projektledare</a:t>
            </a:r>
          </a:p>
          <a:p>
            <a:pPr algn="l"/>
            <a:r>
              <a:rPr lang="sv-SE" u="sng" dirty="0">
                <a:hlinkClick r:id="rId3"/>
              </a:rPr>
              <a:t>valentina.soderberg@lansstyrelsen.se</a:t>
            </a:r>
            <a:endParaRPr lang="sv-SE" dirty="0"/>
          </a:p>
          <a:p>
            <a:pPr algn="l"/>
            <a:r>
              <a:rPr lang="sv-SE" dirty="0"/>
              <a:t>Telefon: 010 225 03 89 </a:t>
            </a:r>
          </a:p>
          <a:p>
            <a:pPr algn="l"/>
            <a:endParaRPr lang="sv-SE" dirty="0"/>
          </a:p>
          <a:p>
            <a:pPr algn="l"/>
            <a:r>
              <a:rPr lang="sv-SE" b="1" dirty="0"/>
              <a:t>Rusmira Pérez Dervisic</a:t>
            </a:r>
          </a:p>
          <a:p>
            <a:pPr algn="l"/>
            <a:r>
              <a:rPr lang="sv-SE" u="sng" dirty="0">
                <a:hlinkClick r:id="rId4"/>
              </a:rPr>
              <a:t>rusmira.perezdervisic@lansstyrelsen.se</a:t>
            </a:r>
            <a:endParaRPr lang="sv-SE" dirty="0"/>
          </a:p>
          <a:p>
            <a:pPr algn="l"/>
            <a:r>
              <a:rPr lang="sv-SE" dirty="0"/>
              <a:t>Telefon: 010-225 04 30</a:t>
            </a:r>
          </a:p>
          <a:p>
            <a:pPr algn="l"/>
            <a:endParaRPr lang="sv-SE" dirty="0"/>
          </a:p>
          <a:p>
            <a:pPr algn="l"/>
            <a:r>
              <a:rPr lang="sv-SE" b="1" dirty="0"/>
              <a:t>Soledad </a:t>
            </a:r>
            <a:r>
              <a:rPr lang="sv-SE" b="1" dirty="0" err="1"/>
              <a:t>Alarcón</a:t>
            </a:r>
            <a:r>
              <a:rPr lang="sv-SE" b="1" dirty="0"/>
              <a:t> Helling</a:t>
            </a:r>
          </a:p>
          <a:p>
            <a:pPr algn="l"/>
            <a:r>
              <a:rPr lang="sv-SE" u="sng" dirty="0">
                <a:hlinkClick r:id="rId5"/>
              </a:rPr>
              <a:t>soledad.alarcon.helling@lansstyrelsen.se</a:t>
            </a:r>
            <a:endParaRPr lang="sv-SE" dirty="0"/>
          </a:p>
          <a:p>
            <a:pPr algn="l"/>
            <a:r>
              <a:rPr lang="sv-SE" dirty="0"/>
              <a:t>Telefon: 010-225 05 47</a:t>
            </a:r>
          </a:p>
          <a:p>
            <a:pPr algn="l"/>
            <a:endParaRPr lang="sv-SE" dirty="0"/>
          </a:p>
          <a:p>
            <a:pPr algn="l"/>
            <a:endParaRPr lang="sv-SE" dirty="0"/>
          </a:p>
          <a:p>
            <a:endParaRPr lang="sv-SE" dirty="0"/>
          </a:p>
          <a:p>
            <a:endParaRPr lang="sv-SE" dirty="0"/>
          </a:p>
        </p:txBody>
      </p:sp>
    </p:spTree>
    <p:extLst>
      <p:ext uri="{BB962C8B-B14F-4D97-AF65-F5344CB8AC3E}">
        <p14:creationId xmlns:p14="http://schemas.microsoft.com/office/powerpoint/2010/main" val="125506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FDE78F-1575-4AF5-B405-A816F87C101B}"/>
              </a:ext>
            </a:extLst>
          </p:cNvPr>
          <p:cNvSpPr>
            <a:spLocks noGrp="1"/>
          </p:cNvSpPr>
          <p:nvPr>
            <p:ph type="ctrTitle"/>
          </p:nvPr>
        </p:nvSpPr>
        <p:spPr>
          <a:xfrm>
            <a:off x="287524" y="489111"/>
            <a:ext cx="8568952" cy="1211101"/>
          </a:xfrm>
        </p:spPr>
        <p:txBody>
          <a:bodyPr/>
          <a:lstStyle/>
          <a:p>
            <a:r>
              <a:rPr lang="sv-SE" sz="2700" dirty="0"/>
              <a:t>Kompetensbehov - skolan</a:t>
            </a:r>
          </a:p>
        </p:txBody>
      </p:sp>
      <p:sp>
        <p:nvSpPr>
          <p:cNvPr id="3" name="Underrubrik 2">
            <a:extLst>
              <a:ext uri="{FF2B5EF4-FFF2-40B4-BE49-F238E27FC236}">
                <a16:creationId xmlns:a16="http://schemas.microsoft.com/office/drawing/2014/main" id="{43CCF8C1-1BE7-4E8D-8105-1DEFD1634FE6}"/>
              </a:ext>
            </a:extLst>
          </p:cNvPr>
          <p:cNvSpPr>
            <a:spLocks noGrp="1"/>
          </p:cNvSpPr>
          <p:nvPr>
            <p:ph type="subTitle" idx="1"/>
          </p:nvPr>
        </p:nvSpPr>
        <p:spPr/>
        <p:txBody>
          <a:bodyPr/>
          <a:lstStyle/>
          <a:p>
            <a:endParaRPr lang="sv-SE" dirty="0"/>
          </a:p>
        </p:txBody>
      </p:sp>
      <p:graphicFrame>
        <p:nvGraphicFramePr>
          <p:cNvPr id="4" name="Objekt 3">
            <a:extLst>
              <a:ext uri="{FF2B5EF4-FFF2-40B4-BE49-F238E27FC236}">
                <a16:creationId xmlns:a16="http://schemas.microsoft.com/office/drawing/2014/main" id="{E6C58D4E-A962-4329-8C0F-99963D99F877}"/>
              </a:ext>
            </a:extLst>
          </p:cNvPr>
          <p:cNvGraphicFramePr>
            <a:graphicFrameLocks noChangeAspect="1"/>
          </p:cNvGraphicFramePr>
          <p:nvPr>
            <p:extLst>
              <p:ext uri="{D42A27DB-BD31-4B8C-83A1-F6EECF244321}">
                <p14:modId xmlns:p14="http://schemas.microsoft.com/office/powerpoint/2010/main" val="1629623139"/>
              </p:ext>
            </p:extLst>
          </p:nvPr>
        </p:nvGraphicFramePr>
        <p:xfrm>
          <a:off x="1328431" y="1700212"/>
          <a:ext cx="6415137" cy="4707519"/>
        </p:xfrm>
        <a:graphic>
          <a:graphicData uri="http://schemas.openxmlformats.org/presentationml/2006/ole">
            <mc:AlternateContent xmlns:mc="http://schemas.openxmlformats.org/markup-compatibility/2006">
              <mc:Choice xmlns:v="urn:schemas-microsoft-com:vml" Requires="v">
                <p:oleObj spid="_x0000_s2170" name="Dokument" r:id="rId4" imgW="6208813" imgH="3963792" progId="Word.Document.12">
                  <p:embed/>
                </p:oleObj>
              </mc:Choice>
              <mc:Fallback>
                <p:oleObj name="Dokument" r:id="rId4" imgW="6208813" imgH="3963792" progId="Word.Document.12">
                  <p:embed/>
                  <p:pic>
                    <p:nvPicPr>
                      <p:cNvPr id="9" name="Objekt 8"/>
                      <p:cNvPicPr/>
                      <p:nvPr/>
                    </p:nvPicPr>
                    <p:blipFill>
                      <a:blip r:embed="rId5"/>
                      <a:stretch>
                        <a:fillRect/>
                      </a:stretch>
                    </p:blipFill>
                    <p:spPr>
                      <a:xfrm>
                        <a:off x="1328431" y="1700212"/>
                        <a:ext cx="6415137" cy="4707519"/>
                      </a:xfrm>
                      <a:prstGeom prst="rect">
                        <a:avLst/>
                      </a:prstGeom>
                    </p:spPr>
                  </p:pic>
                </p:oleObj>
              </mc:Fallback>
            </mc:AlternateContent>
          </a:graphicData>
        </a:graphic>
      </p:graphicFrame>
      <p:sp>
        <p:nvSpPr>
          <p:cNvPr id="5" name="Platshållare för datum 2">
            <a:extLst>
              <a:ext uri="{FF2B5EF4-FFF2-40B4-BE49-F238E27FC236}">
                <a16:creationId xmlns:a16="http://schemas.microsoft.com/office/drawing/2014/main" id="{C33001B4-1A09-4C32-997F-F470652EE1AF}"/>
              </a:ext>
            </a:extLst>
          </p:cNvPr>
          <p:cNvSpPr>
            <a:spLocks noGrp="1"/>
          </p:cNvSpPr>
          <p:nvPr>
            <p:ph type="dt" sz="half" idx="10"/>
          </p:nvPr>
        </p:nvSpPr>
        <p:spPr>
          <a:xfrm>
            <a:off x="1080000" y="6643561"/>
            <a:ext cx="1187744" cy="199632"/>
          </a:xfrm>
        </p:spPr>
        <p:txBody>
          <a:bodyPr/>
          <a:lstStyle/>
          <a:p>
            <a:r>
              <a:rPr lang="sv-SE" dirty="0"/>
              <a:t>2021-09-24</a:t>
            </a:r>
          </a:p>
        </p:txBody>
      </p:sp>
      <p:sp>
        <p:nvSpPr>
          <p:cNvPr id="7" name="Platshållare för datum 2">
            <a:extLst>
              <a:ext uri="{FF2B5EF4-FFF2-40B4-BE49-F238E27FC236}">
                <a16:creationId xmlns:a16="http://schemas.microsoft.com/office/drawing/2014/main" id="{0BAB598B-41BF-4553-B07F-815CDAE5E0F3}"/>
              </a:ext>
            </a:extLst>
          </p:cNvPr>
          <p:cNvSpPr txBox="1">
            <a:spLocks/>
          </p:cNvSpPr>
          <p:nvPr/>
        </p:nvSpPr>
        <p:spPr>
          <a:xfrm>
            <a:off x="287524" y="6578766"/>
            <a:ext cx="252021" cy="274671"/>
          </a:xfrm>
          <a:prstGeom prst="rect">
            <a:avLst/>
          </a:prstGeom>
        </p:spPr>
        <p:txBody>
          <a:bodyPr vert="horz" lIns="90000" tIns="45720" rIns="91440" bIns="45720" rtlCol="0" anchor="ctr"/>
          <a:lstStyle>
            <a:defPPr>
              <a:defRPr lang="sv-S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4</a:t>
            </a:r>
          </a:p>
        </p:txBody>
      </p:sp>
    </p:spTree>
    <p:extLst>
      <p:ext uri="{BB962C8B-B14F-4D97-AF65-F5344CB8AC3E}">
        <p14:creationId xmlns:p14="http://schemas.microsoft.com/office/powerpoint/2010/main" val="34085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7723" y="935029"/>
            <a:ext cx="6912000" cy="633600"/>
          </a:xfrm>
        </p:spPr>
        <p:txBody>
          <a:bodyPr/>
          <a:lstStyle/>
          <a:p>
            <a:pPr algn="ctr"/>
            <a:r>
              <a:rPr lang="sv-SE" dirty="0"/>
              <a:t>Socialtjänsten – förekomst </a:t>
            </a:r>
            <a:r>
              <a:rPr lang="sv-SE" dirty="0" err="1"/>
              <a:t>PoM</a:t>
            </a:r>
            <a:endParaRPr lang="sv-SE" dirty="0"/>
          </a:p>
        </p:txBody>
      </p:sp>
      <p:sp>
        <p:nvSpPr>
          <p:cNvPr id="3" name="Platshållare för datum 2"/>
          <p:cNvSpPr>
            <a:spLocks noGrp="1"/>
          </p:cNvSpPr>
          <p:nvPr>
            <p:ph type="dt" sz="half" idx="10"/>
          </p:nvPr>
        </p:nvSpPr>
        <p:spPr/>
        <p:txBody>
          <a:bodyPr/>
          <a:lstStyle/>
          <a:p>
            <a:r>
              <a:rPr lang="sv-SE" dirty="0"/>
              <a:t>2021-09-24</a:t>
            </a:r>
          </a:p>
        </p:txBody>
      </p:sp>
      <p:sp>
        <p:nvSpPr>
          <p:cNvPr id="5" name="Platshållare för bildnummer 4"/>
          <p:cNvSpPr>
            <a:spLocks noGrp="1"/>
          </p:cNvSpPr>
          <p:nvPr>
            <p:ph type="sldNum" sz="quarter" idx="12"/>
          </p:nvPr>
        </p:nvSpPr>
        <p:spPr/>
        <p:txBody>
          <a:bodyPr/>
          <a:lstStyle/>
          <a:p>
            <a:fld id="{B62E20CB-6294-4636-B7FB-680781603A28}" type="slidenum">
              <a:rPr lang="sv-SE" smtClean="0"/>
              <a:pPr/>
              <a:t>4</a:t>
            </a:fld>
            <a:endParaRPr lang="sv-SE" dirty="0"/>
          </a:p>
        </p:txBody>
      </p:sp>
      <p:sp>
        <p:nvSpPr>
          <p:cNvPr id="6" name="Platshållare för text 5"/>
          <p:cNvSpPr>
            <a:spLocks noGrp="1"/>
          </p:cNvSpPr>
          <p:nvPr>
            <p:ph type="body" sz="quarter" idx="13"/>
          </p:nvPr>
        </p:nvSpPr>
        <p:spPr>
          <a:xfrm>
            <a:off x="357761" y="1722182"/>
            <a:ext cx="4032000" cy="4034889"/>
          </a:xfrm>
        </p:spPr>
        <p:txBody>
          <a:bodyPr/>
          <a:lstStyle/>
          <a:p>
            <a:r>
              <a:rPr lang="sv-SE" dirty="0"/>
              <a:t>6 av länets 11 kommuner har tagit emot, utrett och verkställt beslut.</a:t>
            </a:r>
          </a:p>
          <a:p>
            <a:r>
              <a:rPr lang="sv-SE" dirty="0"/>
              <a:t>Vid behov av stöd – 6 kommuner vänder sig till </a:t>
            </a:r>
            <a:r>
              <a:rPr lang="sv-SE" dirty="0" err="1"/>
              <a:t>Barnahus</a:t>
            </a:r>
            <a:r>
              <a:rPr lang="sv-SE" dirty="0"/>
              <a:t> eller socialtjänstens egen verksamhet inom VNR</a:t>
            </a:r>
          </a:p>
          <a:p>
            <a:r>
              <a:rPr lang="sv-SE" dirty="0"/>
              <a:t>3 av 11 kommuner vänder sig till regionkoordinatorn</a:t>
            </a:r>
          </a:p>
          <a:p>
            <a:r>
              <a:rPr lang="sv-SE" dirty="0"/>
              <a:t>8 av 11 har visst behov stöd och 3 av 11 kommuner har stort behov av stöd. </a:t>
            </a:r>
          </a:p>
          <a:p>
            <a:endParaRPr lang="sv-SE" dirty="0"/>
          </a:p>
        </p:txBody>
      </p:sp>
      <p:pic>
        <p:nvPicPr>
          <p:cNvPr id="8" name="Bildobjekt 7"/>
          <p:cNvPicPr>
            <a:picLocks noChangeAspect="1"/>
          </p:cNvPicPr>
          <p:nvPr/>
        </p:nvPicPr>
        <p:blipFill>
          <a:blip r:embed="rId3"/>
          <a:stretch>
            <a:fillRect/>
          </a:stretch>
        </p:blipFill>
        <p:spPr>
          <a:xfrm>
            <a:off x="4563269" y="1706490"/>
            <a:ext cx="4322439" cy="4041998"/>
          </a:xfrm>
          <a:prstGeom prst="rect">
            <a:avLst/>
          </a:prstGeom>
        </p:spPr>
      </p:pic>
      <p:sp>
        <p:nvSpPr>
          <p:cNvPr id="7" name="Platshållare för text 6"/>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412279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903471"/>
            <a:ext cx="6912000" cy="633600"/>
          </a:xfrm>
        </p:spPr>
        <p:txBody>
          <a:bodyPr/>
          <a:lstStyle/>
          <a:p>
            <a:pPr algn="ctr"/>
            <a:r>
              <a:rPr lang="sv-SE" dirty="0"/>
              <a:t>Vad rör behovet av stöd?</a:t>
            </a:r>
          </a:p>
        </p:txBody>
      </p:sp>
      <p:sp>
        <p:nvSpPr>
          <p:cNvPr id="3" name="Platshållare för datum 2"/>
          <p:cNvSpPr>
            <a:spLocks noGrp="1"/>
          </p:cNvSpPr>
          <p:nvPr>
            <p:ph type="dt" sz="half" idx="10"/>
          </p:nvPr>
        </p:nvSpPr>
        <p:spPr/>
        <p:txBody>
          <a:bodyPr/>
          <a:lstStyle/>
          <a:p>
            <a:r>
              <a:rPr lang="sv-SE" dirty="0"/>
              <a:t>2021-09-24</a:t>
            </a:r>
          </a:p>
        </p:txBody>
      </p:sp>
      <p:sp>
        <p:nvSpPr>
          <p:cNvPr id="5" name="Platshållare för bildnummer 4"/>
          <p:cNvSpPr>
            <a:spLocks noGrp="1"/>
          </p:cNvSpPr>
          <p:nvPr>
            <p:ph type="sldNum" sz="quarter" idx="12"/>
          </p:nvPr>
        </p:nvSpPr>
        <p:spPr/>
        <p:txBody>
          <a:bodyPr/>
          <a:lstStyle/>
          <a:p>
            <a:fld id="{B62E20CB-6294-4636-B7FB-680781603A28}" type="slidenum">
              <a:rPr lang="sv-SE" smtClean="0"/>
              <a:pPr/>
              <a:t>5</a:t>
            </a:fld>
            <a:endParaRPr lang="sv-SE" dirty="0"/>
          </a:p>
        </p:txBody>
      </p:sp>
      <p:sp>
        <p:nvSpPr>
          <p:cNvPr id="6" name="Platshållare för text 5"/>
          <p:cNvSpPr>
            <a:spLocks noGrp="1"/>
          </p:cNvSpPr>
          <p:nvPr>
            <p:ph type="body" sz="quarter" idx="13"/>
          </p:nvPr>
        </p:nvSpPr>
        <p:spPr/>
        <p:txBody>
          <a:bodyPr/>
          <a:lstStyle/>
          <a:p>
            <a:pPr marL="0" indent="0" algn="ctr">
              <a:buNone/>
            </a:pPr>
            <a:endParaRPr lang="sv-SE" dirty="0"/>
          </a:p>
          <a:p>
            <a:pPr marL="0" indent="0" algn="ctr">
              <a:buNone/>
            </a:pPr>
            <a:endParaRPr lang="sv-SE" dirty="0"/>
          </a:p>
        </p:txBody>
      </p:sp>
      <p:sp>
        <p:nvSpPr>
          <p:cNvPr id="7" name="Platshållare för text 6"/>
          <p:cNvSpPr>
            <a:spLocks noGrp="1"/>
          </p:cNvSpPr>
          <p:nvPr>
            <p:ph type="body" sz="quarter" idx="14"/>
          </p:nvPr>
        </p:nvSpPr>
        <p:spPr/>
        <p:txBody>
          <a:bodyPr/>
          <a:lstStyle/>
          <a:p>
            <a:pPr marL="0" indent="0" algn="ctr">
              <a:buNone/>
            </a:pPr>
            <a:endParaRPr lang="sv-SE" dirty="0"/>
          </a:p>
          <a:p>
            <a:pPr marL="0" indent="0" algn="ctr">
              <a:buNone/>
            </a:pPr>
            <a:endParaRPr lang="sv-SE" dirty="0"/>
          </a:p>
        </p:txBody>
      </p:sp>
      <p:pic>
        <p:nvPicPr>
          <p:cNvPr id="8" name="Bildobjekt 7"/>
          <p:cNvPicPr>
            <a:picLocks noChangeAspect="1"/>
          </p:cNvPicPr>
          <p:nvPr/>
        </p:nvPicPr>
        <p:blipFill>
          <a:blip r:embed="rId3"/>
          <a:stretch>
            <a:fillRect/>
          </a:stretch>
        </p:blipFill>
        <p:spPr>
          <a:xfrm>
            <a:off x="697402" y="2301407"/>
            <a:ext cx="3334801" cy="2859272"/>
          </a:xfrm>
          <a:prstGeom prst="rect">
            <a:avLst/>
          </a:prstGeom>
        </p:spPr>
      </p:pic>
      <p:sp>
        <p:nvSpPr>
          <p:cNvPr id="10" name="Rektangel 9"/>
          <p:cNvSpPr/>
          <p:nvPr/>
        </p:nvSpPr>
        <p:spPr>
          <a:xfrm>
            <a:off x="4563269" y="2575453"/>
            <a:ext cx="3998638" cy="1477328"/>
          </a:xfrm>
          <a:prstGeom prst="rect">
            <a:avLst/>
          </a:prstGeom>
        </p:spPr>
        <p:txBody>
          <a:bodyPr wrap="square">
            <a:spAutoFit/>
          </a:bodyPr>
          <a:lstStyle/>
          <a:p>
            <a:r>
              <a:rPr lang="sv-SE" i="1" dirty="0"/>
              <a:t>Jag blev faktiskt chockad när jag pratade med en annan grupp, missbruk. Att de faktiskt inte visste att de ska ha kontakt med polisen att det är en polissak. Det finns så lite kunskap….</a:t>
            </a:r>
          </a:p>
        </p:txBody>
      </p:sp>
    </p:spTree>
    <p:extLst>
      <p:ext uri="{BB962C8B-B14F-4D97-AF65-F5344CB8AC3E}">
        <p14:creationId xmlns:p14="http://schemas.microsoft.com/office/powerpoint/2010/main" val="254350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7161" y="892223"/>
            <a:ext cx="6912000" cy="633600"/>
          </a:xfrm>
        </p:spPr>
        <p:txBody>
          <a:bodyPr/>
          <a:lstStyle/>
          <a:p>
            <a:pPr algn="ctr"/>
            <a:r>
              <a:rPr lang="sv-SE" dirty="0"/>
              <a:t>Kompetensbehov - socialtjänsten </a:t>
            </a:r>
          </a:p>
        </p:txBody>
      </p:sp>
      <p:sp>
        <p:nvSpPr>
          <p:cNvPr id="3" name="Platshållare för datum 2"/>
          <p:cNvSpPr>
            <a:spLocks noGrp="1"/>
          </p:cNvSpPr>
          <p:nvPr>
            <p:ph type="dt" sz="half" idx="10"/>
          </p:nvPr>
        </p:nvSpPr>
        <p:spPr/>
        <p:txBody>
          <a:bodyPr/>
          <a:lstStyle/>
          <a:p>
            <a:r>
              <a:rPr lang="sv-SE" dirty="0"/>
              <a:t>2021-09-24</a:t>
            </a:r>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6</a:t>
            </a:fld>
            <a:endParaRPr lang="sv-SE" dirty="0"/>
          </a:p>
        </p:txBody>
      </p:sp>
      <p:sp>
        <p:nvSpPr>
          <p:cNvPr id="6" name="Platshållare för text 5"/>
          <p:cNvSpPr>
            <a:spLocks noGrp="1"/>
          </p:cNvSpPr>
          <p:nvPr>
            <p:ph type="body" sz="quarter" idx="13"/>
          </p:nvPr>
        </p:nvSpPr>
        <p:spPr>
          <a:xfrm>
            <a:off x="323752" y="1713598"/>
            <a:ext cx="4032000" cy="4034889"/>
          </a:xfrm>
        </p:spPr>
        <p:txBody>
          <a:bodyPr/>
          <a:lstStyle/>
          <a:p>
            <a:pPr marL="0" indent="0">
              <a:buNone/>
            </a:pPr>
            <a:endParaRPr lang="sv-SE" i="1" dirty="0"/>
          </a:p>
          <a:p>
            <a:pPr marL="0" indent="0">
              <a:buNone/>
            </a:pPr>
            <a:endParaRPr lang="sv-SE" i="1" dirty="0"/>
          </a:p>
          <a:p>
            <a:pPr marL="0" indent="0">
              <a:buNone/>
            </a:pPr>
            <a:r>
              <a:rPr lang="sv-SE" i="1" dirty="0"/>
              <a:t>”Juridiskt sätt är det inte ett brottsoffer att sälja sex. Men det är en social fråga. Det kan ju ha att göra med att man behöver hjälp med sin försörjning och boende. Det är knivigt. ……Hur kan man söka hjälp när man säljer sex?”</a:t>
            </a:r>
          </a:p>
        </p:txBody>
      </p:sp>
      <p:sp>
        <p:nvSpPr>
          <p:cNvPr id="7" name="Platshållare för text 6"/>
          <p:cNvSpPr>
            <a:spLocks noGrp="1"/>
          </p:cNvSpPr>
          <p:nvPr>
            <p:ph type="body" sz="quarter" idx="14"/>
          </p:nvPr>
        </p:nvSpPr>
        <p:spPr/>
        <p:txBody>
          <a:bodyPr/>
          <a:lstStyle/>
          <a:p>
            <a:endParaRPr lang="sv-SE" dirty="0"/>
          </a:p>
        </p:txBody>
      </p:sp>
      <p:graphicFrame>
        <p:nvGraphicFramePr>
          <p:cNvPr id="12" name="Tabell 11"/>
          <p:cNvGraphicFramePr>
            <a:graphicFrameLocks noGrp="1"/>
          </p:cNvGraphicFramePr>
          <p:nvPr/>
        </p:nvGraphicFramePr>
        <p:xfrm>
          <a:off x="4580790" y="1713595"/>
          <a:ext cx="4131409" cy="4034892"/>
        </p:xfrm>
        <a:graphic>
          <a:graphicData uri="http://schemas.openxmlformats.org/drawingml/2006/table">
            <a:tbl>
              <a:tblPr firstRow="1" firstCol="1" lastRow="1" lastCol="1" bandRow="1"/>
              <a:tblGrid>
                <a:gridCol w="1815525">
                  <a:extLst>
                    <a:ext uri="{9D8B030D-6E8A-4147-A177-3AD203B41FA5}">
                      <a16:colId xmlns:a16="http://schemas.microsoft.com/office/drawing/2014/main" val="2135882285"/>
                    </a:ext>
                  </a:extLst>
                </a:gridCol>
                <a:gridCol w="692374">
                  <a:extLst>
                    <a:ext uri="{9D8B030D-6E8A-4147-A177-3AD203B41FA5}">
                      <a16:colId xmlns:a16="http://schemas.microsoft.com/office/drawing/2014/main" val="3850311309"/>
                    </a:ext>
                  </a:extLst>
                </a:gridCol>
                <a:gridCol w="1623510">
                  <a:extLst>
                    <a:ext uri="{9D8B030D-6E8A-4147-A177-3AD203B41FA5}">
                      <a16:colId xmlns:a16="http://schemas.microsoft.com/office/drawing/2014/main" val="3328185841"/>
                    </a:ext>
                  </a:extLst>
                </a:gridCol>
              </a:tblGrid>
              <a:tr h="617871">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Grundläggande kunskap PoM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357062221"/>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Skyddsbedömningar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54,5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68273283"/>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Hot- och riskbedömningar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175311545"/>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LVU-utredningar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2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18,2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64190746"/>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Insatser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4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36,4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648867978"/>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Förebyggande arbete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54286783"/>
                  </a:ext>
                </a:extLst>
              </a:tr>
              <a:tr h="617871">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Verksamheten har ej behov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5F5F5"/>
                    </a:solidFill>
                  </a:tcPr>
                </a:tc>
                <a:tc>
                  <a:txBody>
                    <a:bodyPr/>
                    <a:lstStyle/>
                    <a:p>
                      <a:pPr algn="ctr">
                        <a:spcAft>
                          <a:spcPts val="0"/>
                        </a:spcAft>
                      </a:pPr>
                      <a:r>
                        <a:rPr lang="sv-SE" sz="1150" dirty="0">
                          <a:solidFill>
                            <a:srgbClr val="000000"/>
                          </a:solidFill>
                          <a:effectLst/>
                          <a:latin typeface="Calibri" panose="020F0502020204030204" pitchFamily="34" charset="0"/>
                          <a:ea typeface="Calibri" panose="020F0502020204030204" pitchFamily="34" charset="0"/>
                        </a:rPr>
                        <a:t>0 </a:t>
                      </a:r>
                      <a:endParaRPr lang="sv-SE" sz="1200" dirty="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5F5F5"/>
                    </a:solidFill>
                  </a:tcPr>
                </a:tc>
                <a:tc>
                  <a:txBody>
                    <a:bodyPr/>
                    <a:lstStyle/>
                    <a:p>
                      <a:pPr algn="ctr">
                        <a:spcAft>
                          <a:spcPts val="0"/>
                        </a:spcAft>
                      </a:pPr>
                      <a:r>
                        <a:rPr lang="sv-SE" sz="1150" dirty="0">
                          <a:solidFill>
                            <a:srgbClr val="000000"/>
                          </a:solidFill>
                          <a:effectLst/>
                          <a:latin typeface="Calibri" panose="020F0502020204030204" pitchFamily="34" charset="0"/>
                          <a:ea typeface="Calibri" panose="020F0502020204030204" pitchFamily="34" charset="0"/>
                        </a:rPr>
                        <a:t>0 </a:t>
                      </a:r>
                      <a:endParaRPr lang="sv-SE" sz="1200" dirty="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1723122652"/>
                  </a:ext>
                </a:extLst>
              </a:tr>
            </a:tbl>
          </a:graphicData>
        </a:graphic>
      </p:graphicFrame>
    </p:spTree>
    <p:extLst>
      <p:ext uri="{BB962C8B-B14F-4D97-AF65-F5344CB8AC3E}">
        <p14:creationId xmlns:p14="http://schemas.microsoft.com/office/powerpoint/2010/main" val="8819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6096" y="909212"/>
            <a:ext cx="8236104" cy="633600"/>
          </a:xfrm>
        </p:spPr>
        <p:txBody>
          <a:bodyPr/>
          <a:lstStyle/>
          <a:p>
            <a:pPr algn="ctr"/>
            <a:r>
              <a:rPr lang="sv-SE" dirty="0"/>
              <a:t>Förslag</a:t>
            </a:r>
          </a:p>
        </p:txBody>
      </p:sp>
      <p:sp>
        <p:nvSpPr>
          <p:cNvPr id="3" name="Platshållare för datum 2"/>
          <p:cNvSpPr>
            <a:spLocks noGrp="1"/>
          </p:cNvSpPr>
          <p:nvPr>
            <p:ph type="dt" sz="half" idx="10"/>
          </p:nvPr>
        </p:nvSpPr>
        <p:spPr/>
        <p:txBody>
          <a:bodyPr/>
          <a:lstStyle/>
          <a:p>
            <a:r>
              <a:rPr lang="sv-SE" dirty="0"/>
              <a:t>2021-09-24</a:t>
            </a:r>
          </a:p>
        </p:txBody>
      </p:sp>
      <p:sp>
        <p:nvSpPr>
          <p:cNvPr id="5" name="Platshållare för bildnummer 4"/>
          <p:cNvSpPr>
            <a:spLocks noGrp="1"/>
          </p:cNvSpPr>
          <p:nvPr>
            <p:ph type="sldNum" sz="quarter" idx="12"/>
          </p:nvPr>
        </p:nvSpPr>
        <p:spPr/>
        <p:txBody>
          <a:bodyPr/>
          <a:lstStyle/>
          <a:p>
            <a:fld id="{B62E20CB-6294-4636-B7FB-680781603A28}" type="slidenum">
              <a:rPr lang="sv-SE" smtClean="0"/>
              <a:pPr/>
              <a:t>7</a:t>
            </a:fld>
            <a:endParaRPr lang="sv-SE" dirty="0"/>
          </a:p>
        </p:txBody>
      </p:sp>
      <p:sp>
        <p:nvSpPr>
          <p:cNvPr id="6" name="Platshållare för text 5"/>
          <p:cNvSpPr>
            <a:spLocks noGrp="1"/>
          </p:cNvSpPr>
          <p:nvPr>
            <p:ph type="body" sz="quarter" idx="13"/>
          </p:nvPr>
        </p:nvSpPr>
        <p:spPr>
          <a:xfrm>
            <a:off x="476096" y="1723323"/>
            <a:ext cx="4032000" cy="4034889"/>
          </a:xfrm>
        </p:spPr>
        <p:txBody>
          <a:bodyPr/>
          <a:lstStyle/>
          <a:p>
            <a:r>
              <a:rPr lang="sv-SE" sz="2400" dirty="0"/>
              <a:t>Regionkoordinatorn och dess uppdrag behöver förankras i länet – både på strategisk och operativ nivå.</a:t>
            </a:r>
          </a:p>
          <a:p>
            <a:r>
              <a:rPr lang="sv-SE" sz="2400" dirty="0"/>
              <a:t>Frågan huruvida prostitution är en brottsofferfråga är viktig att ta itu med.</a:t>
            </a:r>
          </a:p>
          <a:p>
            <a:pPr marL="0" indent="0">
              <a:buNone/>
            </a:pPr>
            <a:endParaRPr lang="sv-SE" dirty="0"/>
          </a:p>
          <a:p>
            <a:endParaRPr lang="sv-SE" dirty="0"/>
          </a:p>
        </p:txBody>
      </p:sp>
      <p:pic>
        <p:nvPicPr>
          <p:cNvPr id="8" name="Bildobjekt 7"/>
          <p:cNvPicPr>
            <a:picLocks noChangeAspect="1"/>
          </p:cNvPicPr>
          <p:nvPr/>
        </p:nvPicPr>
        <p:blipFill>
          <a:blip r:embed="rId3"/>
          <a:stretch>
            <a:fillRect/>
          </a:stretch>
        </p:blipFill>
        <p:spPr>
          <a:xfrm>
            <a:off x="4680200" y="1819857"/>
            <a:ext cx="4148931" cy="3757843"/>
          </a:xfrm>
          <a:prstGeom prst="rect">
            <a:avLst/>
          </a:prstGeom>
        </p:spPr>
      </p:pic>
      <p:sp>
        <p:nvSpPr>
          <p:cNvPr id="7" name="Platshållare för text 6"/>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319046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4664" y="792712"/>
            <a:ext cx="6912000" cy="633600"/>
          </a:xfrm>
        </p:spPr>
        <p:txBody>
          <a:bodyPr/>
          <a:lstStyle/>
          <a:p>
            <a:pPr algn="ctr"/>
            <a:r>
              <a:rPr lang="sv-SE" dirty="0"/>
              <a:t>Rapportens förslag</a:t>
            </a:r>
          </a:p>
        </p:txBody>
      </p:sp>
      <p:sp>
        <p:nvSpPr>
          <p:cNvPr id="3" name="Platshållare för datum 2"/>
          <p:cNvSpPr>
            <a:spLocks noGrp="1"/>
          </p:cNvSpPr>
          <p:nvPr>
            <p:ph type="dt" sz="half" idx="10"/>
          </p:nvPr>
        </p:nvSpPr>
        <p:spPr/>
        <p:txBody>
          <a:bodyPr/>
          <a:lstStyle/>
          <a:p>
            <a:r>
              <a:rPr lang="sv-SE" dirty="0"/>
              <a:t>2021-09-24</a:t>
            </a:r>
          </a:p>
        </p:txBody>
      </p:sp>
      <p:sp>
        <p:nvSpPr>
          <p:cNvPr id="4" name="Platshållare för bildnummer 3"/>
          <p:cNvSpPr>
            <a:spLocks noGrp="1"/>
          </p:cNvSpPr>
          <p:nvPr>
            <p:ph type="sldNum" sz="quarter" idx="12"/>
          </p:nvPr>
        </p:nvSpPr>
        <p:spPr/>
        <p:txBody>
          <a:bodyPr/>
          <a:lstStyle/>
          <a:p>
            <a:fld id="{B62E20CB-6294-4636-B7FB-680781603A28}" type="slidenum">
              <a:rPr lang="sv-SE" smtClean="0"/>
              <a:pPr/>
              <a:t>8</a:t>
            </a:fld>
            <a:endParaRPr lang="sv-SE" dirty="0"/>
          </a:p>
        </p:txBody>
      </p:sp>
      <p:sp>
        <p:nvSpPr>
          <p:cNvPr id="6" name="Platshållare för text 5"/>
          <p:cNvSpPr>
            <a:spLocks noGrp="1"/>
          </p:cNvSpPr>
          <p:nvPr>
            <p:ph type="body" sz="quarter" idx="13"/>
          </p:nvPr>
        </p:nvSpPr>
        <p:spPr>
          <a:xfrm>
            <a:off x="4702472" y="1940886"/>
            <a:ext cx="4032000" cy="4034889"/>
          </a:xfrm>
        </p:spPr>
        <p:txBody>
          <a:bodyPr/>
          <a:lstStyle/>
          <a:p>
            <a:r>
              <a:rPr lang="sv-SE" dirty="0"/>
              <a:t>Genomför åtgärder för att den kommande regionkoordinatorn ska få de bästa möjligheterna att klara uppdragen i länet. </a:t>
            </a:r>
          </a:p>
          <a:p>
            <a:r>
              <a:rPr lang="sv-SE" dirty="0"/>
              <a:t>Inrätta en länsgemensam funktion och arbetsstruktur för kommunernas arbete med barn, unga och vuxna som utsatts eller är i risk att utsättas för hedersrelaterat våld. </a:t>
            </a:r>
          </a:p>
        </p:txBody>
      </p:sp>
      <p:sp>
        <p:nvSpPr>
          <p:cNvPr id="7" name="Platshållare för text 6"/>
          <p:cNvSpPr>
            <a:spLocks noGrp="1"/>
          </p:cNvSpPr>
          <p:nvPr>
            <p:ph type="body" sz="quarter" idx="14"/>
          </p:nvPr>
        </p:nvSpPr>
        <p:spPr>
          <a:xfrm>
            <a:off x="697402" y="1943791"/>
            <a:ext cx="4032000" cy="4034888"/>
          </a:xfrm>
        </p:spPr>
        <p:txBody>
          <a:bodyPr/>
          <a:lstStyle/>
          <a:p>
            <a:r>
              <a:rPr lang="sv-SE" dirty="0"/>
              <a:t>Genomför målgruppsanpassade kompetensinsatser riktade till länets socialtjänster.</a:t>
            </a:r>
          </a:p>
          <a:p>
            <a:r>
              <a:rPr lang="sv-SE" dirty="0"/>
              <a:t>Kommunikation och samverkan mellan länets socialtjänster och skolor behöver utvecklas. Särskilt i frågor som rör våld och våldsförebyggande arbete.</a:t>
            </a:r>
          </a:p>
        </p:txBody>
      </p:sp>
    </p:spTree>
    <p:extLst>
      <p:ext uri="{BB962C8B-B14F-4D97-AF65-F5344CB8AC3E}">
        <p14:creationId xmlns:p14="http://schemas.microsoft.com/office/powerpoint/2010/main" val="75321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08020BB-046A-44A3-9140-59ECCB297909}"/>
              </a:ext>
            </a:extLst>
          </p:cNvPr>
          <p:cNvSpPr>
            <a:spLocks noGrp="1"/>
          </p:cNvSpPr>
          <p:nvPr>
            <p:ph type="title"/>
          </p:nvPr>
        </p:nvSpPr>
        <p:spPr>
          <a:xfrm>
            <a:off x="541339" y="908720"/>
            <a:ext cx="8602661" cy="486777"/>
          </a:xfrm>
        </p:spPr>
        <p:txBody>
          <a:bodyPr/>
          <a:lstStyle/>
          <a:p>
            <a:r>
              <a:rPr lang="sv-SE" sz="3000" dirty="0" err="1"/>
              <a:t>Aylas</a:t>
            </a:r>
            <a:r>
              <a:rPr lang="sv-SE" sz="3000" dirty="0"/>
              <a:t> egna ord:</a:t>
            </a:r>
          </a:p>
        </p:txBody>
      </p:sp>
      <p:sp>
        <p:nvSpPr>
          <p:cNvPr id="5" name="Tankebubbla: moln 4">
            <a:extLst>
              <a:ext uri="{FF2B5EF4-FFF2-40B4-BE49-F238E27FC236}">
                <a16:creationId xmlns:a16="http://schemas.microsoft.com/office/drawing/2014/main" id="{AE5BE1D0-0577-433C-B062-8588EC3E4777}"/>
              </a:ext>
            </a:extLst>
          </p:cNvPr>
          <p:cNvSpPr/>
          <p:nvPr/>
        </p:nvSpPr>
        <p:spPr>
          <a:xfrm>
            <a:off x="179512" y="1395497"/>
            <a:ext cx="7776864" cy="4337759"/>
          </a:xfrm>
          <a:prstGeom prst="cloudCallou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p>
          <a:p>
            <a:endParaRPr lang="sv-SE" sz="1600" b="1" dirty="0"/>
          </a:p>
          <a:p>
            <a:r>
              <a:rPr lang="sv-SE" sz="1600" b="1" dirty="0"/>
              <a:t>”Din släkt är din kropp, </a:t>
            </a:r>
            <a:r>
              <a:rPr lang="sv-SE" sz="1600" b="1" dirty="0" err="1"/>
              <a:t>Ayla</a:t>
            </a:r>
            <a:r>
              <a:rPr lang="sv-SE" sz="1600" b="1" dirty="0"/>
              <a:t>. Pappa är huvudet, mamma är händerna, dina farbröder fötterna, och så vidare. </a:t>
            </a:r>
          </a:p>
          <a:p>
            <a:endParaRPr lang="sv-SE" sz="1600" b="1" dirty="0"/>
          </a:p>
          <a:p>
            <a:r>
              <a:rPr lang="sv-SE" sz="1600" b="1" dirty="0"/>
              <a:t>Händer det något med en del av din kropp, så angår det oss alla.  </a:t>
            </a:r>
          </a:p>
          <a:p>
            <a:endParaRPr lang="sv-SE" sz="1600" b="1" dirty="0"/>
          </a:p>
          <a:p>
            <a:r>
              <a:rPr lang="sv-SE" sz="1600" b="1" dirty="0"/>
              <a:t>Gör du något dumt med en del av din kropp så får vi alla skulden”.</a:t>
            </a:r>
          </a:p>
          <a:p>
            <a:endParaRPr lang="sv-SE" sz="1600" b="1" dirty="0"/>
          </a:p>
          <a:p>
            <a:endParaRPr lang="sv-SE" sz="1600" b="1" dirty="0"/>
          </a:p>
          <a:p>
            <a:pPr algn="r"/>
            <a:r>
              <a:rPr lang="sv-SE" sz="1600" dirty="0"/>
              <a:t>  Ur Pia Höjebergs ”</a:t>
            </a:r>
            <a:r>
              <a:rPr lang="sv-SE" sz="1600" dirty="0" err="1"/>
              <a:t>Aylas</a:t>
            </a:r>
            <a:r>
              <a:rPr lang="sv-SE" sz="1600" dirty="0"/>
              <a:t> saga”, 2004</a:t>
            </a:r>
          </a:p>
          <a:p>
            <a:endParaRPr lang="sv-SE" sz="1600" i="1" dirty="0">
              <a:solidFill>
                <a:schemeClr val="bg1"/>
              </a:solidFill>
            </a:endParaRPr>
          </a:p>
        </p:txBody>
      </p:sp>
    </p:spTree>
    <p:extLst>
      <p:ext uri="{BB962C8B-B14F-4D97-AF65-F5344CB8AC3E}">
        <p14:creationId xmlns:p14="http://schemas.microsoft.com/office/powerpoint/2010/main" val="3544187730"/>
      </p:ext>
    </p:extLst>
  </p:cSld>
  <p:clrMapOvr>
    <a:masterClrMapping/>
  </p:clrMapOvr>
</p:sld>
</file>

<file path=ppt/theme/theme1.xml><?xml version="1.0" encoding="utf-8"?>
<a:theme xmlns:a="http://schemas.openxmlformats.org/drawingml/2006/main" name="Länstyrelsen4 32">
  <a:themeElements>
    <a:clrScheme name="Länstyrelsen">
      <a:dk1>
        <a:sysClr val="windowText" lastClr="000000"/>
      </a:dk1>
      <a:lt1>
        <a:sysClr val="window" lastClr="FFFFFF"/>
      </a:lt1>
      <a:dk2>
        <a:srgbClr val="1F497D"/>
      </a:dk2>
      <a:lt2>
        <a:srgbClr val="EEECE1"/>
      </a:lt2>
      <a:accent1>
        <a:srgbClr val="006FB9"/>
      </a:accent1>
      <a:accent2>
        <a:srgbClr val="FBBB21"/>
      </a:accent2>
      <a:accent3>
        <a:srgbClr val="E4032E"/>
      </a:accent3>
      <a:accent4>
        <a:srgbClr val="E6E6E6"/>
      </a:accent4>
      <a:accent5>
        <a:srgbClr val="338CC7"/>
      </a:accent5>
      <a:accent6>
        <a:srgbClr val="E93558"/>
      </a:accent6>
      <a:hlink>
        <a:srgbClr val="0000FF"/>
      </a:hlink>
      <a:folHlink>
        <a:srgbClr val="800080"/>
      </a:folHlink>
    </a:clrScheme>
    <a:fontScheme name="Länstyrelsen">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änstyrelsen4.3.potx" id="{BEE6D54B-C85E-47CA-B2C6-232CEACDD45B}" vid="{0E57C23A-9D83-4F0B-AC4C-8C1061B9F78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sstyrelseNote xmlns="f4955eb3-d690-45e3-b349-574daf7749e1">
      <Terms xmlns="http://schemas.microsoft.com/office/infopath/2007/PartnerControls">
        <TermInfo xmlns="http://schemas.microsoft.com/office/infopath/2007/PartnerControls">
          <TermName xmlns="http://schemas.microsoft.com/office/infopath/2007/PartnerControls">Dalarna</TermName>
          <TermId xmlns="http://schemas.microsoft.com/office/infopath/2007/PartnerControls">1bbed239-f93d-432d-8364-eda29204bd94</TermId>
        </TermInfo>
      </Terms>
    </LansstyrelseNote>
    <UnitNote xmlns="f4955eb3-d690-45e3-b349-574daf7749e1">
      <Terms xmlns="http://schemas.microsoft.com/office/infopath/2007/PartnerControls"/>
    </UnitNote>
    <OrganisationTaxHTField0 xmlns="f4955eb3-d690-45e3-b349-574daf7749e1">
      <Terms xmlns="http://schemas.microsoft.com/office/infopath/2007/PartnerControls">
        <TermInfo xmlns="http://schemas.microsoft.com/office/infopath/2007/PartnerControls">
          <TermName xmlns="http://schemas.microsoft.com/office/infopath/2007/PartnerControls">Länsstyrelsens ledning</TermName>
          <TermId xmlns="http://schemas.microsoft.com/office/infopath/2007/PartnerControls">00b753d3-eb88-4f9c-86ba-dfd582115ea2</TermId>
        </TermInfo>
      </Terms>
    </OrganisationTaxHTField0>
    <LSTSubjectNote xmlns="bae65418-6835-4840-8220-6ba37f14117b">
      <Terms xmlns="http://schemas.microsoft.com/office/infopath/2007/PartnerControls">
        <TermInfo xmlns="http://schemas.microsoft.com/office/infopath/2007/PartnerControls">
          <TermName xmlns="http://schemas.microsoft.com/office/infopath/2007/PartnerControls">Grafisk profil</TermName>
          <TermId xmlns="http://schemas.microsoft.com/office/infopath/2007/PartnerControls">7907b1f8-39c3-4a14-834d-0c22efd6a592</TermId>
        </TermInfo>
      </Terms>
    </LSTSubjectNote>
    <TaxCatchAll xmlns="bae65418-6835-4840-8220-6ba37f14117b">
      <Value>491</Value>
      <Value>13</Value>
      <Value>554</Value>
      <Value>547</Value>
      <Value>546</Value>
      <Value>1</Value>
    </TaxCatchAll>
    <TaxKeywordTaxHTField xmlns="bae65418-6835-4840-8220-6ba37f14117b">
      <Terms xmlns="http://schemas.microsoft.com/office/infopath/2007/PartnerControls">
        <TermInfo xmlns="http://schemas.microsoft.com/office/infopath/2007/PartnerControls">
          <TermName xmlns="http://schemas.microsoft.com/office/infopath/2007/PartnerControls">power point</TermName>
          <TermId xmlns="http://schemas.microsoft.com/office/infopath/2007/PartnerControls">a034cac5-5ee0-4c47-ba79-0950cb76d84e</TermId>
        </TermInfo>
        <TermInfo xmlns="http://schemas.microsoft.com/office/infopath/2007/PartnerControls">
          <TermName xmlns="http://schemas.microsoft.com/office/infopath/2007/PartnerControls">bildspel</TermName>
          <TermId xmlns="http://schemas.microsoft.com/office/infopath/2007/PartnerControls">621fd751-b23a-4cba-9f8e-21a8dae8f2a7</TermId>
        </TermInfo>
      </Terms>
    </TaxKeywordTaxHTField>
    <DocumentTypeNote xmlns="C49BE291-72DF-4496-A7E2-8205EE826428">
      <Terms xmlns="http://schemas.microsoft.com/office/infopath/2007/PartnerControls">
        <TermInfo xmlns="http://schemas.microsoft.com/office/infopath/2007/PartnerControls">
          <TermName xmlns="http://schemas.microsoft.com/office/infopath/2007/PartnerControls">Mall</TermName>
          <TermId xmlns="http://schemas.microsoft.com/office/infopath/2007/PartnerControls">996c3fd9-3ed4-4635-b3ae-3e032209d55c</TermId>
        </TermInfo>
      </Terms>
    </DocumentTypeNote>
  </documentManagement>
</p:properties>
</file>

<file path=customXml/item2.xml><?xml version="1.0" encoding="utf-8"?>
<ct:contentTypeSchema xmlns:ct="http://schemas.microsoft.com/office/2006/metadata/contentType" xmlns:ma="http://schemas.microsoft.com/office/2006/metadata/properties/metaAttributes" ct:_="" ma:_="" ma:contentTypeName="Delade dokument" ma:contentTypeID="0x010100A2E9165043F24F51B6DFD495AD4ADC6800DFFEB6BFDE3DEF40B4C0535B01195D5F" ma:contentTypeVersion="13" ma:contentTypeDescription="" ma:contentTypeScope="" ma:versionID="7e0ab746f28bf4b95964d0a6b60a3335">
  <xsd:schema xmlns:xsd="http://www.w3.org/2001/XMLSchema" xmlns:xs="http://www.w3.org/2001/XMLSchema" xmlns:p="http://schemas.microsoft.com/office/2006/metadata/properties" xmlns:ns3="f4955eb3-d690-45e3-b349-574daf7749e1" xmlns:ns4="C49BE291-72DF-4496-A7E2-8205EE826428" xmlns:ns5="bae65418-6835-4840-8220-6ba37f14117b" targetNamespace="http://schemas.microsoft.com/office/2006/metadata/properties" ma:root="true" ma:fieldsID="3ed2651f52d70d35e6c69bc85ef585bc" ns3:_="" ns4:_="" ns5:_="">
    <xsd:import namespace="f4955eb3-d690-45e3-b349-574daf7749e1"/>
    <xsd:import namespace="C49BE291-72DF-4496-A7E2-8205EE826428"/>
    <xsd:import namespace="bae65418-6835-4840-8220-6ba37f14117b"/>
    <xsd:element name="properties">
      <xsd:complexType>
        <xsd:sequence>
          <xsd:element name="documentManagement">
            <xsd:complexType>
              <xsd:all>
                <xsd:element ref="ns3:LansstyrelseNote" minOccurs="0"/>
                <xsd:element ref="ns3:OrganisationTaxHTField0" minOccurs="0"/>
                <xsd:element ref="ns3:UnitNote" minOccurs="0"/>
                <xsd:element ref="ns4:DocumentTypeNote" minOccurs="0"/>
                <xsd:element ref="ns5:LSTSubjectNote" minOccurs="0"/>
                <xsd:element ref="ns5:TaxCatchAll" minOccurs="0"/>
                <xsd:element ref="ns5:TaxCatchAllLabel" minOccurs="0"/>
                <xsd:element ref="ns5: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55eb3-d690-45e3-b349-574daf7749e1" elementFormDefault="qualified">
    <xsd:import namespace="http://schemas.microsoft.com/office/2006/documentManagement/types"/>
    <xsd:import namespace="http://schemas.microsoft.com/office/infopath/2007/PartnerControls"/>
    <xsd:element name="LansstyrelseNote" ma:index="5" nillable="true" ma:taxonomy="true" ma:internalName="LansstyrelseNote" ma:taxonomyFieldName="Lansstyrelse" ma:displayName="Länsstyrelse" ma:default="-1;#|1bbed239-f93d-432d-8364-eda29204bd94" ma:fieldId="{7be40400-a0ef-437a-ad47-6897aa00a610}" ma:sspId="13388981-116e-49cc-856f-b44441908788" ma:termSetId="1bd7399e-8bd6-4a6d-aeb7-c6e871c6941f" ma:anchorId="00000000-0000-0000-0000-000000000000" ma:open="false" ma:isKeyword="false">
      <xsd:complexType>
        <xsd:sequence>
          <xsd:element ref="pc:Terms" minOccurs="0" maxOccurs="1"/>
        </xsd:sequence>
      </xsd:complexType>
    </xsd:element>
    <xsd:element name="OrganisationTaxHTField0" ma:index="7" nillable="true" ma:taxonomy="true" ma:internalName="OrganisationTaxHTField0" ma:taxonomyFieldName="OrganisationstillhorighetMult" ma:displayName="Organisationstillhörighet" ma:fieldId="{5d554d25-cef8-40af-8c58-b5bf0078b693}" ma:taxonomyMulti="true" ma:sspId="13388981-116e-49cc-856f-b44441908788" ma:termSetId="af44216e-50c3-4aa1-89a1-c73d0c2a1305" ma:anchorId="00000000-0000-0000-0000-000000000000" ma:open="false" ma:isKeyword="false">
      <xsd:complexType>
        <xsd:sequence>
          <xsd:element ref="pc:Terms" minOccurs="0" maxOccurs="1"/>
        </xsd:sequence>
      </xsd:complexType>
    </xsd:element>
    <xsd:element name="UnitNote" ma:index="9" nillable="true" ma:taxonomy="true" ma:internalName="UnitNote" ma:taxonomyFieldName="Unit" ma:displayName="Enhet" ma:fieldId="{68f86ca6-56a1-431b-90fd-e5b8618b73c3}" ma:sspId="13388981-116e-49cc-856f-b44441908788" ma:termSetId="f24b61d0-b089-4424-85b9-e92badb1763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9BE291-72DF-4496-A7E2-8205EE826428" elementFormDefault="qualified">
    <xsd:import namespace="http://schemas.microsoft.com/office/2006/documentManagement/types"/>
    <xsd:import namespace="http://schemas.microsoft.com/office/infopath/2007/PartnerControls"/>
    <xsd:element name="DocumentTypeNote" ma:index="11" ma:taxonomy="true" ma:internalName="DocumentTypeNote" ma:taxonomyFieldName="DocumentType" ma:displayName="Dokumenttyp" ma:readOnly="false" ma:fieldId="{5a6f8280-6a0b-41db-8905-adb9a1946f9e}" ma:sspId="13388981-116e-49cc-856f-b44441908788" ma:termSetId="f6ac685d-4cdc-4d4f-83dd-285566c38a8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e65418-6835-4840-8220-6ba37f14117b" elementFormDefault="qualified">
    <xsd:import namespace="http://schemas.microsoft.com/office/2006/documentManagement/types"/>
    <xsd:import namespace="http://schemas.microsoft.com/office/infopath/2007/PartnerControls"/>
    <xsd:element name="LSTSubjectNote" ma:index="13" ma:taxonomy="true" ma:internalName="LSTSubjectNote" ma:taxonomyFieldName="LSTSubjectMult" ma:displayName="Ämne" ma:fieldId="{019b4b3f-8c4b-4e22-8cb6-4f2f4382408c}" ma:taxonomyMulti="true" ma:sspId="13388981-116e-49cc-856f-b44441908788" ma:termSetId="91219650-7fac-4a5e-b9a6-b613ab926231" ma:anchorId="00000000-0000-0000-0000-000000000000" ma:open="false" ma:isKeyword="false">
      <xsd:complexType>
        <xsd:sequence>
          <xsd:element ref="pc:Terms" minOccurs="0" maxOccurs="1"/>
        </xsd:sequence>
      </xsd:complexType>
    </xsd:element>
    <xsd:element name="TaxCatchAll" ma:index="14" nillable="true" ma:displayName="Taxonomy Catch All Column" ma:description="" ma:hidden="true" ma:list="{90ef004a-f402-4476-acbe-a5d73616a794}" ma:internalName="TaxCatchAll" ma:showField="CatchAllData" ma:web="bae65418-6835-4840-8220-6ba37f14117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90ef004a-f402-4476-acbe-a5d73616a794}" ma:internalName="TaxCatchAllLabel" ma:readOnly="true" ma:showField="CatchAllDataLabel" ma:web="bae65418-6835-4840-8220-6ba37f14117b">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Nyckelord" ma:readOnly="false" ma:fieldId="{23f27201-bee3-471e-b2e7-b64fd8b7ca38}" ma:taxonomyMulti="true" ma:sspId="13388981-116e-49cc-856f-b4444190878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Författare"/>
        <xsd:element ref="dcterms:created" minOccurs="0" maxOccurs="1"/>
        <xsd:element ref="dc:identifier" minOccurs="0" maxOccurs="1"/>
        <xsd:element name="contentType" minOccurs="0" maxOccurs="1" type="xsd:string" ma:index="20" ma:displayName="Innehållstyp"/>
        <xsd:element ref="dc:title"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41C02-0617-4E60-B466-28CF89C13598}">
  <ds:schemaRefs>
    <ds:schemaRef ds:uri="http://schemas.microsoft.com/office/infopath/2007/PartnerControls"/>
    <ds:schemaRef ds:uri="http://purl.org/dc/elements/1.1/"/>
    <ds:schemaRef ds:uri="http://schemas.microsoft.com/office/2006/metadata/properties"/>
    <ds:schemaRef ds:uri="C49BE291-72DF-4496-A7E2-8205EE826428"/>
    <ds:schemaRef ds:uri="http://purl.org/dc/terms/"/>
    <ds:schemaRef ds:uri="http://schemas.openxmlformats.org/package/2006/metadata/core-properties"/>
    <ds:schemaRef ds:uri="bae65418-6835-4840-8220-6ba37f14117b"/>
    <ds:schemaRef ds:uri="http://schemas.microsoft.com/office/2006/documentManagement/types"/>
    <ds:schemaRef ds:uri="f4955eb3-d690-45e3-b349-574daf7749e1"/>
    <ds:schemaRef ds:uri="http://www.w3.org/XML/1998/namespace"/>
    <ds:schemaRef ds:uri="http://purl.org/dc/dcmitype/"/>
  </ds:schemaRefs>
</ds:datastoreItem>
</file>

<file path=customXml/itemProps2.xml><?xml version="1.0" encoding="utf-8"?>
<ds:datastoreItem xmlns:ds="http://schemas.openxmlformats.org/officeDocument/2006/customXml" ds:itemID="{02CAAFBA-C0A6-47A6-8679-186D2BD1F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955eb3-d690-45e3-b349-574daf7749e1"/>
    <ds:schemaRef ds:uri="C49BE291-72DF-4496-A7E2-8205EE826428"/>
    <ds:schemaRef ds:uri="bae65418-6835-4840-8220-6ba37f141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026B-FB30-4F21-AA03-01A86A829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Länstyrelsen4 32</Template>
  <TotalTime>4497</TotalTime>
  <Words>2959</Words>
  <Application>Microsoft Office PowerPoint</Application>
  <PresentationFormat>Bildspel på skärmen (4:3)</PresentationFormat>
  <Paragraphs>264</Paragraphs>
  <Slides>24</Slides>
  <Notes>24</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24</vt:i4>
      </vt:variant>
    </vt:vector>
  </HeadingPairs>
  <TitlesOfParts>
    <vt:vector size="33" baseType="lpstr">
      <vt:lpstr>Arial</vt:lpstr>
      <vt:lpstr>Calibri</vt:lpstr>
      <vt:lpstr>Georgia</vt:lpstr>
      <vt:lpstr>Segoe UI</vt:lpstr>
      <vt:lpstr>Times New Roman</vt:lpstr>
      <vt:lpstr>Trebuchet MS</vt:lpstr>
      <vt:lpstr>Verdana</vt:lpstr>
      <vt:lpstr>Länstyrelsen4 32</vt:lpstr>
      <vt:lpstr>Dokument</vt:lpstr>
      <vt:lpstr>Resultat</vt:lpstr>
      <vt:lpstr>Skolan</vt:lpstr>
      <vt:lpstr>Kompetensbehov - skolan</vt:lpstr>
      <vt:lpstr>Socialtjänsten – förekomst PoM</vt:lpstr>
      <vt:lpstr>Vad rör behovet av stöd?</vt:lpstr>
      <vt:lpstr>Kompetensbehov - socialtjänsten </vt:lpstr>
      <vt:lpstr>Förslag</vt:lpstr>
      <vt:lpstr>Rapportens förslag</vt:lpstr>
      <vt:lpstr>Aylas egna ord:</vt:lpstr>
      <vt:lpstr>Utveckling av regionalt, kommun- och myndighetsgemensamt resurscentra mot hedersrelaterat våld i Dalarna </vt:lpstr>
      <vt:lpstr>Det här kommer vi att beröra idag</vt:lpstr>
      <vt:lpstr>Vad är ett regional resurscentra? </vt:lpstr>
      <vt:lpstr>Idé</vt:lpstr>
      <vt:lpstr>Resurscentraverksamheternas syfte</vt:lpstr>
      <vt:lpstr>Varför är det viktigt? </vt:lpstr>
      <vt:lpstr>Vad är projektmålet inom RC satsningen</vt:lpstr>
      <vt:lpstr>Resurscentraverksamheternas mål</vt:lpstr>
      <vt:lpstr>PowerPoint-presentation</vt:lpstr>
      <vt:lpstr>Tidsplan för höstens arbete riktat mot er</vt:lpstr>
      <vt:lpstr>Vilka aktörer kan exempelvis beröras i första hand?</vt:lpstr>
      <vt:lpstr> Förutsättningar för att nå målet</vt:lpstr>
      <vt:lpstr>VI KAN GÖRA SKILLNAD och det arbetet börjar nu!</vt:lpstr>
      <vt:lpstr>Era reflektioner/frågor till oss</vt:lpstr>
      <vt:lpstr>Tack för oss</vt:lpstr>
    </vt:vector>
  </TitlesOfParts>
  <Company>LST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dc:title>
  <dc:creator>Eldh Jenny</dc:creator>
  <cp:keywords>power point; bildspel</cp:keywords>
  <cp:lastModifiedBy>Söderberg Valentina</cp:lastModifiedBy>
  <cp:revision>115</cp:revision>
  <cp:lastPrinted>2021-09-22T13:52:52Z</cp:lastPrinted>
  <dcterms:created xsi:type="dcterms:W3CDTF">2015-03-11T12:26:13Z</dcterms:created>
  <dcterms:modified xsi:type="dcterms:W3CDTF">2021-09-23T13:48:10Z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0x010100A2E9165043F24F51B6DFD495AD4ADC6800DFFEB6BFDE3DEF40B4C0535B01195D5F</vt:lpwstr>
  </property>
  <property fmtid="{D5CDD505-2E9C-101B-9397-08002B2CF9AE}" pid="3" name="TaxKeyword">
    <vt:lpwstr>547;#power point|a034cac5-5ee0-4c47-ba79-0950cb76d84e;#546;#bildspel|621fd751-b23a-4cba-9f8e-21a8dae8f2a7</vt:lpwstr>
  </property>
  <property fmtid="{D5CDD505-2E9C-101B-9397-08002B2CF9AE}" pid="4" name="OrganisationstillhorighetMult">
    <vt:lpwstr>491;#Länsstyrelsens ledning|00b753d3-eb88-4f9c-86ba-dfd582115ea2</vt:lpwstr>
  </property>
  <property fmtid="{D5CDD505-2E9C-101B-9397-08002B2CF9AE}" pid="5" name="DocumentType">
    <vt:lpwstr>13;#Mall|996c3fd9-3ed4-4635-b3ae-3e032209d55c</vt:lpwstr>
  </property>
  <property fmtid="{D5CDD505-2E9C-101B-9397-08002B2CF9AE}" pid="6" name="Unit">
    <vt:lpwstr/>
  </property>
  <property fmtid="{D5CDD505-2E9C-101B-9397-08002B2CF9AE}" pid="7" name="LSTSubjectMult">
    <vt:lpwstr>554;#Grafisk profil|7907b1f8-39c3-4a14-834d-0c22efd6a592</vt:lpwstr>
  </property>
  <property fmtid="{D5CDD505-2E9C-101B-9397-08002B2CF9AE}" pid="8" name="Lansstyrelse">
    <vt:lpwstr>1;#Dalarna|1bbed239-f93d-432d-8364-eda29204bd94</vt:lpwstr>
  </property>
</Properties>
</file>