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6"/>
  </p:sldMasterIdLst>
  <p:notesMasterIdLst>
    <p:notesMasterId r:id="rId42"/>
  </p:notesMasterIdLst>
  <p:sldIdLst>
    <p:sldId id="292" r:id="rId7"/>
    <p:sldId id="296" r:id="rId8"/>
    <p:sldId id="298" r:id="rId9"/>
    <p:sldId id="299" r:id="rId10"/>
    <p:sldId id="334" r:id="rId11"/>
    <p:sldId id="342" r:id="rId12"/>
    <p:sldId id="344" r:id="rId13"/>
    <p:sldId id="302" r:id="rId14"/>
    <p:sldId id="297" r:id="rId15"/>
    <p:sldId id="335" r:id="rId16"/>
    <p:sldId id="301" r:id="rId17"/>
    <p:sldId id="336" r:id="rId18"/>
    <p:sldId id="307" r:id="rId19"/>
    <p:sldId id="308" r:id="rId20"/>
    <p:sldId id="337" r:id="rId21"/>
    <p:sldId id="310" r:id="rId22"/>
    <p:sldId id="339" r:id="rId23"/>
    <p:sldId id="311" r:id="rId24"/>
    <p:sldId id="312" r:id="rId25"/>
    <p:sldId id="340" r:id="rId26"/>
    <p:sldId id="341" r:id="rId27"/>
    <p:sldId id="325" r:id="rId28"/>
    <p:sldId id="309" r:id="rId29"/>
    <p:sldId id="300" r:id="rId30"/>
    <p:sldId id="329" r:id="rId31"/>
    <p:sldId id="304" r:id="rId32"/>
    <p:sldId id="306" r:id="rId33"/>
    <p:sldId id="313" r:id="rId34"/>
    <p:sldId id="314" r:id="rId35"/>
    <p:sldId id="315" r:id="rId36"/>
    <p:sldId id="317" r:id="rId37"/>
    <p:sldId id="319" r:id="rId38"/>
    <p:sldId id="331" r:id="rId39"/>
    <p:sldId id="332" r:id="rId40"/>
    <p:sldId id="321"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 för din presentation" id="{2F5AB087-2A90-4031-BE80-6EFFC44721BB}">
          <p14:sldIdLst>
            <p14:sldId id="292"/>
            <p14:sldId id="296"/>
            <p14:sldId id="298"/>
            <p14:sldId id="299"/>
            <p14:sldId id="334"/>
            <p14:sldId id="342"/>
            <p14:sldId id="344"/>
            <p14:sldId id="302"/>
            <p14:sldId id="297"/>
            <p14:sldId id="335"/>
            <p14:sldId id="301"/>
            <p14:sldId id="336"/>
            <p14:sldId id="307"/>
            <p14:sldId id="308"/>
            <p14:sldId id="337"/>
            <p14:sldId id="310"/>
            <p14:sldId id="339"/>
            <p14:sldId id="311"/>
            <p14:sldId id="312"/>
            <p14:sldId id="340"/>
            <p14:sldId id="341"/>
            <p14:sldId id="325"/>
            <p14:sldId id="309"/>
            <p14:sldId id="300"/>
            <p14:sldId id="329"/>
            <p14:sldId id="304"/>
            <p14:sldId id="306"/>
            <p14:sldId id="313"/>
            <p14:sldId id="314"/>
            <p14:sldId id="315"/>
            <p14:sldId id="317"/>
            <p14:sldId id="319"/>
            <p14:sldId id="331"/>
            <p14:sldId id="332"/>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3747"/>
    <a:srgbClr val="424242"/>
    <a:srgbClr val="969696"/>
    <a:srgbClr val="FFD378"/>
    <a:srgbClr val="F15060"/>
    <a:srgbClr val="F1F1F1"/>
    <a:srgbClr val="E6E6E6"/>
    <a:srgbClr val="2CA6D5"/>
    <a:srgbClr val="C80000"/>
    <a:srgbClr val="E60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608" autoAdjust="0"/>
    <p:restoredTop sz="69302" autoAdjust="0"/>
  </p:normalViewPr>
  <p:slideViewPr>
    <p:cSldViewPr snapToGrid="0">
      <p:cViewPr varScale="1">
        <p:scale>
          <a:sx n="80" d="100"/>
          <a:sy n="80" d="100"/>
        </p:scale>
        <p:origin x="1242" y="78"/>
      </p:cViewPr>
      <p:guideLst/>
    </p:cSldViewPr>
  </p:slideViewPr>
  <p:notesTextViewPr>
    <p:cViewPr>
      <p:scale>
        <a:sx n="3" d="2"/>
        <a:sy n="3" d="2"/>
      </p:scale>
      <p:origin x="0" y="0"/>
    </p:cViewPr>
  </p:notesTextViewPr>
  <p:sorterViewPr>
    <p:cViewPr varScale="1">
      <p:scale>
        <a:sx n="100" d="100"/>
        <a:sy n="100" d="100"/>
      </p:scale>
      <p:origin x="0" y="-4860"/>
    </p:cViewPr>
  </p:sorterViewPr>
  <p:notesViewPr>
    <p:cSldViewPr snapToGrid="0" showGuides="1">
      <p:cViewPr varScale="1">
        <p:scale>
          <a:sx n="123" d="100"/>
          <a:sy n="123" d="100"/>
        </p:scale>
        <p:origin x="4904" y="80"/>
      </p:cViewPr>
      <p:guideLst/>
    </p:cSldViewPr>
  </p:notesViewPr>
  <p:gridSpacing cx="864000" cy="864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kalkyl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Antal uthämtade antibiotikarecept/1000 invånare 2024</a:t>
            </a:r>
          </a:p>
          <a:p>
            <a:pPr>
              <a:defRPr/>
            </a:pPr>
            <a:r>
              <a:rPr lang="sv-SE" sz="1600" b="0" i="0" baseline="0">
                <a:effectLst/>
              </a:rPr>
              <a:t>Patienter folkbokförda i Dalarna, alla förskrivare inkl utomläns.</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'Förskrivning (1)'!$C$28</c:f>
              <c:strCache>
                <c:ptCount val="1"/>
                <c:pt idx="0">
                  <c:v>Antibiotika som oftast används vid UVI</c:v>
                </c:pt>
              </c:strCache>
            </c:strRef>
          </c:tx>
          <c:spPr>
            <a:solidFill>
              <a:schemeClr val="accent1"/>
            </a:solidFill>
            <a:ln>
              <a:noFill/>
            </a:ln>
            <a:effectLst/>
          </c:spPr>
          <c:invertIfNegative val="0"/>
          <c:cat>
            <c:multiLvlStrRef>
              <c:f>'Förskrivning (1)'!$A$29:$B$42</c:f>
              <c:multiLvlStrCache>
                <c:ptCount val="7"/>
                <c:lvl>
                  <c:pt idx="0">
                    <c:v>0 - 4</c:v>
                  </c:pt>
                  <c:pt idx="1">
                    <c:v>5 - 14</c:v>
                  </c:pt>
                  <c:pt idx="2">
                    <c:v>15 - 44</c:v>
                  </c:pt>
                  <c:pt idx="3">
                    <c:v>45 - 64</c:v>
                  </c:pt>
                  <c:pt idx="4">
                    <c:v>65 - 74</c:v>
                  </c:pt>
                  <c:pt idx="5">
                    <c:v>75 - 84</c:v>
                  </c:pt>
                  <c:pt idx="6">
                    <c:v>85 -</c:v>
                  </c:pt>
                </c:lvl>
                <c:lvl>
                  <c:pt idx="0">
                    <c:v>Dalarna</c:v>
                  </c:pt>
                </c:lvl>
              </c:multiLvlStrCache>
            </c:multiLvlStrRef>
          </c:cat>
          <c:val>
            <c:numRef>
              <c:f>'Förskrivning (1)'!$C$29:$C$42</c:f>
              <c:numCache>
                <c:formatCode>#,##0</c:formatCode>
                <c:ptCount val="7"/>
                <c:pt idx="0">
                  <c:v>13.8009532617201</c:v>
                </c:pt>
                <c:pt idx="1">
                  <c:v>12.442717975175301</c:v>
                </c:pt>
                <c:pt idx="2">
                  <c:v>48.086124401913899</c:v>
                </c:pt>
                <c:pt idx="3">
                  <c:v>71.164312140214605</c:v>
                </c:pt>
                <c:pt idx="4">
                  <c:v>126.541825521417</c:v>
                </c:pt>
                <c:pt idx="5">
                  <c:v>224.25272210278101</c:v>
                </c:pt>
                <c:pt idx="6">
                  <c:v>365.14392991238998</c:v>
                </c:pt>
              </c:numCache>
            </c:numRef>
          </c:val>
          <c:extLst>
            <c:ext xmlns:c16="http://schemas.microsoft.com/office/drawing/2014/chart" uri="{C3380CC4-5D6E-409C-BE32-E72D297353CC}">
              <c16:uniqueId val="{00000000-9D38-407E-9CA4-FD3790F1A44C}"/>
            </c:ext>
          </c:extLst>
        </c:ser>
        <c:ser>
          <c:idx val="1"/>
          <c:order val="1"/>
          <c:tx>
            <c:strRef>
              <c:f>'Förskrivning (1)'!$D$28</c:f>
              <c:strCache>
                <c:ptCount val="1"/>
                <c:pt idx="0">
                  <c:v>Övriga Antibiotika</c:v>
                </c:pt>
              </c:strCache>
            </c:strRef>
          </c:tx>
          <c:spPr>
            <a:solidFill>
              <a:schemeClr val="accent2"/>
            </a:solidFill>
            <a:ln>
              <a:noFill/>
            </a:ln>
            <a:effectLst/>
          </c:spPr>
          <c:invertIfNegative val="0"/>
          <c:cat>
            <c:multiLvlStrRef>
              <c:f>'Förskrivning (1)'!$A$29:$B$42</c:f>
              <c:multiLvlStrCache>
                <c:ptCount val="7"/>
                <c:lvl>
                  <c:pt idx="0">
                    <c:v>0 - 4</c:v>
                  </c:pt>
                  <c:pt idx="1">
                    <c:v>5 - 14</c:v>
                  </c:pt>
                  <c:pt idx="2">
                    <c:v>15 - 44</c:v>
                  </c:pt>
                  <c:pt idx="3">
                    <c:v>45 - 64</c:v>
                  </c:pt>
                  <c:pt idx="4">
                    <c:v>65 - 74</c:v>
                  </c:pt>
                  <c:pt idx="5">
                    <c:v>75 - 84</c:v>
                  </c:pt>
                  <c:pt idx="6">
                    <c:v>85 -</c:v>
                  </c:pt>
                </c:lvl>
                <c:lvl>
                  <c:pt idx="0">
                    <c:v>Dalarna</c:v>
                  </c:pt>
                </c:lvl>
              </c:multiLvlStrCache>
            </c:multiLvlStrRef>
          </c:cat>
          <c:val>
            <c:numRef>
              <c:f>'Förskrivning (1)'!$D$29:$D$42</c:f>
              <c:numCache>
                <c:formatCode>#,##0</c:formatCode>
                <c:ptCount val="7"/>
                <c:pt idx="0">
                  <c:v>172.79647150885688</c:v>
                </c:pt>
                <c:pt idx="1">
                  <c:v>153.16682346514469</c:v>
                </c:pt>
                <c:pt idx="2">
                  <c:v>148.8974412315371</c:v>
                </c:pt>
                <c:pt idx="3">
                  <c:v>156.98430156984338</c:v>
                </c:pt>
                <c:pt idx="4">
                  <c:v>206.52052029603098</c:v>
                </c:pt>
                <c:pt idx="5">
                  <c:v>267.87571953672204</c:v>
                </c:pt>
                <c:pt idx="6">
                  <c:v>339.17396745932405</c:v>
                </c:pt>
              </c:numCache>
            </c:numRef>
          </c:val>
          <c:extLst>
            <c:ext xmlns:c16="http://schemas.microsoft.com/office/drawing/2014/chart" uri="{C3380CC4-5D6E-409C-BE32-E72D297353CC}">
              <c16:uniqueId val="{00000001-9D38-407E-9CA4-FD3790F1A44C}"/>
            </c:ext>
          </c:extLst>
        </c:ser>
        <c:dLbls>
          <c:showLegendKey val="0"/>
          <c:showVal val="0"/>
          <c:showCatName val="0"/>
          <c:showSerName val="0"/>
          <c:showPercent val="0"/>
          <c:showBubbleSize val="0"/>
        </c:dLbls>
        <c:gapWidth val="219"/>
        <c:overlap val="-27"/>
        <c:axId val="289792048"/>
        <c:axId val="289798280"/>
      </c:barChart>
      <c:catAx>
        <c:axId val="2897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9798280"/>
        <c:crosses val="autoZero"/>
        <c:auto val="1"/>
        <c:lblAlgn val="ctr"/>
        <c:lblOffset val="100"/>
        <c:noMultiLvlLbl val="0"/>
      </c:catAx>
      <c:valAx>
        <c:axId val="289798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979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E43D6-6553-4537-8102-D1659AEDC27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422377E3-773A-49F7-9342-E63C276ED3F9}">
      <dgm:prSet phldrT="[Text]" custT="1"/>
      <dgm:spPr>
        <a:solidFill>
          <a:srgbClr val="0070C0"/>
        </a:solidFill>
      </dgm:spPr>
      <dgm:t>
        <a:bodyPr/>
        <a:lstStyle/>
        <a:p>
          <a:r>
            <a:rPr lang="sv-SE" sz="2400" b="1" dirty="0" smtClean="0"/>
            <a:t>1. Asymtomatisk </a:t>
          </a:r>
          <a:r>
            <a:rPr lang="sv-SE" sz="2400" b="1" dirty="0" err="1" smtClean="0"/>
            <a:t>bakteriuri</a:t>
          </a:r>
          <a:r>
            <a:rPr lang="sv-SE" sz="2400" b="1" dirty="0" smtClean="0"/>
            <a:t> (ABU)</a:t>
          </a:r>
        </a:p>
        <a:p>
          <a:r>
            <a:rPr lang="sv-SE" sz="2400" dirty="0" smtClean="0"/>
            <a:t>Bakterier i urinen utan symtom bör vanligtvis INTE behandlas</a:t>
          </a:r>
          <a:endParaRPr lang="sv-SE" sz="2400" dirty="0"/>
        </a:p>
      </dgm:t>
    </dgm:pt>
    <dgm:pt modelId="{32967A06-7E45-4E70-8A9A-15EACF0D218C}" type="parTrans" cxnId="{F8E7F732-913A-4693-B9CE-5135150990B5}">
      <dgm:prSet/>
      <dgm:spPr/>
      <dgm:t>
        <a:bodyPr/>
        <a:lstStyle/>
        <a:p>
          <a:endParaRPr lang="sv-SE"/>
        </a:p>
      </dgm:t>
    </dgm:pt>
    <dgm:pt modelId="{4E5B0FF4-86CD-45F3-8876-49BB80D035D7}" type="sibTrans" cxnId="{F8E7F732-913A-4693-B9CE-5135150990B5}">
      <dgm:prSet/>
      <dgm:spPr/>
      <dgm:t>
        <a:bodyPr/>
        <a:lstStyle/>
        <a:p>
          <a:endParaRPr lang="sv-SE"/>
        </a:p>
      </dgm:t>
    </dgm:pt>
    <dgm:pt modelId="{3BE32DD4-D0B7-4F59-8FF6-B301834DFE1C}">
      <dgm:prSet phldrT="[Text]" custT="1"/>
      <dgm:spPr>
        <a:solidFill>
          <a:schemeClr val="accent3"/>
        </a:solidFill>
      </dgm:spPr>
      <dgm:t>
        <a:bodyPr/>
        <a:lstStyle/>
        <a:p>
          <a:r>
            <a:rPr lang="sv-SE" sz="2400" b="1" dirty="0" smtClean="0"/>
            <a:t>2.Cystit</a:t>
          </a:r>
        </a:p>
        <a:p>
          <a:r>
            <a:rPr lang="sv-SE" sz="2400" b="1" dirty="0" smtClean="0"/>
            <a:t> </a:t>
          </a:r>
          <a:r>
            <a:rPr lang="sv-SE" sz="2400" dirty="0" smtClean="0"/>
            <a:t>Bakterier i urinen med symtom från urinblåsan men utan feber</a:t>
          </a:r>
          <a:endParaRPr lang="sv-SE" sz="2400" dirty="0"/>
        </a:p>
      </dgm:t>
    </dgm:pt>
    <dgm:pt modelId="{849A2244-F6A0-4FB3-B48B-024FDB029776}" type="parTrans" cxnId="{A52A7BAF-8C4F-4E2F-86AE-AE143CADA96F}">
      <dgm:prSet/>
      <dgm:spPr/>
      <dgm:t>
        <a:bodyPr/>
        <a:lstStyle/>
        <a:p>
          <a:endParaRPr lang="sv-SE"/>
        </a:p>
      </dgm:t>
    </dgm:pt>
    <dgm:pt modelId="{FCF2E623-7442-4A12-A176-D3D157187F57}" type="sibTrans" cxnId="{A52A7BAF-8C4F-4E2F-86AE-AE143CADA96F}">
      <dgm:prSet/>
      <dgm:spPr/>
      <dgm:t>
        <a:bodyPr/>
        <a:lstStyle/>
        <a:p>
          <a:endParaRPr lang="sv-SE"/>
        </a:p>
      </dgm:t>
    </dgm:pt>
    <dgm:pt modelId="{26891F32-D054-4A2B-A5B8-E973AF98D908}">
      <dgm:prSet phldrT="[Text]" custT="1"/>
      <dgm:spPr>
        <a:solidFill>
          <a:schemeClr val="accent4">
            <a:lumMod val="75000"/>
          </a:schemeClr>
        </a:solidFill>
      </dgm:spPr>
      <dgm:t>
        <a:bodyPr/>
        <a:lstStyle/>
        <a:p>
          <a:r>
            <a:rPr lang="sv-SE" sz="2400" b="1" dirty="0" smtClean="0"/>
            <a:t>3.</a:t>
          </a:r>
          <a:r>
            <a:rPr lang="sv-SE" sz="2400" dirty="0" smtClean="0"/>
            <a:t> </a:t>
          </a:r>
          <a:r>
            <a:rPr lang="sv-SE" sz="2400" b="1" dirty="0" smtClean="0"/>
            <a:t>Febril UVI och </a:t>
          </a:r>
          <a:r>
            <a:rPr lang="sv-SE" sz="2400" b="1" dirty="0" err="1" smtClean="0"/>
            <a:t>pyelonefrit</a:t>
          </a:r>
          <a:endParaRPr lang="sv-SE" sz="2400" b="1" dirty="0" smtClean="0"/>
        </a:p>
        <a:p>
          <a:r>
            <a:rPr lang="sv-SE" sz="2400" dirty="0" smtClean="0">
              <a:solidFill>
                <a:schemeClr val="bg1"/>
              </a:solidFill>
            </a:rPr>
            <a:t>Feber och </a:t>
          </a:r>
          <a:r>
            <a:rPr lang="sv-SE" sz="2400" dirty="0" smtClean="0"/>
            <a:t>bakterier i urinen med symtom (oftast) från urinblåsan med eller utan flanksmärtor</a:t>
          </a:r>
          <a:endParaRPr lang="sv-SE" sz="2400" dirty="0"/>
        </a:p>
      </dgm:t>
    </dgm:pt>
    <dgm:pt modelId="{B8233197-3A02-4602-9007-7862C3A3D52F}" type="parTrans" cxnId="{E9901654-7780-4444-8C84-EAA4AF3865E6}">
      <dgm:prSet/>
      <dgm:spPr/>
      <dgm:t>
        <a:bodyPr/>
        <a:lstStyle/>
        <a:p>
          <a:endParaRPr lang="sv-SE"/>
        </a:p>
      </dgm:t>
    </dgm:pt>
    <dgm:pt modelId="{D19A4187-D5FE-493A-AE53-B71F287EC06B}" type="sibTrans" cxnId="{E9901654-7780-4444-8C84-EAA4AF3865E6}">
      <dgm:prSet/>
      <dgm:spPr/>
      <dgm:t>
        <a:bodyPr/>
        <a:lstStyle/>
        <a:p>
          <a:endParaRPr lang="sv-SE"/>
        </a:p>
      </dgm:t>
    </dgm:pt>
    <dgm:pt modelId="{B2EE0FEE-629D-480A-A8BF-826FA2FB68B8}">
      <dgm:prSet phldrT="[Text]" custT="1"/>
      <dgm:spPr>
        <a:solidFill>
          <a:schemeClr val="accent5">
            <a:lumMod val="50000"/>
          </a:schemeClr>
        </a:solidFill>
      </dgm:spPr>
      <dgm:t>
        <a:bodyPr/>
        <a:lstStyle/>
        <a:p>
          <a:r>
            <a:rPr lang="sv-SE" sz="2400" b="1" dirty="0" smtClean="0"/>
            <a:t>4. Sepsis - </a:t>
          </a:r>
          <a:r>
            <a:rPr lang="sv-SE" sz="2400" b="1" dirty="0" err="1" smtClean="0"/>
            <a:t>urosepsis</a:t>
          </a:r>
          <a:endParaRPr lang="sv-SE" sz="2400" b="1" dirty="0" smtClean="0"/>
        </a:p>
        <a:p>
          <a:r>
            <a:rPr lang="sv-SE" sz="2400" dirty="0" smtClean="0"/>
            <a:t>Bakterier i blodet och urinen med kliniska tecken på sepsis</a:t>
          </a:r>
        </a:p>
      </dgm:t>
    </dgm:pt>
    <dgm:pt modelId="{47C070D6-8665-4CF2-BA35-A3CCB219B003}" type="parTrans" cxnId="{58538170-2AB4-4BC5-84B8-EBC7FEAFE65C}">
      <dgm:prSet/>
      <dgm:spPr/>
      <dgm:t>
        <a:bodyPr/>
        <a:lstStyle/>
        <a:p>
          <a:endParaRPr lang="sv-SE"/>
        </a:p>
      </dgm:t>
    </dgm:pt>
    <dgm:pt modelId="{E48E9BD9-D00E-4D7F-96BB-82F79C64A3D7}" type="sibTrans" cxnId="{58538170-2AB4-4BC5-84B8-EBC7FEAFE65C}">
      <dgm:prSet/>
      <dgm:spPr/>
      <dgm:t>
        <a:bodyPr/>
        <a:lstStyle/>
        <a:p>
          <a:endParaRPr lang="sv-SE"/>
        </a:p>
      </dgm:t>
    </dgm:pt>
    <dgm:pt modelId="{1909AE9B-5775-4CCC-88BF-922BCF7AA688}" type="pres">
      <dgm:prSet presAssocID="{263E43D6-6553-4537-8102-D1659AEDC27F}" presName="diagram" presStyleCnt="0">
        <dgm:presLayoutVars>
          <dgm:dir/>
          <dgm:resizeHandles val="exact"/>
        </dgm:presLayoutVars>
      </dgm:prSet>
      <dgm:spPr/>
      <dgm:t>
        <a:bodyPr/>
        <a:lstStyle/>
        <a:p>
          <a:endParaRPr lang="sv-SE"/>
        </a:p>
      </dgm:t>
    </dgm:pt>
    <dgm:pt modelId="{8055CEE0-A17E-4FC1-8BCB-93B8E3ADA922}" type="pres">
      <dgm:prSet presAssocID="{422377E3-773A-49F7-9342-E63C276ED3F9}" presName="node" presStyleLbl="node1" presStyleIdx="0" presStyleCnt="4" custLinFactNeighborY="-38">
        <dgm:presLayoutVars>
          <dgm:bulletEnabled val="1"/>
        </dgm:presLayoutVars>
      </dgm:prSet>
      <dgm:spPr/>
      <dgm:t>
        <a:bodyPr/>
        <a:lstStyle/>
        <a:p>
          <a:endParaRPr lang="sv-SE"/>
        </a:p>
      </dgm:t>
    </dgm:pt>
    <dgm:pt modelId="{19C4AFC5-FC73-4113-B125-41336DB68A4B}" type="pres">
      <dgm:prSet presAssocID="{4E5B0FF4-86CD-45F3-8876-49BB80D035D7}" presName="sibTrans" presStyleCnt="0"/>
      <dgm:spPr/>
    </dgm:pt>
    <dgm:pt modelId="{10EE9E76-33D0-4FEF-A599-52B156715B10}" type="pres">
      <dgm:prSet presAssocID="{3BE32DD4-D0B7-4F59-8FF6-B301834DFE1C}" presName="node" presStyleLbl="node1" presStyleIdx="1" presStyleCnt="4">
        <dgm:presLayoutVars>
          <dgm:bulletEnabled val="1"/>
        </dgm:presLayoutVars>
      </dgm:prSet>
      <dgm:spPr/>
      <dgm:t>
        <a:bodyPr/>
        <a:lstStyle/>
        <a:p>
          <a:endParaRPr lang="sv-SE"/>
        </a:p>
      </dgm:t>
    </dgm:pt>
    <dgm:pt modelId="{03BBED36-B103-45F0-AC1F-D53B50967A2F}" type="pres">
      <dgm:prSet presAssocID="{FCF2E623-7442-4A12-A176-D3D157187F57}" presName="sibTrans" presStyleCnt="0"/>
      <dgm:spPr/>
    </dgm:pt>
    <dgm:pt modelId="{5CC14375-4C75-4713-909A-10E8B0D7A615}" type="pres">
      <dgm:prSet presAssocID="{26891F32-D054-4A2B-A5B8-E973AF98D908}" presName="node" presStyleLbl="node1" presStyleIdx="2" presStyleCnt="4">
        <dgm:presLayoutVars>
          <dgm:bulletEnabled val="1"/>
        </dgm:presLayoutVars>
      </dgm:prSet>
      <dgm:spPr/>
      <dgm:t>
        <a:bodyPr/>
        <a:lstStyle/>
        <a:p>
          <a:endParaRPr lang="sv-SE"/>
        </a:p>
      </dgm:t>
    </dgm:pt>
    <dgm:pt modelId="{0E8AC2E6-FC9C-40E3-9370-4F23EB2E078F}" type="pres">
      <dgm:prSet presAssocID="{D19A4187-D5FE-493A-AE53-B71F287EC06B}" presName="sibTrans" presStyleCnt="0"/>
      <dgm:spPr/>
    </dgm:pt>
    <dgm:pt modelId="{209A5C4A-E8A0-40D0-9251-D600223D69B5}" type="pres">
      <dgm:prSet presAssocID="{B2EE0FEE-629D-480A-A8BF-826FA2FB68B8}" presName="node" presStyleLbl="node1" presStyleIdx="3" presStyleCnt="4">
        <dgm:presLayoutVars>
          <dgm:bulletEnabled val="1"/>
        </dgm:presLayoutVars>
      </dgm:prSet>
      <dgm:spPr/>
      <dgm:t>
        <a:bodyPr/>
        <a:lstStyle/>
        <a:p>
          <a:endParaRPr lang="sv-SE"/>
        </a:p>
      </dgm:t>
    </dgm:pt>
  </dgm:ptLst>
  <dgm:cxnLst>
    <dgm:cxn modelId="{F8E7F732-913A-4693-B9CE-5135150990B5}" srcId="{263E43D6-6553-4537-8102-D1659AEDC27F}" destId="{422377E3-773A-49F7-9342-E63C276ED3F9}" srcOrd="0" destOrd="0" parTransId="{32967A06-7E45-4E70-8A9A-15EACF0D218C}" sibTransId="{4E5B0FF4-86CD-45F3-8876-49BB80D035D7}"/>
    <dgm:cxn modelId="{1C648FE0-2F8C-4F50-B998-C007DC525D2E}" type="presOf" srcId="{B2EE0FEE-629D-480A-A8BF-826FA2FB68B8}" destId="{209A5C4A-E8A0-40D0-9251-D600223D69B5}" srcOrd="0" destOrd="0" presId="urn:microsoft.com/office/officeart/2005/8/layout/default"/>
    <dgm:cxn modelId="{5436FBBE-76C7-4C75-973C-4096FE41BB93}" type="presOf" srcId="{26891F32-D054-4A2B-A5B8-E973AF98D908}" destId="{5CC14375-4C75-4713-909A-10E8B0D7A615}" srcOrd="0" destOrd="0" presId="urn:microsoft.com/office/officeart/2005/8/layout/default"/>
    <dgm:cxn modelId="{31BF74D6-9F3D-4400-A71B-54DE90CC0154}" type="presOf" srcId="{3BE32DD4-D0B7-4F59-8FF6-B301834DFE1C}" destId="{10EE9E76-33D0-4FEF-A599-52B156715B10}" srcOrd="0" destOrd="0" presId="urn:microsoft.com/office/officeart/2005/8/layout/default"/>
    <dgm:cxn modelId="{A52A7BAF-8C4F-4E2F-86AE-AE143CADA96F}" srcId="{263E43D6-6553-4537-8102-D1659AEDC27F}" destId="{3BE32DD4-D0B7-4F59-8FF6-B301834DFE1C}" srcOrd="1" destOrd="0" parTransId="{849A2244-F6A0-4FB3-B48B-024FDB029776}" sibTransId="{FCF2E623-7442-4A12-A176-D3D157187F57}"/>
    <dgm:cxn modelId="{894BFF30-3727-45F0-8AE7-FCE1B1331C54}" type="presOf" srcId="{263E43D6-6553-4537-8102-D1659AEDC27F}" destId="{1909AE9B-5775-4CCC-88BF-922BCF7AA688}" srcOrd="0" destOrd="0" presId="urn:microsoft.com/office/officeart/2005/8/layout/default"/>
    <dgm:cxn modelId="{58538170-2AB4-4BC5-84B8-EBC7FEAFE65C}" srcId="{263E43D6-6553-4537-8102-D1659AEDC27F}" destId="{B2EE0FEE-629D-480A-A8BF-826FA2FB68B8}" srcOrd="3" destOrd="0" parTransId="{47C070D6-8665-4CF2-BA35-A3CCB219B003}" sibTransId="{E48E9BD9-D00E-4D7F-96BB-82F79C64A3D7}"/>
    <dgm:cxn modelId="{E9901654-7780-4444-8C84-EAA4AF3865E6}" srcId="{263E43D6-6553-4537-8102-D1659AEDC27F}" destId="{26891F32-D054-4A2B-A5B8-E973AF98D908}" srcOrd="2" destOrd="0" parTransId="{B8233197-3A02-4602-9007-7862C3A3D52F}" sibTransId="{D19A4187-D5FE-493A-AE53-B71F287EC06B}"/>
    <dgm:cxn modelId="{F327B434-0811-4B1E-B6B4-AC902C816E27}" type="presOf" srcId="{422377E3-773A-49F7-9342-E63C276ED3F9}" destId="{8055CEE0-A17E-4FC1-8BCB-93B8E3ADA922}" srcOrd="0" destOrd="0" presId="urn:microsoft.com/office/officeart/2005/8/layout/default"/>
    <dgm:cxn modelId="{6C773C65-5939-4CC2-B47F-E6B811E93134}" type="presParOf" srcId="{1909AE9B-5775-4CCC-88BF-922BCF7AA688}" destId="{8055CEE0-A17E-4FC1-8BCB-93B8E3ADA922}" srcOrd="0" destOrd="0" presId="urn:microsoft.com/office/officeart/2005/8/layout/default"/>
    <dgm:cxn modelId="{A542088F-695A-4C7E-9E0A-EADB02C99BD8}" type="presParOf" srcId="{1909AE9B-5775-4CCC-88BF-922BCF7AA688}" destId="{19C4AFC5-FC73-4113-B125-41336DB68A4B}" srcOrd="1" destOrd="0" presId="urn:microsoft.com/office/officeart/2005/8/layout/default"/>
    <dgm:cxn modelId="{66224F77-1ED1-46E4-BAF1-FD8CF86F398A}" type="presParOf" srcId="{1909AE9B-5775-4CCC-88BF-922BCF7AA688}" destId="{10EE9E76-33D0-4FEF-A599-52B156715B10}" srcOrd="2" destOrd="0" presId="urn:microsoft.com/office/officeart/2005/8/layout/default"/>
    <dgm:cxn modelId="{F9F34933-492E-44EC-87BF-F13DE26CB19A}" type="presParOf" srcId="{1909AE9B-5775-4CCC-88BF-922BCF7AA688}" destId="{03BBED36-B103-45F0-AC1F-D53B50967A2F}" srcOrd="3" destOrd="0" presId="urn:microsoft.com/office/officeart/2005/8/layout/default"/>
    <dgm:cxn modelId="{BF901AF1-5949-4C17-9FD8-78213EE95A0F}" type="presParOf" srcId="{1909AE9B-5775-4CCC-88BF-922BCF7AA688}" destId="{5CC14375-4C75-4713-909A-10E8B0D7A615}" srcOrd="4" destOrd="0" presId="urn:microsoft.com/office/officeart/2005/8/layout/default"/>
    <dgm:cxn modelId="{674AD3D0-80D8-4761-9AB8-9094F5BBCC8F}" type="presParOf" srcId="{1909AE9B-5775-4CCC-88BF-922BCF7AA688}" destId="{0E8AC2E6-FC9C-40E3-9370-4F23EB2E078F}" srcOrd="5" destOrd="0" presId="urn:microsoft.com/office/officeart/2005/8/layout/default"/>
    <dgm:cxn modelId="{08305C1D-723A-44E2-8574-E930D7BC4F4E}" type="presParOf" srcId="{1909AE9B-5775-4CCC-88BF-922BCF7AA688}" destId="{209A5C4A-E8A0-40D0-9251-D600223D69B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5CEE0-A17E-4FC1-8BCB-93B8E3ADA922}">
      <dsp:nvSpPr>
        <dsp:cNvPr id="0" name=""/>
        <dsp:cNvSpPr/>
      </dsp:nvSpPr>
      <dsp:spPr>
        <a:xfrm>
          <a:off x="815375" y="866"/>
          <a:ext cx="4366952" cy="262017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t>1. Asymtomatisk </a:t>
          </a:r>
          <a:r>
            <a:rPr lang="sv-SE" sz="2400" b="1" kern="1200" dirty="0" err="1" smtClean="0"/>
            <a:t>bakteriuri</a:t>
          </a:r>
          <a:r>
            <a:rPr lang="sv-SE" sz="2400" b="1" kern="1200" dirty="0" smtClean="0"/>
            <a:t> (ABU)</a:t>
          </a:r>
        </a:p>
        <a:p>
          <a:pPr lvl="0" algn="ctr" defTabSz="1066800">
            <a:lnSpc>
              <a:spcPct val="90000"/>
            </a:lnSpc>
            <a:spcBef>
              <a:spcPct val="0"/>
            </a:spcBef>
            <a:spcAft>
              <a:spcPct val="35000"/>
            </a:spcAft>
          </a:pPr>
          <a:r>
            <a:rPr lang="sv-SE" sz="2400" kern="1200" dirty="0" smtClean="0"/>
            <a:t>Bakterier i urinen utan symtom bör vanligtvis INTE behandlas</a:t>
          </a:r>
          <a:endParaRPr lang="sv-SE" sz="2400" kern="1200" dirty="0"/>
        </a:p>
      </dsp:txBody>
      <dsp:txXfrm>
        <a:off x="815375" y="866"/>
        <a:ext cx="4366952" cy="2620171"/>
      </dsp:txXfrm>
    </dsp:sp>
    <dsp:sp modelId="{10EE9E76-33D0-4FEF-A599-52B156715B10}">
      <dsp:nvSpPr>
        <dsp:cNvPr id="0" name=""/>
        <dsp:cNvSpPr/>
      </dsp:nvSpPr>
      <dsp:spPr>
        <a:xfrm>
          <a:off x="5619022" y="1861"/>
          <a:ext cx="4366952" cy="262017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t>2.Cystit</a:t>
          </a:r>
        </a:p>
        <a:p>
          <a:pPr lvl="0" algn="ctr" defTabSz="1066800">
            <a:lnSpc>
              <a:spcPct val="90000"/>
            </a:lnSpc>
            <a:spcBef>
              <a:spcPct val="0"/>
            </a:spcBef>
            <a:spcAft>
              <a:spcPct val="35000"/>
            </a:spcAft>
          </a:pPr>
          <a:r>
            <a:rPr lang="sv-SE" sz="2400" b="1" kern="1200" dirty="0" smtClean="0"/>
            <a:t> </a:t>
          </a:r>
          <a:r>
            <a:rPr lang="sv-SE" sz="2400" kern="1200" dirty="0" smtClean="0"/>
            <a:t>Bakterier i urinen med symtom från urinblåsan men utan feber</a:t>
          </a:r>
          <a:endParaRPr lang="sv-SE" sz="2400" kern="1200" dirty="0"/>
        </a:p>
      </dsp:txBody>
      <dsp:txXfrm>
        <a:off x="5619022" y="1861"/>
        <a:ext cx="4366952" cy="2620171"/>
      </dsp:txXfrm>
    </dsp:sp>
    <dsp:sp modelId="{5CC14375-4C75-4713-909A-10E8B0D7A615}">
      <dsp:nvSpPr>
        <dsp:cNvPr id="0" name=""/>
        <dsp:cNvSpPr/>
      </dsp:nvSpPr>
      <dsp:spPr>
        <a:xfrm>
          <a:off x="815375" y="3058728"/>
          <a:ext cx="4366952" cy="2620171"/>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t>3.</a:t>
          </a:r>
          <a:r>
            <a:rPr lang="sv-SE" sz="2400" kern="1200" dirty="0" smtClean="0"/>
            <a:t> </a:t>
          </a:r>
          <a:r>
            <a:rPr lang="sv-SE" sz="2400" b="1" kern="1200" dirty="0" smtClean="0"/>
            <a:t>Febril UVI och </a:t>
          </a:r>
          <a:r>
            <a:rPr lang="sv-SE" sz="2400" b="1" kern="1200" dirty="0" err="1" smtClean="0"/>
            <a:t>pyelonefrit</a:t>
          </a:r>
          <a:endParaRPr lang="sv-SE" sz="2400" b="1" kern="1200" dirty="0" smtClean="0"/>
        </a:p>
        <a:p>
          <a:pPr lvl="0" algn="ctr" defTabSz="1066800">
            <a:lnSpc>
              <a:spcPct val="90000"/>
            </a:lnSpc>
            <a:spcBef>
              <a:spcPct val="0"/>
            </a:spcBef>
            <a:spcAft>
              <a:spcPct val="35000"/>
            </a:spcAft>
          </a:pPr>
          <a:r>
            <a:rPr lang="sv-SE" sz="2400" kern="1200" dirty="0" smtClean="0">
              <a:solidFill>
                <a:schemeClr val="bg1"/>
              </a:solidFill>
            </a:rPr>
            <a:t>Feber och </a:t>
          </a:r>
          <a:r>
            <a:rPr lang="sv-SE" sz="2400" kern="1200" dirty="0" smtClean="0"/>
            <a:t>bakterier i urinen med symtom (oftast) från urinblåsan med eller utan flanksmärtor</a:t>
          </a:r>
          <a:endParaRPr lang="sv-SE" sz="2400" kern="1200" dirty="0"/>
        </a:p>
      </dsp:txBody>
      <dsp:txXfrm>
        <a:off x="815375" y="3058728"/>
        <a:ext cx="4366952" cy="2620171"/>
      </dsp:txXfrm>
    </dsp:sp>
    <dsp:sp modelId="{209A5C4A-E8A0-40D0-9251-D600223D69B5}">
      <dsp:nvSpPr>
        <dsp:cNvPr id="0" name=""/>
        <dsp:cNvSpPr/>
      </dsp:nvSpPr>
      <dsp:spPr>
        <a:xfrm>
          <a:off x="5619022" y="3058728"/>
          <a:ext cx="4366952" cy="2620171"/>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t>4. Sepsis - </a:t>
          </a:r>
          <a:r>
            <a:rPr lang="sv-SE" sz="2400" b="1" kern="1200" dirty="0" err="1" smtClean="0"/>
            <a:t>urosepsis</a:t>
          </a:r>
          <a:endParaRPr lang="sv-SE" sz="2400" b="1" kern="1200" dirty="0" smtClean="0"/>
        </a:p>
        <a:p>
          <a:pPr lvl="0" algn="ctr" defTabSz="1066800">
            <a:lnSpc>
              <a:spcPct val="90000"/>
            </a:lnSpc>
            <a:spcBef>
              <a:spcPct val="0"/>
            </a:spcBef>
            <a:spcAft>
              <a:spcPct val="35000"/>
            </a:spcAft>
          </a:pPr>
          <a:r>
            <a:rPr lang="sv-SE" sz="2400" kern="1200" dirty="0" smtClean="0"/>
            <a:t>Bakterier i blodet och urinen med kliniska tecken på sepsis</a:t>
          </a:r>
        </a:p>
      </dsp:txBody>
      <dsp:txXfrm>
        <a:off x="5619022" y="3058728"/>
        <a:ext cx="4366952" cy="26201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2025-02-17</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dirty="0"/>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2991013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ubmed.ncbi.nlm.nih.gov/1903278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a:t>
            </a:fld>
            <a:endParaRPr lang="sv-SE" dirty="0"/>
          </a:p>
        </p:txBody>
      </p:sp>
    </p:spTree>
    <p:extLst>
      <p:ext uri="{BB962C8B-B14F-4D97-AF65-F5344CB8AC3E}">
        <p14:creationId xmlns:p14="http://schemas.microsoft.com/office/powerpoint/2010/main" val="262692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aseline="0" dirty="0" smtClean="0"/>
              <a:t>Den vanligaste VRI är vårdrelaterad urinvägsinfektion.</a:t>
            </a:r>
            <a:endParaRPr lang="sv-SE" dirty="0" smtClean="0"/>
          </a:p>
          <a:p>
            <a:pPr marL="171450" indent="-171450">
              <a:buFont typeface="Arial" panose="020B0604020202020204" pitchFamily="34" charset="0"/>
              <a:buChar char="•"/>
            </a:pPr>
            <a:r>
              <a:rPr lang="sv-SE" dirty="0" smtClean="0"/>
              <a:t>Man behöver ha ett arbetssätt där man identifiera riskpatienterna så att förebyggande åtgärder kan sätta in.</a:t>
            </a:r>
          </a:p>
          <a:p>
            <a:pPr marL="171450" indent="-171450">
              <a:buFont typeface="Arial" panose="020B0604020202020204" pitchFamily="34" charset="0"/>
              <a:buChar char="•"/>
            </a:pPr>
            <a:r>
              <a:rPr lang="sv-SE" dirty="0" smtClean="0"/>
              <a:t>KAD är den dominerande orsaken till VUVI</a:t>
            </a:r>
            <a:r>
              <a:rPr lang="sv-SE" baseline="0" dirty="0" smtClean="0"/>
              <a:t>, </a:t>
            </a:r>
          </a:p>
          <a:p>
            <a:pPr marL="171450" indent="-171450">
              <a:buFont typeface="Arial" panose="020B0604020202020204" pitchFamily="34" charset="0"/>
              <a:buChar char="•"/>
            </a:pPr>
            <a:r>
              <a:rPr lang="sv-SE" baseline="0" dirty="0" smtClean="0"/>
              <a:t>inom sjukvården överanvänds KAD. Därför viktigt att använda KAD på strikta indikationer.</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10</a:t>
            </a:fld>
            <a:endParaRPr lang="sv-SE" dirty="0"/>
          </a:p>
        </p:txBody>
      </p:sp>
    </p:spTree>
    <p:extLst>
      <p:ext uri="{BB962C8B-B14F-4D97-AF65-F5344CB8AC3E}">
        <p14:creationId xmlns:p14="http://schemas.microsoft.com/office/powerpoint/2010/main" val="216603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Toalettassistans,</a:t>
            </a:r>
            <a:r>
              <a:rPr lang="sv-SE" baseline="0" dirty="0" smtClean="0"/>
              <a:t> läkemedel, individuellt utprovade inkontinensskydd m.m.</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11</a:t>
            </a:fld>
            <a:endParaRPr lang="sv-SE"/>
          </a:p>
        </p:txBody>
      </p:sp>
    </p:spTree>
    <p:extLst>
      <p:ext uri="{BB962C8B-B14F-4D97-AF65-F5344CB8AC3E}">
        <p14:creationId xmlns:p14="http://schemas.microsoft.com/office/powerpoint/2010/main" val="34146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12</a:t>
            </a:fld>
            <a:endParaRPr lang="sv-SE" dirty="0"/>
          </a:p>
        </p:txBody>
      </p:sp>
    </p:spTree>
    <p:extLst>
      <p:ext uri="{BB962C8B-B14F-4D97-AF65-F5344CB8AC3E}">
        <p14:creationId xmlns:p14="http://schemas.microsoft.com/office/powerpoint/2010/main" val="294707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 urinöverfyllnad och risker med detta</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14</a:t>
            </a:fld>
            <a:endParaRPr lang="sv-SE"/>
          </a:p>
        </p:txBody>
      </p:sp>
    </p:spTree>
    <p:extLst>
      <p:ext uri="{BB962C8B-B14F-4D97-AF65-F5344CB8AC3E}">
        <p14:creationId xmlns:p14="http://schemas.microsoft.com/office/powerpoint/2010/main" val="353721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Vuvi</a:t>
            </a:r>
            <a:r>
              <a:rPr lang="sv-SE" dirty="0" smtClean="0"/>
              <a:t> kan förebyggas genom…</a:t>
            </a:r>
          </a:p>
          <a:p>
            <a:endParaRPr lang="sv-SE" dirty="0" smtClean="0"/>
          </a:p>
          <a:p>
            <a:r>
              <a:rPr lang="sv-SE" dirty="0" smtClean="0"/>
              <a:t>BHK- ökad användning av aktivitetsklockor i patientnära vårdmoment. Socialstyrelsens föreskrift….</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15</a:t>
            </a:fld>
            <a:endParaRPr lang="sv-SE" dirty="0"/>
          </a:p>
        </p:txBody>
      </p:sp>
    </p:spTree>
    <p:extLst>
      <p:ext uri="{BB962C8B-B14F-4D97-AF65-F5344CB8AC3E}">
        <p14:creationId xmlns:p14="http://schemas.microsoft.com/office/powerpoint/2010/main" val="67097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Som första</a:t>
            </a:r>
            <a:r>
              <a:rPr lang="sv-SE" baseline="0" dirty="0" smtClean="0"/>
              <a:t> alternativ ska man överväga att RIK.</a:t>
            </a:r>
          </a:p>
          <a:p>
            <a:r>
              <a:rPr lang="sv-SE" baseline="0" dirty="0" smtClean="0"/>
              <a:t>Långa operationer, bör avvecklas inom 24 timmar.</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17</a:t>
            </a:fld>
            <a:endParaRPr lang="sv-SE" dirty="0"/>
          </a:p>
        </p:txBody>
      </p:sp>
    </p:spTree>
    <p:extLst>
      <p:ext uri="{BB962C8B-B14F-4D97-AF65-F5344CB8AC3E}">
        <p14:creationId xmlns:p14="http://schemas.microsoft.com/office/powerpoint/2010/main" val="110630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Begreppsförvirring steril metod kontra ren metod</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18</a:t>
            </a:fld>
            <a:endParaRPr lang="sv-SE" dirty="0"/>
          </a:p>
        </p:txBody>
      </p:sp>
    </p:spTree>
    <p:extLst>
      <p:ext uri="{BB962C8B-B14F-4D97-AF65-F5344CB8AC3E}">
        <p14:creationId xmlns:p14="http://schemas.microsoft.com/office/powerpoint/2010/main" val="1131682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19</a:t>
            </a:fld>
            <a:endParaRPr lang="sv-SE"/>
          </a:p>
        </p:txBody>
      </p:sp>
    </p:spTree>
    <p:extLst>
      <p:ext uri="{BB962C8B-B14F-4D97-AF65-F5344CB8AC3E}">
        <p14:creationId xmlns:p14="http://schemas.microsoft.com/office/powerpoint/2010/main" val="79581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21</a:t>
            </a:fld>
            <a:endParaRPr lang="sv-SE" dirty="0"/>
          </a:p>
        </p:txBody>
      </p:sp>
    </p:spTree>
    <p:extLst>
      <p:ext uri="{BB962C8B-B14F-4D97-AF65-F5344CB8AC3E}">
        <p14:creationId xmlns:p14="http://schemas.microsoft.com/office/powerpoint/2010/main" val="421058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Eftersträva så kort behandlingstid</a:t>
            </a:r>
            <a:r>
              <a:rPr lang="sv-SE" b="1" baseline="0" dirty="0" smtClean="0"/>
              <a:t> med tillfällig KAD som möjligt. </a:t>
            </a:r>
          </a:p>
          <a:p>
            <a:r>
              <a:rPr lang="sv-SE" baseline="0" dirty="0" smtClean="0"/>
              <a:t>Vårdhygien har i samarbete med Strama Dalarna tagit fram rondkort som heter </a:t>
            </a:r>
            <a:r>
              <a:rPr lang="sv-SE" b="1" baseline="0" dirty="0" smtClean="0"/>
              <a:t>Katetersmarta sjuksköterskor </a:t>
            </a:r>
            <a:r>
              <a:rPr lang="sv-SE" baseline="0" dirty="0" smtClean="0"/>
              <a:t>(håller på att uppdateras)  Syftet är att rondkortet kan användas av sjuksköterskor/undersköterskor som stöd i det daglig arbetet med katetrar, t.ex. att diskutera KAD-behovet vid ronden. De 2 första punkterna, åtgärder för att undvika att patienten får KAD. De 2 sista punkterna hur man ska arbeta när patienten har behov av KAD.</a:t>
            </a:r>
          </a:p>
          <a:p>
            <a:endParaRPr lang="sv-SE" sz="12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Arial" panose="020B0604020202020204" pitchFamily="34" charset="0"/>
                <a:ea typeface="+mn-ea"/>
                <a:cs typeface="Arial" panose="020B0604020202020204" pitchFamily="34" charset="0"/>
              </a:rPr>
              <a:t>Ibland</a:t>
            </a:r>
            <a:r>
              <a:rPr lang="sv-SE" sz="1200" b="0" i="0" kern="1200" baseline="0" dirty="0" smtClean="0">
                <a:solidFill>
                  <a:schemeClr val="tx1"/>
                </a:solidFill>
                <a:effectLst/>
                <a:latin typeface="Arial" panose="020B0604020202020204" pitchFamily="34" charset="0"/>
                <a:ea typeface="+mn-ea"/>
                <a:cs typeface="Arial" panose="020B0604020202020204" pitchFamily="34" charset="0"/>
              </a:rPr>
              <a:t> uppstår situationer där man inte kan avveckla KAD under vårdtiden, eller att det har missats att patienten har KAD vid utskrivningsdagen. Avveckling av KAD kommer så att ske i primärvården, konsultremissen stå en tidsangivelse när KAD ska avvecklas. I primärvården bör det finnas ett arbetssätt gällande avveckling av katetrar. Ni kanske redan arbetar på detta sätt. Om det är möjligt sträva efter att dra KAD så tidigt som möjligt på morgonen. Detta gör att man kan kontrollera </a:t>
            </a:r>
            <a:r>
              <a:rPr lang="sv-SE" sz="1200" b="0" i="0" kern="1200" baseline="0" dirty="0" err="1" smtClean="0">
                <a:solidFill>
                  <a:schemeClr val="tx1"/>
                </a:solidFill>
                <a:effectLst/>
                <a:latin typeface="Arial" panose="020B0604020202020204" pitchFamily="34" charset="0"/>
                <a:ea typeface="+mn-ea"/>
                <a:cs typeface="Arial" panose="020B0604020202020204" pitchFamily="34" charset="0"/>
              </a:rPr>
              <a:t>resurin</a:t>
            </a:r>
            <a:r>
              <a:rPr lang="sv-SE" sz="1200" b="0" i="0" kern="1200" baseline="0" dirty="0" smtClean="0">
                <a:solidFill>
                  <a:schemeClr val="tx1"/>
                </a:solidFill>
                <a:effectLst/>
                <a:latin typeface="Arial" panose="020B0604020202020204" pitchFamily="34" charset="0"/>
                <a:ea typeface="+mn-ea"/>
                <a:cs typeface="Arial" panose="020B0604020202020204" pitchFamily="34" charset="0"/>
              </a:rPr>
              <a:t> flera gånger under dagen om det skulle behövas så att man kanske kan undvika att patienten åker hem med en ny kateter.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Arial" panose="020B0604020202020204" pitchFamily="34" charset="0"/>
                <a:ea typeface="+mn-ea"/>
                <a:cs typeface="Arial" panose="020B0604020202020204" pitchFamily="34" charset="0"/>
              </a:rPr>
              <a:t>Det</a:t>
            </a:r>
            <a:r>
              <a:rPr lang="sv-SE" sz="1200" b="0" i="0" kern="1200" baseline="0" dirty="0" smtClean="0">
                <a:solidFill>
                  <a:schemeClr val="tx1"/>
                </a:solidFill>
                <a:effectLst/>
                <a:latin typeface="Arial" panose="020B0604020202020204" pitchFamily="34" charset="0"/>
                <a:ea typeface="+mn-ea"/>
                <a:cs typeface="Arial" panose="020B0604020202020204" pitchFamily="34" charset="0"/>
              </a:rPr>
              <a:t> ska finnas dokumenterat i</a:t>
            </a:r>
            <a:r>
              <a:rPr lang="sv-SE" sz="1200" b="0" i="0" kern="1200" dirty="0" smtClean="0">
                <a:solidFill>
                  <a:schemeClr val="tx1"/>
                </a:solidFill>
                <a:effectLst/>
                <a:latin typeface="Arial" panose="020B0604020202020204" pitchFamily="34" charset="0"/>
                <a:ea typeface="+mn-ea"/>
                <a:cs typeface="Arial" panose="020B0604020202020204" pitchFamily="34" charset="0"/>
              </a:rPr>
              <a:t>ndikation och behandlingstid, alternativt omprövning av kateterbehandling.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Läkare har det medicinska ansvaret</a:t>
            </a:r>
            <a:r>
              <a:rPr lang="sv-SE" baseline="0" dirty="0" smtClean="0"/>
              <a:t> för kateterbehandlingen, som ska ordinera katetersättningen enligt strikta indikationer. Redan då bör behandlingstiden övervägas för katetern.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Arial" panose="020B0604020202020204" pitchFamily="34" charset="0"/>
              <a:ea typeface="+mn-ea"/>
              <a:cs typeface="Arial" panose="020B0604020202020204" pitchFamily="34" charset="0"/>
            </a:endParaRPr>
          </a:p>
          <a:p>
            <a:endParaRPr lang="sv-SE" sz="1200" b="0" i="0" kern="1200" dirty="0" smtClean="0">
              <a:solidFill>
                <a:schemeClr val="tx1"/>
              </a:solidFill>
              <a:effectLst/>
              <a:latin typeface="Arial" panose="020B0604020202020204" pitchFamily="34" charset="0"/>
              <a:ea typeface="+mn-ea"/>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22</a:t>
            </a:fld>
            <a:endParaRPr lang="sv-SE" dirty="0"/>
          </a:p>
        </p:txBody>
      </p:sp>
    </p:spTree>
    <p:extLst>
      <p:ext uri="{BB962C8B-B14F-4D97-AF65-F5344CB8AC3E}">
        <p14:creationId xmlns:p14="http://schemas.microsoft.com/office/powerpoint/2010/main" val="45510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157680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Det är viktigt att behandlingstiden med KAD blir så kort som möjligt för att minska risken för infektion!</a:t>
            </a:r>
          </a:p>
          <a:p>
            <a:pPr marL="0" indent="0">
              <a:buNone/>
            </a:pPr>
            <a:r>
              <a:rPr lang="sv-SE" dirty="0" smtClean="0"/>
              <a:t>Kateterbehovet omprövas dagligen och en plan för avveckling ska finnas </a:t>
            </a:r>
            <a:r>
              <a:rPr lang="sv-SE" sz="1100" dirty="0" smtClean="0"/>
              <a:t>(förutsatt att behandlingen inte är livslång).</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Klargörande av indikation –underlättar utvärdering av kateterbehandling </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23</a:t>
            </a:fld>
            <a:endParaRPr lang="sv-SE"/>
          </a:p>
        </p:txBody>
      </p:sp>
    </p:spTree>
    <p:extLst>
      <p:ext uri="{BB962C8B-B14F-4D97-AF65-F5344CB8AC3E}">
        <p14:creationId xmlns:p14="http://schemas.microsoft.com/office/powerpoint/2010/main" val="9985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Enligt europeiska riktlinjer bör minst två av följande symtom finnas [4]:</a:t>
            </a:r>
          </a:p>
          <a:p>
            <a:r>
              <a:rPr lang="sv-SE" sz="1200" b="0" i="0" kern="1200" dirty="0" smtClean="0">
                <a:solidFill>
                  <a:schemeClr val="tx1"/>
                </a:solidFill>
                <a:effectLst/>
                <a:latin typeface="+mn-lt"/>
                <a:ea typeface="+mn-ea"/>
                <a:cs typeface="+mn-cs"/>
              </a:rPr>
              <a:t>trängningar</a:t>
            </a:r>
          </a:p>
          <a:p>
            <a:r>
              <a:rPr lang="sv-SE" sz="1200" b="0" i="0" kern="1200" dirty="0" smtClean="0">
                <a:solidFill>
                  <a:schemeClr val="tx1"/>
                </a:solidFill>
                <a:effectLst/>
                <a:latin typeface="+mn-lt"/>
                <a:ea typeface="+mn-ea"/>
                <a:cs typeface="+mn-cs"/>
              </a:rPr>
              <a:t>sveda i urinrör</a:t>
            </a:r>
          </a:p>
          <a:p>
            <a:r>
              <a:rPr lang="sv-SE" sz="1200" b="0" i="0" kern="1200" dirty="0" smtClean="0">
                <a:solidFill>
                  <a:schemeClr val="tx1"/>
                </a:solidFill>
                <a:effectLst/>
                <a:latin typeface="+mn-lt"/>
                <a:ea typeface="+mn-ea"/>
                <a:cs typeface="+mn-cs"/>
              </a:rPr>
              <a:t>värk över nedre delen av buken/urinblåsan</a:t>
            </a:r>
          </a:p>
          <a:p>
            <a:r>
              <a:rPr lang="sv-SE" sz="1200" b="0" i="0" kern="1200" dirty="0" smtClean="0">
                <a:solidFill>
                  <a:schemeClr val="tx1"/>
                </a:solidFill>
                <a:effectLst/>
                <a:latin typeface="+mn-lt"/>
                <a:ea typeface="+mn-ea"/>
                <a:cs typeface="+mn-cs"/>
              </a:rPr>
              <a:t>feber</a:t>
            </a:r>
          </a:p>
          <a:p>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Ingen idé att ta urinsticka vid KAD-behandling.</a:t>
            </a:r>
          </a:p>
        </p:txBody>
      </p:sp>
      <p:sp>
        <p:nvSpPr>
          <p:cNvPr id="4" name="Platshållare för bildnummer 3"/>
          <p:cNvSpPr>
            <a:spLocks noGrp="1"/>
          </p:cNvSpPr>
          <p:nvPr>
            <p:ph type="sldNum" sz="quarter" idx="10"/>
          </p:nvPr>
        </p:nvSpPr>
        <p:spPr/>
        <p:txBody>
          <a:bodyPr/>
          <a:lstStyle/>
          <a:p>
            <a:fld id="{513D479F-A9FA-4460-8A06-25113FD03249}" type="slidenum">
              <a:rPr lang="sv-SE" smtClean="0"/>
              <a:t>24</a:t>
            </a:fld>
            <a:endParaRPr lang="sv-SE"/>
          </a:p>
        </p:txBody>
      </p:sp>
    </p:spTree>
    <p:extLst>
      <p:ext uri="{BB962C8B-B14F-4D97-AF65-F5344CB8AC3E}">
        <p14:creationId xmlns:p14="http://schemas.microsoft.com/office/powerpoint/2010/main" val="167822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Alltid bakterier i urinen vid KAD, incidensen för </a:t>
            </a:r>
            <a:r>
              <a:rPr lang="sv-SE" dirty="0" err="1" smtClean="0"/>
              <a:t>bakteriuri</a:t>
            </a:r>
            <a:r>
              <a:rPr lang="sv-SE" dirty="0" smtClean="0"/>
              <a:t> ökar med 3-8</a:t>
            </a:r>
            <a:r>
              <a:rPr lang="sv-SE" baseline="0" dirty="0" smtClean="0"/>
              <a:t> % per kateterdygn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–Har patienten symtom?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Om en patient med KAD kommer in till akuten med feber,</a:t>
            </a:r>
            <a:r>
              <a:rPr lang="sv-SE" baseline="0" dirty="0" smtClean="0"/>
              <a:t> luftvägssymtom och en pneumoni på röntgen (inga urinvägssymtom)?</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25</a:t>
            </a:fld>
            <a:endParaRPr lang="sv-SE" dirty="0"/>
          </a:p>
        </p:txBody>
      </p:sp>
    </p:spTree>
    <p:extLst>
      <p:ext uri="{BB962C8B-B14F-4D97-AF65-F5344CB8AC3E}">
        <p14:creationId xmlns:p14="http://schemas.microsoft.com/office/powerpoint/2010/main" val="281845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”Snällare” bakterier – skyddar mot allvarligare infektioner</a:t>
            </a:r>
          </a:p>
          <a:p>
            <a:r>
              <a:rPr lang="sv-SE" altLang="sv-SE" dirty="0" smtClean="0"/>
              <a:t>Antibiotika vid ABU ökar risken för:</a:t>
            </a:r>
          </a:p>
          <a:p>
            <a:pPr lvl="1"/>
            <a:r>
              <a:rPr lang="sv-SE" altLang="sv-SE" dirty="0" err="1" smtClean="0"/>
              <a:t>Symtomgivande</a:t>
            </a:r>
            <a:r>
              <a:rPr lang="sv-SE" altLang="sv-SE" dirty="0" smtClean="0"/>
              <a:t> UVI</a:t>
            </a:r>
          </a:p>
          <a:p>
            <a:pPr lvl="1"/>
            <a:r>
              <a:rPr lang="sv-SE" altLang="sv-SE" dirty="0" smtClean="0"/>
              <a:t>Biverkningar</a:t>
            </a:r>
          </a:p>
          <a:p>
            <a:pPr lvl="1"/>
            <a:r>
              <a:rPr lang="sv-SE" altLang="sv-SE" dirty="0" smtClean="0"/>
              <a:t>Resistenta bakterier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26</a:t>
            </a:fld>
            <a:endParaRPr lang="sv-SE"/>
          </a:p>
        </p:txBody>
      </p:sp>
    </p:spTree>
    <p:extLst>
      <p:ext uri="{BB962C8B-B14F-4D97-AF65-F5344CB8AC3E}">
        <p14:creationId xmlns:p14="http://schemas.microsoft.com/office/powerpoint/2010/main" val="351499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Smärtstillande</a:t>
            </a:r>
          </a:p>
          <a:p>
            <a:r>
              <a:rPr lang="sv-SE" dirty="0" smtClean="0"/>
              <a:t>Akuta</a:t>
            </a:r>
            <a:r>
              <a:rPr lang="sv-SE" baseline="0" dirty="0" smtClean="0"/>
              <a:t> eller kroniska</a:t>
            </a:r>
          </a:p>
          <a:p>
            <a:r>
              <a:rPr lang="sv-SE" baseline="0" dirty="0" smtClean="0"/>
              <a:t>Flytt, nya människor</a:t>
            </a:r>
          </a:p>
          <a:p>
            <a:r>
              <a:rPr lang="sv-SE" baseline="0" dirty="0" smtClean="0"/>
              <a:t>Ofta flera samverkande faktorer</a:t>
            </a:r>
          </a:p>
          <a:p>
            <a:r>
              <a:rPr lang="sv-SE" baseline="0" dirty="0" smtClean="0"/>
              <a:t>Kan bero på urinvägsinfektion men andra orsaker ska uteslutas. En helhetsbedömning behöver göras.</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27</a:t>
            </a:fld>
            <a:endParaRPr lang="sv-SE"/>
          </a:p>
        </p:txBody>
      </p:sp>
    </p:spTree>
    <p:extLst>
      <p:ext uri="{BB962C8B-B14F-4D97-AF65-F5344CB8AC3E}">
        <p14:creationId xmlns:p14="http://schemas.microsoft.com/office/powerpoint/2010/main" val="304501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Basala hygienrutiner.</a:t>
            </a:r>
          </a:p>
          <a:p>
            <a:r>
              <a:rPr lang="sv-SE" dirty="0" smtClean="0"/>
              <a:t>Skyddsutrustning</a:t>
            </a:r>
          </a:p>
          <a:p>
            <a:r>
              <a:rPr lang="sv-SE" dirty="0" smtClean="0"/>
              <a:t>Handdesinfektion</a:t>
            </a:r>
          </a:p>
          <a:p>
            <a:r>
              <a:rPr lang="sv-SE" dirty="0" smtClean="0"/>
              <a:t>KAD</a:t>
            </a:r>
            <a:r>
              <a:rPr lang="sv-SE" baseline="0" dirty="0" smtClean="0"/>
              <a:t> får sitta kvar längre än nödvändigt</a:t>
            </a:r>
          </a:p>
          <a:p>
            <a:r>
              <a:rPr lang="sv-SE" baseline="0" dirty="0" smtClean="0"/>
              <a:t>Förvaring av KAD-påse</a:t>
            </a:r>
          </a:p>
          <a:p>
            <a:r>
              <a:rPr lang="sv-SE" baseline="0" dirty="0" smtClean="0"/>
              <a:t>Underlivshygien – </a:t>
            </a:r>
            <a:r>
              <a:rPr lang="sv-SE" baseline="0" dirty="0" err="1" smtClean="0"/>
              <a:t>patientinformtion</a:t>
            </a:r>
            <a:r>
              <a:rPr lang="sv-SE" baseline="0" dirty="0" smtClean="0"/>
              <a:t> och stötta till att kunna sköta själv?</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28</a:t>
            </a:fld>
            <a:endParaRPr lang="sv-SE"/>
          </a:p>
        </p:txBody>
      </p:sp>
    </p:spTree>
    <p:extLst>
      <p:ext uri="{BB962C8B-B14F-4D97-AF65-F5344CB8AC3E}">
        <p14:creationId xmlns:p14="http://schemas.microsoft.com/office/powerpoint/2010/main" val="149097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29</a:t>
            </a:fld>
            <a:endParaRPr lang="sv-SE"/>
          </a:p>
        </p:txBody>
      </p:sp>
    </p:spTree>
    <p:extLst>
      <p:ext uri="{BB962C8B-B14F-4D97-AF65-F5344CB8AC3E}">
        <p14:creationId xmlns:p14="http://schemas.microsoft.com/office/powerpoint/2010/main" val="265040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Småförråd hos patienten kan förvaras i plastlåda med lock</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30</a:t>
            </a:fld>
            <a:endParaRPr lang="sv-SE"/>
          </a:p>
        </p:txBody>
      </p:sp>
    </p:spTree>
    <p:extLst>
      <p:ext uri="{BB962C8B-B14F-4D97-AF65-F5344CB8AC3E}">
        <p14:creationId xmlns:p14="http://schemas.microsoft.com/office/powerpoint/2010/main" val="1195598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Annika</a:t>
            </a:r>
          </a:p>
          <a:p>
            <a:r>
              <a:rPr lang="sv-SE" dirty="0" smtClean="0"/>
              <a:t>Vissa bakterier kan orsaka lukt</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31</a:t>
            </a:fld>
            <a:endParaRPr lang="sv-SE" dirty="0"/>
          </a:p>
        </p:txBody>
      </p:sp>
    </p:spTree>
    <p:extLst>
      <p:ext uri="{BB962C8B-B14F-4D97-AF65-F5344CB8AC3E}">
        <p14:creationId xmlns:p14="http://schemas.microsoft.com/office/powerpoint/2010/main" val="64782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32</a:t>
            </a:fld>
            <a:endParaRPr lang="sv-SE"/>
          </a:p>
        </p:txBody>
      </p:sp>
    </p:spTree>
    <p:extLst>
      <p:ext uri="{BB962C8B-B14F-4D97-AF65-F5344CB8AC3E}">
        <p14:creationId xmlns:p14="http://schemas.microsoft.com/office/powerpoint/2010/main" val="339606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ABU: </a:t>
            </a:r>
            <a:r>
              <a:rPr lang="sv-SE" altLang="sv-SE" dirty="0" smtClean="0"/>
              <a:t>Mycket vanligt hos äldre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En tredjedel av personer som behandlas för urinvägsinfektion på särskilt boende har inte symtom som uppfyller mätningens kriterier för en sådan</a:t>
            </a:r>
            <a:r>
              <a:rPr lang="sv-SE" sz="1200" b="0" i="0" kern="1200" baseline="0" dirty="0" smtClean="0">
                <a:solidFill>
                  <a:schemeClr val="tx1"/>
                </a:solidFill>
                <a:effectLst/>
                <a:latin typeface="+mn-lt"/>
                <a:ea typeface="+mn-ea"/>
                <a:cs typeface="+mn-cs"/>
              </a:rPr>
              <a:t> (HALT 2023)</a:t>
            </a:r>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3D479F-A9FA-4460-8A06-25113FD03249}" type="slidenum">
              <a:rPr lang="sv-SE" smtClean="0"/>
              <a:t>3</a:t>
            </a:fld>
            <a:endParaRPr lang="sv-SE"/>
          </a:p>
        </p:txBody>
      </p:sp>
    </p:spTree>
    <p:extLst>
      <p:ext uri="{BB962C8B-B14F-4D97-AF65-F5344CB8AC3E}">
        <p14:creationId xmlns:p14="http://schemas.microsoft.com/office/powerpoint/2010/main" val="1057248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2025 kallar vi för det gyllene året, och vi skulle vilja att</a:t>
            </a:r>
            <a:r>
              <a:rPr lang="sv-SE" baseline="0" dirty="0" smtClean="0"/>
              <a:t> vi alla hjälps åt lite extra för att minska … Tack</a:t>
            </a:r>
            <a:endParaRPr lang="sv-SE" dirty="0" smtClean="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33</a:t>
            </a:fld>
            <a:endParaRPr lang="sv-SE" dirty="0"/>
          </a:p>
        </p:txBody>
      </p:sp>
    </p:spTree>
    <p:extLst>
      <p:ext uri="{BB962C8B-B14F-4D97-AF65-F5344CB8AC3E}">
        <p14:creationId xmlns:p14="http://schemas.microsoft.com/office/powerpoint/2010/main" val="135408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34</a:t>
            </a:fld>
            <a:endParaRPr lang="sv-SE"/>
          </a:p>
        </p:txBody>
      </p:sp>
    </p:spTree>
    <p:extLst>
      <p:ext uri="{BB962C8B-B14F-4D97-AF65-F5344CB8AC3E}">
        <p14:creationId xmlns:p14="http://schemas.microsoft.com/office/powerpoint/2010/main" val="370525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Urinvägsinfektion (UVI) är en av de vanligaste typerna av infektioner, </a:t>
            </a:r>
            <a:r>
              <a:rPr lang="sv-SE" b="1" dirty="0" smtClean="0"/>
              <a:t>både i vårdsammanhang och i samhället</a:t>
            </a:r>
            <a:r>
              <a:rPr lang="sv-SE" b="1" smtClean="0"/>
              <a:t>. </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4</a:t>
            </a:fld>
            <a:endParaRPr lang="sv-SE"/>
          </a:p>
        </p:txBody>
      </p:sp>
    </p:spTree>
    <p:extLst>
      <p:ext uri="{BB962C8B-B14F-4D97-AF65-F5344CB8AC3E}">
        <p14:creationId xmlns:p14="http://schemas.microsoft.com/office/powerpoint/2010/main" val="225251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Influensa?</a:t>
            </a:r>
          </a:p>
          <a:p>
            <a:r>
              <a:rPr lang="sv-SE" dirty="0" smtClean="0"/>
              <a:t>Covid-19?</a:t>
            </a:r>
          </a:p>
          <a:p>
            <a:r>
              <a:rPr lang="sv-SE" dirty="0" smtClean="0"/>
              <a:t>RS?</a:t>
            </a:r>
          </a:p>
          <a:p>
            <a:r>
              <a:rPr lang="sv-SE" dirty="0" smtClean="0"/>
              <a:t>Pneumoni?</a:t>
            </a:r>
          </a:p>
          <a:p>
            <a:r>
              <a:rPr lang="sv-SE" dirty="0" smtClean="0"/>
              <a:t>UVI? VUVI?</a:t>
            </a:r>
          </a:p>
          <a:p>
            <a:r>
              <a:rPr lang="sv-SE" dirty="0" smtClean="0"/>
              <a:t>Har Greta några</a:t>
            </a:r>
            <a:r>
              <a:rPr lang="sv-SE" baseline="0" dirty="0" smtClean="0"/>
              <a:t> symtom från urinvägarna?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Annat? Andra symtom?</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513D479F-A9FA-4460-8A06-25113FD03249}" type="slidenum">
              <a:rPr lang="sv-SE" smtClean="0"/>
              <a:t>5</a:t>
            </a:fld>
            <a:endParaRPr lang="sv-SE"/>
          </a:p>
        </p:txBody>
      </p:sp>
    </p:spTree>
    <p:extLst>
      <p:ext uri="{BB962C8B-B14F-4D97-AF65-F5344CB8AC3E}">
        <p14:creationId xmlns:p14="http://schemas.microsoft.com/office/powerpoint/2010/main" val="370800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E </a:t>
            </a:r>
            <a:r>
              <a:rPr lang="sv-SE" b="0" baseline="0" dirty="0" err="1" smtClean="0"/>
              <a:t>coli</a:t>
            </a:r>
            <a:r>
              <a:rPr lang="sv-SE" b="0" baseline="0" dirty="0" smtClean="0"/>
              <a:t> hos patienter med ABU kan förändras så att de tappar sin virulens. </a:t>
            </a:r>
          </a:p>
          <a:p>
            <a:r>
              <a:rPr lang="sv-SE" b="0" baseline="0" dirty="0" smtClean="0"/>
              <a:t>Man vet inte exakt varför de på SÄBO har så mycket ABU. Det samvarierar med ADL-förmåga. Förstås så att faktorer som att sitta på toaletten när man tömmer blåsan, har blöja </a:t>
            </a:r>
            <a:r>
              <a:rPr lang="sv-SE" b="0" baseline="0" dirty="0" err="1" smtClean="0"/>
              <a:t>etc</a:t>
            </a:r>
            <a:r>
              <a:rPr lang="sv-SE" b="0" baseline="0" dirty="0" smtClean="0"/>
              <a:t> har betydelse.</a:t>
            </a:r>
            <a:endParaRPr lang="sv-SE" b="0" u="sng" baseline="0" dirty="0" smtClean="0"/>
          </a:p>
          <a:p>
            <a:r>
              <a:rPr lang="sv-SE" b="0" baseline="0" dirty="0" smtClean="0"/>
              <a:t>Läkarordination på U-sticka och odling på äldre patienter.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hlinkClick r:id="rId4"/>
              </a:rPr>
              <a:t>Mobility and other predictors of hospitalization for urinary tract infection: a retrospective cohort study - PubMed (nih.gov)</a:t>
            </a:r>
            <a:r>
              <a:rPr lang="sv-SE"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Studie Michigan 2008 &gt;400 000 pat. Ökad gångförmåga/gångträning minskar risk för febril UVI. </a:t>
            </a:r>
            <a:r>
              <a:rPr lang="en-US" sz="1200" b="0" i="0" kern="1200" dirty="0" smtClean="0">
                <a:solidFill>
                  <a:schemeClr val="tx1"/>
                </a:solidFill>
                <a:effectLst/>
                <a:latin typeface="+mn-lt"/>
                <a:ea typeface="+mn-ea"/>
                <a:cs typeface="+mn-cs"/>
              </a:rPr>
              <a:t>The ability to walk was associated with a 69% lower rate of hospitalization for UTI.</a:t>
            </a:r>
            <a:r>
              <a:rPr lang="sv-SE" b="1" baseline="0" dirty="0" smtClean="0"/>
              <a:t>   </a:t>
            </a: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9F4CC-73F5-4560-B308-2C171DFB9B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09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9F4CC-73F5-4560-B308-2C171DFB9B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96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Blod i urinen – läkare kontaktas</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312142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9</a:t>
            </a:fld>
            <a:endParaRPr lang="sv-SE"/>
          </a:p>
        </p:txBody>
      </p:sp>
    </p:spTree>
    <p:extLst>
      <p:ext uri="{BB962C8B-B14F-4D97-AF65-F5344CB8AC3E}">
        <p14:creationId xmlns:p14="http://schemas.microsoft.com/office/powerpoint/2010/main" val="180980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smtClean="0"/>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om du vill redigera mall för underrubrikformat</a:t>
            </a:r>
            <a:endParaRPr lang="sv-SE" dirty="0"/>
          </a:p>
        </p:txBody>
      </p:sp>
      <p:sp>
        <p:nvSpPr>
          <p:cNvPr id="6" name="Platshållare för bild" title="Bakgrundsbild"/>
          <p:cNvSpPr>
            <a:spLocks noGrp="1"/>
          </p:cNvSpPr>
          <p:nvPr>
            <p:ph type="pic" sz="quarter" idx="10"/>
          </p:nvPr>
        </p:nvSpPr>
        <p:spPr>
          <a:xfrm>
            <a:off x="0" y="0"/>
            <a:ext cx="12192000" cy="6858000"/>
          </a:xfrm>
        </p:spPr>
        <p:txBody>
          <a:bodyPr/>
          <a:lstStyle/>
          <a:p>
            <a:endParaRPr lang="sv-SE" dirty="0"/>
          </a:p>
        </p:txBody>
      </p:sp>
    </p:spTree>
    <p:extLst>
      <p:ext uri="{BB962C8B-B14F-4D97-AF65-F5344CB8AC3E}">
        <p14:creationId xmlns:p14="http://schemas.microsoft.com/office/powerpoint/2010/main" val="37367880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3359922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dirty="0"/>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dirty="0"/>
          </a:p>
        </p:txBody>
      </p:sp>
    </p:spTree>
    <p:extLst>
      <p:ext uri="{BB962C8B-B14F-4D97-AF65-F5344CB8AC3E}">
        <p14:creationId xmlns:p14="http://schemas.microsoft.com/office/powerpoint/2010/main" val="34002148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dirty="0"/>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dirty="0"/>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dirty="0"/>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smtClean="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dirty="0"/>
          </a:p>
        </p:txBody>
      </p:sp>
    </p:spTree>
    <p:extLst>
      <p:ext uri="{BB962C8B-B14F-4D97-AF65-F5344CB8AC3E}">
        <p14:creationId xmlns:p14="http://schemas.microsoft.com/office/powerpoint/2010/main" val="3497373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smtClean="0"/>
              <a:t>Avslutande text</a:t>
            </a:r>
            <a:endParaRPr lang="sv-SE" dirty="0"/>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29905315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199"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dirty="0" smtClean="0"/>
              <a:t>TITEL PÅ PRESENTATION ► RUBRIK FÖR DETTA KAPITEL</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95099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smtClean="0"/>
              <a:t>Innehåll</a:t>
            </a:r>
          </a:p>
          <a:p>
            <a:pPr lvl="0"/>
            <a:r>
              <a:rPr lang="sv-SE" dirty="0" smtClean="0"/>
              <a:t>För</a:t>
            </a:r>
          </a:p>
          <a:p>
            <a:pPr lvl="0"/>
            <a:r>
              <a:rPr lang="sv-SE" dirty="0" smtClean="0"/>
              <a:t>avsnittet</a:t>
            </a:r>
            <a:endParaRPr lang="sv-SE" dirty="0"/>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dirty="0"/>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 RUBRIK FÖR DETTA KAPITEL</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dirty="0"/>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4664629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dirty="0"/>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4346105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dirty="0"/>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089286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smtClean="0"/>
              <a:t>Klicka här för att ändra format</a:t>
            </a:r>
            <a:endParaRPr lang="sv-SE" dirty="0"/>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704052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20796882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4086819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smtClean="0"/>
              <a:t>Klicka här för att ändra format </a:t>
            </a:r>
            <a:endParaRPr lang="sv-SE" dirty="0"/>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4" r:id="rId1"/>
    <p:sldLayoutId id="2147483681" r:id="rId2"/>
    <p:sldLayoutId id="2147483690" r:id="rId3"/>
    <p:sldLayoutId id="2147483680" r:id="rId4"/>
    <p:sldLayoutId id="2147483682" r:id="rId5"/>
    <p:sldLayoutId id="2147483683" r:id="rId6"/>
    <p:sldLayoutId id="2147483684" r:id="rId7"/>
    <p:sldLayoutId id="2147483692" r:id="rId8"/>
    <p:sldLayoutId id="2147483693" r:id="rId9"/>
    <p:sldLayoutId id="2147483688" r:id="rId10"/>
    <p:sldLayoutId id="2147483696" r:id="rId11"/>
    <p:sldLayoutId id="2147483695" r:id="rId12"/>
    <p:sldLayoutId id="2147483685" r:id="rId13"/>
    <p:sldLayoutId id="2147483697"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rdhandboken.se/katetrar-sonder-och-dran/kateterisering-av-urinblasa/"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vardhandboken.se/katetrar-sonder-och-dran/kateterisering-av-urinblas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hyperlink" Target="https://kateterfakta.nu/kad/"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folkhalsomyndigheten.se/contentassets/31592b03ea224dbaac4518d22f1101cd/rad-och-fakta-om-antibiotika-bakterier-i-urinen.pdf" TargetMode="External"/><Relationship Id="rId5" Type="http://schemas.openxmlformats.org/officeDocument/2006/relationships/image" Target="../media/image28.png"/><Relationship Id="rId4" Type="http://schemas.openxmlformats.org/officeDocument/2006/relationships/hyperlink" Target="https://www.regiondalarna.se/plus/vard/vard-och-behandling/smittskydd/strama/faktablad-och-informationsmateria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3175"/>
            <a:ext cx="12192000" cy="6858000"/>
          </a:xfrm>
        </p:spPr>
      </p:pic>
      <p:sp>
        <p:nvSpPr>
          <p:cNvPr id="3" name="Rubrik"/>
          <p:cNvSpPr>
            <a:spLocks noGrp="1"/>
          </p:cNvSpPr>
          <p:nvPr>
            <p:ph type="ctrTitle"/>
          </p:nvPr>
        </p:nvSpPr>
        <p:spPr>
          <a:xfrm>
            <a:off x="1524000" y="271849"/>
            <a:ext cx="9144000" cy="3030152"/>
          </a:xfrm>
        </p:spPr>
        <p:txBody>
          <a:bodyPr/>
          <a:lstStyle/>
          <a:p>
            <a:r>
              <a:rPr lang="sv-SE" b="0" dirty="0" smtClean="0"/>
              <a:t>Vårdrelaterade urinvägsinfektioner</a:t>
            </a:r>
            <a:r>
              <a:rPr lang="sv-SE" dirty="0" smtClean="0"/>
              <a:t/>
            </a:r>
            <a:br>
              <a:rPr lang="sv-SE" dirty="0" smtClean="0"/>
            </a:br>
            <a:r>
              <a:rPr lang="sv-SE" b="0" dirty="0" smtClean="0"/>
              <a:t>- </a:t>
            </a:r>
            <a:r>
              <a:rPr lang="sv-SE" sz="3600" b="0" dirty="0" smtClean="0"/>
              <a:t>Går det att förebygga? </a:t>
            </a:r>
            <a:endParaRPr lang="sv-SE" sz="3600" b="0" dirty="0"/>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85661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300375"/>
            <a:ext cx="10801350" cy="755650"/>
          </a:xfrm>
        </p:spPr>
        <p:txBody>
          <a:bodyPr/>
          <a:lstStyle/>
          <a:p>
            <a:r>
              <a:rPr lang="sv-SE" dirty="0" smtClean="0"/>
              <a:t>Bakgrund vårdrelaterad urinvägsinfektion (VUVI)</a:t>
            </a:r>
            <a:endParaRPr lang="sv-SE" dirty="0"/>
          </a:p>
        </p:txBody>
      </p:sp>
      <p:sp>
        <p:nvSpPr>
          <p:cNvPr id="3" name="Platshållare för innehåll 2"/>
          <p:cNvSpPr>
            <a:spLocks noGrp="1"/>
          </p:cNvSpPr>
          <p:nvPr>
            <p:ph idx="1"/>
          </p:nvPr>
        </p:nvSpPr>
        <p:spPr/>
        <p:txBody>
          <a:bodyPr/>
          <a:lstStyle/>
          <a:p>
            <a:r>
              <a:rPr lang="sv-SE" dirty="0" smtClean="0"/>
              <a:t>Riskpatienter </a:t>
            </a:r>
            <a:r>
              <a:rPr lang="sv-SE" dirty="0"/>
              <a:t>för att drabbas av </a:t>
            </a:r>
            <a:r>
              <a:rPr lang="sv-SE" dirty="0" smtClean="0"/>
              <a:t>vårdrelaterad </a:t>
            </a:r>
            <a:r>
              <a:rPr lang="sv-SE" dirty="0"/>
              <a:t>urinvägsinfektion (VUVI) </a:t>
            </a:r>
            <a:r>
              <a:rPr lang="sv-SE" dirty="0" smtClean="0"/>
              <a:t>är patienter med blåsfunktionsstörningar såsom urinretention eller inkontinens samt KAD-bärare </a:t>
            </a:r>
          </a:p>
          <a:p>
            <a:r>
              <a:rPr lang="sv-SE" dirty="0" smtClean="0"/>
              <a:t>80-85</a:t>
            </a:r>
            <a:r>
              <a:rPr lang="sv-SE" dirty="0"/>
              <a:t>% av </a:t>
            </a:r>
            <a:r>
              <a:rPr lang="sv-SE" dirty="0" smtClean="0"/>
              <a:t>VUVI kan </a:t>
            </a:r>
            <a:r>
              <a:rPr lang="sv-SE" dirty="0"/>
              <a:t>kopplas till </a:t>
            </a:r>
            <a:r>
              <a:rPr lang="sv-SE" dirty="0" smtClean="0"/>
              <a:t>KAD-användning</a:t>
            </a:r>
          </a:p>
          <a:p>
            <a:r>
              <a:rPr lang="sv-SE" dirty="0"/>
              <a:t>KAD är den enskilt största riskfaktorn för VUVI </a:t>
            </a:r>
            <a:r>
              <a:rPr lang="sv-SE" b="1" i="1" dirty="0"/>
              <a:t>–därför är det viktigt att använda KAD på </a:t>
            </a:r>
            <a:r>
              <a:rPr lang="sv-SE" b="1" i="1" dirty="0" smtClean="0"/>
              <a:t>strikta </a:t>
            </a:r>
            <a:r>
              <a:rPr lang="sv-SE" b="1" i="1" dirty="0"/>
              <a:t>indikationer!</a:t>
            </a:r>
          </a:p>
          <a:p>
            <a:endParaRPr lang="sv-SE" dirty="0"/>
          </a:p>
          <a:p>
            <a:endParaRPr lang="sv-SE" b="1" i="1" dirty="0"/>
          </a:p>
          <a:p>
            <a:pPr marL="0" indent="0">
              <a:buNone/>
            </a:pPr>
            <a:endParaRPr lang="sv-SE" dirty="0"/>
          </a:p>
        </p:txBody>
      </p:sp>
      <p:sp>
        <p:nvSpPr>
          <p:cNvPr id="4" name="Platshållare för datum 3"/>
          <p:cNvSpPr>
            <a:spLocks noGrp="1"/>
          </p:cNvSpPr>
          <p:nvPr>
            <p:ph type="dt" sz="half" idx="4294967295"/>
          </p:nvPr>
        </p:nvSpPr>
        <p:spPr/>
        <p:txBody>
          <a:bodyPr/>
          <a:lstStyle/>
          <a:p>
            <a:fld id="{A36EF070-D4A1-4BBC-95E2-C540A084EC01}" type="datetime1">
              <a:rPr lang="sv-SE" smtClean="0"/>
              <a:t>2025-02-17</a:t>
            </a:fld>
            <a:endParaRPr lang="sv-SE"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10</a:t>
            </a:fld>
            <a:endParaRPr lang="sv-SE" dirty="0"/>
          </a:p>
        </p:txBody>
      </p:sp>
    </p:spTree>
    <p:extLst>
      <p:ext uri="{BB962C8B-B14F-4D97-AF65-F5344CB8AC3E}">
        <p14:creationId xmlns:p14="http://schemas.microsoft.com/office/powerpoint/2010/main" val="420596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5668" y="191635"/>
            <a:ext cx="10801350" cy="755650"/>
          </a:xfrm>
        </p:spPr>
        <p:txBody>
          <a:bodyPr/>
          <a:lstStyle/>
          <a:p>
            <a:r>
              <a:rPr lang="sv-SE" dirty="0" smtClean="0"/>
              <a:t>Urininkontinens</a:t>
            </a:r>
            <a:endParaRPr lang="sv-SE" dirty="0"/>
          </a:p>
        </p:txBody>
      </p:sp>
      <p:sp>
        <p:nvSpPr>
          <p:cNvPr id="3" name="Platshållare för innehåll 2"/>
          <p:cNvSpPr>
            <a:spLocks noGrp="1"/>
          </p:cNvSpPr>
          <p:nvPr>
            <p:ph idx="1"/>
          </p:nvPr>
        </p:nvSpPr>
        <p:spPr>
          <a:xfrm>
            <a:off x="535668" y="1617233"/>
            <a:ext cx="10801350" cy="4824411"/>
          </a:xfrm>
        </p:spPr>
        <p:txBody>
          <a:bodyPr/>
          <a:lstStyle/>
          <a:p>
            <a:r>
              <a:rPr lang="sv-SE" dirty="0"/>
              <a:t>Viktigt att utreda och behandla urininkontinens korrekt </a:t>
            </a:r>
            <a:endParaRPr lang="sv-SE" dirty="0" smtClean="0"/>
          </a:p>
          <a:p>
            <a:r>
              <a:rPr lang="sv-SE" b="1" dirty="0" smtClean="0"/>
              <a:t>Ingen </a:t>
            </a:r>
            <a:r>
              <a:rPr lang="sv-SE" b="1" dirty="0"/>
              <a:t>indikation för behandling med </a:t>
            </a:r>
            <a:r>
              <a:rPr lang="sv-SE" b="1" dirty="0" smtClean="0"/>
              <a:t>KAD</a:t>
            </a:r>
          </a:p>
          <a:p>
            <a:pPr marL="0" indent="0">
              <a:buNone/>
            </a:pPr>
            <a:endParaRPr lang="sv-SE" b="1" dirty="0"/>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868" y="2819796"/>
            <a:ext cx="2899954" cy="2899954"/>
          </a:xfrm>
          <a:prstGeom prst="rect">
            <a:avLst/>
          </a:prstGeom>
        </p:spPr>
      </p:pic>
    </p:spTree>
    <p:extLst>
      <p:ext uri="{BB962C8B-B14F-4D97-AF65-F5344CB8AC3E}">
        <p14:creationId xmlns:p14="http://schemas.microsoft.com/office/powerpoint/2010/main" val="541269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262" y="283495"/>
            <a:ext cx="10801350" cy="755650"/>
          </a:xfrm>
        </p:spPr>
        <p:txBody>
          <a:bodyPr>
            <a:normAutofit/>
          </a:bodyPr>
          <a:lstStyle/>
          <a:p>
            <a:r>
              <a:rPr lang="sv-SE" dirty="0" smtClean="0"/>
              <a:t>Definition VUVI</a:t>
            </a:r>
            <a:endParaRPr lang="sv-SE" dirty="0"/>
          </a:p>
        </p:txBody>
      </p:sp>
      <p:sp>
        <p:nvSpPr>
          <p:cNvPr id="6" name="Platshållare för innehåll 5"/>
          <p:cNvSpPr>
            <a:spLocks noGrp="1"/>
          </p:cNvSpPr>
          <p:nvPr>
            <p:ph sz="quarter" idx="4"/>
          </p:nvPr>
        </p:nvSpPr>
        <p:spPr>
          <a:xfrm>
            <a:off x="870915" y="1583754"/>
            <a:ext cx="7088622" cy="3750491"/>
          </a:xfrm>
          <a:ln w="28575">
            <a:solidFill>
              <a:schemeClr val="tx2"/>
            </a:solidFill>
          </a:ln>
        </p:spPr>
        <p:txBody>
          <a:bodyPr>
            <a:normAutofit/>
          </a:bodyPr>
          <a:lstStyle/>
          <a:p>
            <a:pPr marL="0" indent="0">
              <a:buNone/>
            </a:pPr>
            <a:r>
              <a:rPr lang="sv-SE" sz="2400" dirty="0">
                <a:latin typeface="Arial" panose="020B0604020202020204" pitchFamily="34" charset="0"/>
                <a:cs typeface="Arial" panose="020B0604020202020204" pitchFamily="34" charset="0"/>
              </a:rPr>
              <a:t>En </a:t>
            </a:r>
            <a:r>
              <a:rPr lang="sv-SE" sz="2400" b="1" dirty="0">
                <a:latin typeface="Arial" panose="020B0604020202020204" pitchFamily="34" charset="0"/>
                <a:cs typeface="Arial" panose="020B0604020202020204" pitchFamily="34" charset="0"/>
              </a:rPr>
              <a:t>vårdrelaterad urinvägsinfektion (VUVI) </a:t>
            </a:r>
            <a:r>
              <a:rPr lang="sv-SE" sz="2400" dirty="0">
                <a:latin typeface="Arial" panose="020B0604020202020204" pitchFamily="34" charset="0"/>
                <a:cs typeface="Arial" panose="020B0604020202020204" pitchFamily="34" charset="0"/>
              </a:rPr>
              <a:t>innebär att (en av dessa):</a:t>
            </a:r>
          </a:p>
          <a:p>
            <a:pPr marL="285750" indent="-285750"/>
            <a:r>
              <a:rPr lang="sv-SE" sz="2400" dirty="0">
                <a:latin typeface="Arial" panose="020B0604020202020204" pitchFamily="34" charset="0"/>
                <a:cs typeface="Arial" panose="020B0604020202020204" pitchFamily="34" charset="0"/>
              </a:rPr>
              <a:t>Symtom uppkommer:</a:t>
            </a:r>
          </a:p>
          <a:p>
            <a:pPr marL="628650" lvl="1" indent="-171450"/>
            <a:r>
              <a:rPr lang="sv-SE" dirty="0">
                <a:latin typeface="Arial" panose="020B0604020202020204" pitchFamily="34" charset="0"/>
                <a:cs typeface="Arial" panose="020B0604020202020204" pitchFamily="34" charset="0"/>
              </a:rPr>
              <a:t>Efter &gt;48 timmars inneliggande vård </a:t>
            </a:r>
            <a:r>
              <a:rPr lang="sv-SE" i="1" dirty="0">
                <a:latin typeface="Arial" panose="020B0604020202020204" pitchFamily="34" charset="0"/>
                <a:cs typeface="Arial" panose="020B0604020202020204" pitchFamily="34" charset="0"/>
              </a:rPr>
              <a:t>eller</a:t>
            </a:r>
            <a:endParaRPr lang="sv-SE" dirty="0">
              <a:latin typeface="Arial" panose="020B0604020202020204" pitchFamily="34" charset="0"/>
              <a:cs typeface="Arial" panose="020B0604020202020204" pitchFamily="34" charset="0"/>
            </a:endParaRPr>
          </a:p>
          <a:p>
            <a:pPr marL="628650" lvl="1" indent="-171450"/>
            <a:r>
              <a:rPr lang="sv-SE" dirty="0">
                <a:latin typeface="Arial" panose="020B0604020202020204" pitchFamily="34" charset="0"/>
                <a:cs typeface="Arial" panose="020B0604020202020204" pitchFamily="34" charset="0"/>
              </a:rPr>
              <a:t>Inom &lt;48 timmar från </a:t>
            </a:r>
            <a:r>
              <a:rPr lang="sv-SE" dirty="0" smtClean="0">
                <a:latin typeface="Arial" panose="020B0604020202020204" pitchFamily="34" charset="0"/>
                <a:cs typeface="Arial" panose="020B0604020202020204" pitchFamily="34" charset="0"/>
              </a:rPr>
              <a:t>utskrivning</a:t>
            </a:r>
            <a:endParaRPr lang="sv-SE" dirty="0">
              <a:latin typeface="Arial" panose="020B0604020202020204" pitchFamily="34" charset="0"/>
              <a:cs typeface="Arial" panose="020B0604020202020204" pitchFamily="34" charset="0"/>
            </a:endParaRPr>
          </a:p>
          <a:p>
            <a:pPr marL="285750" indent="-285750"/>
            <a:r>
              <a:rPr lang="sv-SE" sz="2400" dirty="0">
                <a:latin typeface="Arial" panose="020B0604020202020204" pitchFamily="34" charset="0"/>
                <a:cs typeface="Arial" panose="020B0604020202020204" pitchFamily="34" charset="0"/>
              </a:rPr>
              <a:t>Infektionen bedöms ha ett samband med tidigare ingrepp eller behandling. Det innebär t ex att alla urinvägsinfektioner hos kateterbärare räknas som VUVI.</a:t>
            </a:r>
          </a:p>
          <a:p>
            <a:endParaRPr lang="sv-SE" dirty="0" smtClean="0"/>
          </a:p>
          <a:p>
            <a:endParaRPr lang="sv-SE" dirty="0"/>
          </a:p>
          <a:p>
            <a:endParaRPr lang="sv-SE" dirty="0" smtClean="0"/>
          </a:p>
        </p:txBody>
      </p:sp>
      <p:sp>
        <p:nvSpPr>
          <p:cNvPr id="7" name="Platshållare för datum 6"/>
          <p:cNvSpPr>
            <a:spLocks noGrp="1"/>
          </p:cNvSpPr>
          <p:nvPr>
            <p:ph type="dt" sz="half" idx="4294967295"/>
          </p:nvPr>
        </p:nvSpPr>
        <p:spPr/>
        <p:txBody>
          <a:bodyPr/>
          <a:lstStyle/>
          <a:p>
            <a:endParaRPr lang="sv-SE" dirty="0"/>
          </a:p>
        </p:txBody>
      </p:sp>
      <p:sp>
        <p:nvSpPr>
          <p:cNvPr id="9" name="Platshållare för bildnummer 8"/>
          <p:cNvSpPr>
            <a:spLocks noGrp="1"/>
          </p:cNvSpPr>
          <p:nvPr>
            <p:ph type="sldNum" sz="quarter" idx="4294967295"/>
          </p:nvPr>
        </p:nvSpPr>
        <p:spPr/>
        <p:txBody>
          <a:bodyPr/>
          <a:lstStyle/>
          <a:p>
            <a:fld id="{130DDE8C-17E0-4539-9C15-C1E9D231907F}" type="slidenum">
              <a:rPr lang="sv-SE" smtClean="0"/>
              <a:pPr/>
              <a:t>12</a:t>
            </a:fld>
            <a:endParaRPr lang="sv-SE" dirty="0"/>
          </a:p>
        </p:txBody>
      </p:sp>
    </p:spTree>
    <p:extLst>
      <p:ext uri="{BB962C8B-B14F-4D97-AF65-F5344CB8AC3E}">
        <p14:creationId xmlns:p14="http://schemas.microsoft.com/office/powerpoint/2010/main" val="3733442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8848" y="278287"/>
            <a:ext cx="10801350" cy="755650"/>
          </a:xfrm>
        </p:spPr>
        <p:txBody>
          <a:bodyPr>
            <a:normAutofit fontScale="90000"/>
          </a:bodyPr>
          <a:lstStyle/>
          <a:p>
            <a:r>
              <a:rPr lang="sv-SE" dirty="0" smtClean="0"/>
              <a:t>Har ni några bra förslag hur ni som personal kan förebygga vårdrelaterade urinvägsinfektioner hos era patienter?</a:t>
            </a:r>
            <a:endParaRPr lang="sv-SE" dirty="0"/>
          </a:p>
        </p:txBody>
      </p:sp>
      <p:pic>
        <p:nvPicPr>
          <p:cNvPr id="7" name="Platshållare för innehåll 6"/>
          <p:cNvPicPr>
            <a:picLocks noGrp="1" noChangeAspect="1"/>
          </p:cNvPicPr>
          <p:nvPr>
            <p:ph idx="1"/>
          </p:nvPr>
        </p:nvPicPr>
        <p:blipFill>
          <a:blip r:embed="rId2"/>
          <a:stretch>
            <a:fillRect/>
          </a:stretch>
        </p:blipFill>
        <p:spPr>
          <a:xfrm>
            <a:off x="4763724" y="1685666"/>
            <a:ext cx="2664551" cy="4351338"/>
          </a:xfrm>
          <a:prstGeom prst="rect">
            <a:avLst/>
          </a:prstGeom>
        </p:spPr>
      </p:pic>
    </p:spTree>
    <p:extLst>
      <p:ext uri="{BB962C8B-B14F-4D97-AF65-F5344CB8AC3E}">
        <p14:creationId xmlns:p14="http://schemas.microsoft.com/office/powerpoint/2010/main" val="2351822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492" y="3807724"/>
            <a:ext cx="2598846" cy="2478455"/>
          </a:xfrm>
          <a:prstGeom prst="rect">
            <a:avLst/>
          </a:prstGeom>
        </p:spPr>
      </p:pic>
      <p:sp>
        <p:nvSpPr>
          <p:cNvPr id="2" name="Rubrik 1"/>
          <p:cNvSpPr>
            <a:spLocks noGrp="1"/>
          </p:cNvSpPr>
          <p:nvPr>
            <p:ph type="title"/>
          </p:nvPr>
        </p:nvSpPr>
        <p:spPr>
          <a:xfrm>
            <a:off x="695325" y="264639"/>
            <a:ext cx="10801350" cy="755650"/>
          </a:xfrm>
        </p:spPr>
        <p:txBody>
          <a:bodyPr/>
          <a:lstStyle/>
          <a:p>
            <a:r>
              <a:rPr lang="sv-SE" dirty="0" smtClean="0"/>
              <a:t>Förebyggande åtgärder</a:t>
            </a:r>
            <a:endParaRPr lang="sv-SE" dirty="0"/>
          </a:p>
        </p:txBody>
      </p:sp>
      <p:sp>
        <p:nvSpPr>
          <p:cNvPr id="8" name="textruta 7"/>
          <p:cNvSpPr txBox="1"/>
          <p:nvPr/>
        </p:nvSpPr>
        <p:spPr>
          <a:xfrm>
            <a:off x="387825" y="1201002"/>
            <a:ext cx="11804175" cy="2308324"/>
          </a:xfrm>
          <a:prstGeom prst="rect">
            <a:avLst/>
          </a:prstGeom>
          <a:noFill/>
        </p:spPr>
        <p:txBody>
          <a:bodyPr wrap="square" rtlCol="0">
            <a:spAutoFit/>
          </a:bodyPr>
          <a:lstStyle/>
          <a:p>
            <a:pPr marL="495285" indent="-342900">
              <a:spcBef>
                <a:spcPts val="0"/>
              </a:spcBef>
              <a:buClr>
                <a:schemeClr val="accent1"/>
              </a:buClr>
              <a:buSzPct val="120000"/>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Mobilisering</a:t>
            </a:r>
          </a:p>
          <a:p>
            <a:pPr marL="495285" indent="-342900">
              <a:spcBef>
                <a:spcPts val="0"/>
              </a:spcBef>
              <a:buClr>
                <a:schemeClr val="accent1"/>
              </a:buClr>
              <a:buSzPct val="120000"/>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Regelbundna toalettbesök och avskildhet vid blåstömning</a:t>
            </a:r>
          </a:p>
          <a:p>
            <a:pPr marL="495285" indent="-342900">
              <a:spcBef>
                <a:spcPts val="0"/>
              </a:spcBef>
              <a:buClr>
                <a:schemeClr val="accent1"/>
              </a:buClr>
              <a:buSzPct val="120000"/>
              <a:buFont typeface="Arial" panose="020B0604020202020204" pitchFamily="34" charset="0"/>
              <a:buChar char="•"/>
            </a:pPr>
            <a:r>
              <a:rPr lang="sv-SE" sz="2400" dirty="0"/>
              <a:t>Hjälp vårdtagaren att upprätthålla god underlivshygien</a:t>
            </a:r>
          </a:p>
          <a:p>
            <a:pPr marL="495285" indent="-342900">
              <a:spcBef>
                <a:spcPts val="0"/>
              </a:spcBef>
              <a:buClr>
                <a:schemeClr val="accent1"/>
              </a:buClr>
              <a:buSzPct val="120000"/>
              <a:buFont typeface="Arial" panose="020B0604020202020204" pitchFamily="34" charset="0"/>
              <a:buChar char="•"/>
            </a:pPr>
            <a:r>
              <a:rPr lang="sv-SE" sz="2400" dirty="0" smtClean="0"/>
              <a:t>Tänk </a:t>
            </a:r>
            <a:r>
              <a:rPr lang="sv-SE" sz="2400" dirty="0"/>
              <a:t>på att slemhinnorna i underlivet skyddar mot bakterier. Att tvätta och torka överdrivet kan göra att slemhinnorna skadas och bakterierna får lättare </a:t>
            </a:r>
            <a:r>
              <a:rPr lang="sv-SE" sz="2400" dirty="0" smtClean="0"/>
              <a:t>fäste</a:t>
            </a:r>
          </a:p>
          <a:p>
            <a:pPr marL="495285" indent="-342900">
              <a:spcBef>
                <a:spcPts val="0"/>
              </a:spcBef>
              <a:buClr>
                <a:schemeClr val="accent1"/>
              </a:buClr>
              <a:buSzPct val="120000"/>
              <a:buFont typeface="Arial" panose="020B0604020202020204" pitchFamily="34" charset="0"/>
              <a:buChar char="•"/>
            </a:pPr>
            <a:r>
              <a:rPr lang="sv-SE" sz="2400" dirty="0"/>
              <a:t>T</a:t>
            </a:r>
            <a:r>
              <a:rPr lang="sv-SE" sz="2400" dirty="0" smtClean="0"/>
              <a:t>illräckligt med vätska</a:t>
            </a:r>
            <a:endParaRPr lang="sv-SE" sz="2400" dirty="0"/>
          </a:p>
        </p:txBody>
      </p:sp>
    </p:spTree>
    <p:extLst>
      <p:ext uri="{BB962C8B-B14F-4D97-AF65-F5344CB8AC3E}">
        <p14:creationId xmlns:p14="http://schemas.microsoft.com/office/powerpoint/2010/main" val="1115771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262" y="223337"/>
            <a:ext cx="10801350" cy="755650"/>
          </a:xfrm>
        </p:spPr>
        <p:txBody>
          <a:bodyPr>
            <a:normAutofit/>
          </a:bodyPr>
          <a:lstStyle/>
          <a:p>
            <a:r>
              <a:rPr lang="sv-SE" dirty="0"/>
              <a:t>Hur kan vi förebygga VUVI?</a:t>
            </a:r>
          </a:p>
        </p:txBody>
      </p:sp>
      <p:sp>
        <p:nvSpPr>
          <p:cNvPr id="3" name="Platshållare för innehåll 2"/>
          <p:cNvSpPr>
            <a:spLocks noGrp="1"/>
          </p:cNvSpPr>
          <p:nvPr>
            <p:ph idx="1"/>
          </p:nvPr>
        </p:nvSpPr>
        <p:spPr>
          <a:xfrm>
            <a:off x="671262" y="1492000"/>
            <a:ext cx="9216533" cy="4351337"/>
          </a:xfrm>
        </p:spPr>
        <p:txBody>
          <a:bodyPr>
            <a:normAutofit/>
          </a:bodyPr>
          <a:lstStyle/>
          <a:p>
            <a:r>
              <a:rPr lang="sv-SE" dirty="0"/>
              <a:t>Blåsövervakning </a:t>
            </a:r>
            <a:endParaRPr lang="sv-SE" dirty="0" smtClean="0"/>
          </a:p>
          <a:p>
            <a:r>
              <a:rPr lang="sv-SE" dirty="0" smtClean="0"/>
              <a:t>KAD sätts bara när det verkligen är nödvändigt</a:t>
            </a:r>
          </a:p>
          <a:p>
            <a:r>
              <a:rPr lang="sv-SE" dirty="0" smtClean="0"/>
              <a:t>Daglig </a:t>
            </a:r>
            <a:r>
              <a:rPr lang="sv-SE" dirty="0"/>
              <a:t>omprövning av </a:t>
            </a:r>
            <a:r>
              <a:rPr lang="sv-SE" dirty="0" smtClean="0"/>
              <a:t>KAD-behov </a:t>
            </a:r>
            <a:r>
              <a:rPr lang="sv-SE" dirty="0"/>
              <a:t>och </a:t>
            </a:r>
            <a:r>
              <a:rPr lang="sv-SE" dirty="0" smtClean="0"/>
              <a:t>dokumentation</a:t>
            </a:r>
          </a:p>
          <a:p>
            <a:r>
              <a:rPr lang="sv-SE" dirty="0" smtClean="0"/>
              <a:t>God hygien och rätt kateterhantering</a:t>
            </a:r>
          </a:p>
          <a:p>
            <a:pPr marL="0" indent="0">
              <a:buNone/>
            </a:pPr>
            <a:endParaRPr lang="sv-SE" dirty="0" smtClean="0"/>
          </a:p>
          <a:p>
            <a:pPr marL="0" indent="0">
              <a:buNone/>
            </a:pPr>
            <a:endParaRPr lang="sv-SE" dirty="0"/>
          </a:p>
          <a:p>
            <a:pPr marL="0" indent="0" algn="ctr">
              <a:buNone/>
            </a:pPr>
            <a:r>
              <a:rPr lang="sv-SE" sz="2400" i="1" dirty="0" smtClean="0"/>
              <a:t>Som alltid vid all vård tillämpas basala hygienrutiner och klädregler samt ett aseptiskt arbetssätt för att förebygga smittspridning och vårdrelaterade infektioner</a:t>
            </a:r>
            <a:endParaRPr lang="sv-SE" sz="2400" i="1" dirty="0"/>
          </a:p>
        </p:txBody>
      </p:sp>
      <p:sp>
        <p:nvSpPr>
          <p:cNvPr id="4" name="Platshållare för datum 3"/>
          <p:cNvSpPr>
            <a:spLocks noGrp="1"/>
          </p:cNvSpPr>
          <p:nvPr>
            <p:ph type="dt" sz="half" idx="4294967295"/>
          </p:nvPr>
        </p:nvSpPr>
        <p:spPr/>
        <p:txBody>
          <a:bodyPr/>
          <a:lstStyle/>
          <a:p>
            <a:fld id="{A36EF070-D4A1-4BBC-95E2-C540A084EC01}" type="datetime1">
              <a:rPr lang="sv-SE" smtClean="0"/>
              <a:t>2025-02-17</a:t>
            </a:fld>
            <a:endParaRPr lang="sv-SE" dirty="0"/>
          </a:p>
        </p:txBody>
      </p:sp>
      <p:sp>
        <p:nvSpPr>
          <p:cNvPr id="5" name="Platshållare för sidfot 4"/>
          <p:cNvSpPr>
            <a:spLocks noGrp="1"/>
          </p:cNvSpPr>
          <p:nvPr>
            <p:ph type="ftr" sz="quarter" idx="11"/>
          </p:nvPr>
        </p:nvSpPr>
        <p:spPr>
          <a:xfrm>
            <a:off x="1431984" y="6356350"/>
            <a:ext cx="9506309" cy="492876"/>
          </a:xfrm>
        </p:spPr>
        <p:txBody>
          <a:bodyPr/>
          <a:lstStyle/>
          <a:p>
            <a:r>
              <a:rPr lang="sv-SE" sz="1200" b="1" dirty="0">
                <a:solidFill>
                  <a:schemeClr val="tx1"/>
                </a:solidFill>
              </a:rPr>
              <a:t>Referens: </a:t>
            </a:r>
            <a:r>
              <a:rPr lang="sv-SE" sz="1200" dirty="0">
                <a:hlinkClick r:id="rId3"/>
              </a:rPr>
              <a:t>Kateterisering av urinblåsa - Vårdhandboken (vardhandboken.se)</a:t>
            </a:r>
            <a:endParaRPr lang="sv-SE" sz="1200" dirty="0"/>
          </a:p>
          <a:p>
            <a:endParaRPr lang="sv-SE"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15</a:t>
            </a:fld>
            <a:endParaRPr lang="sv-SE" dirty="0"/>
          </a:p>
        </p:txBody>
      </p:sp>
    </p:spTree>
    <p:extLst>
      <p:ext uri="{BB962C8B-B14F-4D97-AF65-F5344CB8AC3E}">
        <p14:creationId xmlns:p14="http://schemas.microsoft.com/office/powerpoint/2010/main" val="371606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p:cNvPicPr>
            <a:picLocks noGrp="1" noChangeAspect="1"/>
          </p:cNvPicPr>
          <p:nvPr>
            <p:ph idx="1"/>
          </p:nvPr>
        </p:nvPicPr>
        <p:blipFill rotWithShape="1">
          <a:blip r:embed="rId2"/>
          <a:srcRect l="2943" t="1923" r="502" b="1461"/>
          <a:stretch/>
        </p:blipFill>
        <p:spPr>
          <a:xfrm>
            <a:off x="234779" y="94094"/>
            <a:ext cx="10268466" cy="6665052"/>
          </a:xfrm>
          <a:prstGeom prst="rect">
            <a:avLst/>
          </a:prstGeom>
        </p:spPr>
      </p:pic>
    </p:spTree>
    <p:extLst>
      <p:ext uri="{BB962C8B-B14F-4D97-AF65-F5344CB8AC3E}">
        <p14:creationId xmlns:p14="http://schemas.microsoft.com/office/powerpoint/2010/main" val="739814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7041" y="158583"/>
            <a:ext cx="10801350" cy="755650"/>
          </a:xfrm>
        </p:spPr>
        <p:txBody>
          <a:bodyPr>
            <a:normAutofit/>
          </a:bodyPr>
          <a:lstStyle/>
          <a:p>
            <a:r>
              <a:rPr lang="sv-SE" sz="4000" dirty="0"/>
              <a:t>Hur kan vi förebygga </a:t>
            </a:r>
            <a:r>
              <a:rPr lang="sv-SE" sz="4000" dirty="0" smtClean="0"/>
              <a:t>VUVI?</a:t>
            </a:r>
            <a:endParaRPr lang="sv-SE" sz="4000" dirty="0"/>
          </a:p>
        </p:txBody>
      </p:sp>
      <p:sp>
        <p:nvSpPr>
          <p:cNvPr id="3" name="Platshållare för innehåll 2"/>
          <p:cNvSpPr>
            <a:spLocks noGrp="1"/>
          </p:cNvSpPr>
          <p:nvPr>
            <p:ph idx="1"/>
          </p:nvPr>
        </p:nvSpPr>
        <p:spPr/>
        <p:txBody>
          <a:bodyPr>
            <a:normAutofit/>
          </a:bodyPr>
          <a:lstStyle/>
          <a:p>
            <a:pPr marL="0" indent="0">
              <a:buNone/>
            </a:pPr>
            <a:r>
              <a:rPr lang="sv-SE" sz="2400" b="1" dirty="0" smtClean="0"/>
              <a:t>KAD ska endast sättas när det verkligen är nödvändigt</a:t>
            </a:r>
            <a:r>
              <a:rPr lang="sv-SE" sz="2400" dirty="0" smtClean="0"/>
              <a:t>, efter utvärdering av alternativa sätt att tömma blåsan. Som alternativ till KAD övervägs i första hand ren intermittent kateterisering (RIK). </a:t>
            </a:r>
          </a:p>
          <a:p>
            <a:pPr marL="0" indent="0">
              <a:buNone/>
            </a:pPr>
            <a:endParaRPr lang="sv-SE" dirty="0"/>
          </a:p>
          <a:p>
            <a:pPr marL="0" indent="0">
              <a:buNone/>
            </a:pPr>
            <a:r>
              <a:rPr lang="sv-SE" sz="2400" u="sng" dirty="0" smtClean="0"/>
              <a:t>Indikationer för KAD</a:t>
            </a:r>
          </a:p>
          <a:p>
            <a:pPr lvl="1"/>
            <a:r>
              <a:rPr lang="sv-SE" dirty="0" smtClean="0"/>
              <a:t>Svårighet att tömma blåsan (akut eller kronisk urinretention)</a:t>
            </a:r>
          </a:p>
          <a:p>
            <a:pPr lvl="1"/>
            <a:r>
              <a:rPr lang="sv-SE" dirty="0" smtClean="0"/>
              <a:t>Långa operationer</a:t>
            </a:r>
          </a:p>
          <a:p>
            <a:pPr lvl="1"/>
            <a:r>
              <a:rPr lang="sv-SE" dirty="0" smtClean="0"/>
              <a:t>Urinmätning eller övervakning av </a:t>
            </a:r>
            <a:r>
              <a:rPr lang="sv-SE" dirty="0" err="1" smtClean="0"/>
              <a:t>timdiures</a:t>
            </a:r>
            <a:r>
              <a:rPr lang="sv-SE" dirty="0" smtClean="0"/>
              <a:t> vid svår sjukdom</a:t>
            </a:r>
          </a:p>
          <a:p>
            <a:pPr lvl="1"/>
            <a:endParaRPr lang="sv-SE" dirty="0" smtClean="0"/>
          </a:p>
          <a:p>
            <a:pPr marL="457200" lvl="1" indent="0">
              <a:buNone/>
            </a:pPr>
            <a:endParaRPr lang="sv-SE" dirty="0" smtClean="0"/>
          </a:p>
          <a:p>
            <a:pPr marL="457200" lvl="1" indent="0">
              <a:buNone/>
            </a:pPr>
            <a:endParaRPr lang="sv-SE" dirty="0" smtClean="0"/>
          </a:p>
          <a:p>
            <a:pPr marL="0" indent="0">
              <a:buNone/>
            </a:pPr>
            <a:endParaRPr lang="sv-SE" dirty="0"/>
          </a:p>
        </p:txBody>
      </p:sp>
      <p:sp>
        <p:nvSpPr>
          <p:cNvPr id="4" name="Platshållare för datum 3"/>
          <p:cNvSpPr>
            <a:spLocks noGrp="1"/>
          </p:cNvSpPr>
          <p:nvPr>
            <p:ph type="dt" sz="half" idx="4294967295"/>
          </p:nvPr>
        </p:nvSpPr>
        <p:spPr/>
        <p:txBody>
          <a:bodyPr/>
          <a:lstStyle/>
          <a:p>
            <a:endParaRPr lang="sv-SE" dirty="0"/>
          </a:p>
        </p:txBody>
      </p:sp>
      <p:sp>
        <p:nvSpPr>
          <p:cNvPr id="5" name="Platshållare för sidfot 4"/>
          <p:cNvSpPr>
            <a:spLocks noGrp="1"/>
          </p:cNvSpPr>
          <p:nvPr>
            <p:ph type="ftr" sz="quarter" idx="11"/>
          </p:nvPr>
        </p:nvSpPr>
        <p:spPr>
          <a:xfrm>
            <a:off x="1440611" y="6356350"/>
            <a:ext cx="7171544" cy="492876"/>
          </a:xfrm>
        </p:spPr>
        <p:txBody>
          <a:bodyPr/>
          <a:lstStyle/>
          <a:p>
            <a:r>
              <a:rPr lang="sv-SE" sz="1200" b="1" dirty="0">
                <a:solidFill>
                  <a:schemeClr val="tx1"/>
                </a:solidFill>
              </a:rPr>
              <a:t>Referens: </a:t>
            </a:r>
            <a:r>
              <a:rPr lang="sv-SE" sz="1200" dirty="0">
                <a:hlinkClick r:id="rId3"/>
              </a:rPr>
              <a:t>Kateterisering av urinblåsa - Vårdhandboken (vardhandboken.se)</a:t>
            </a:r>
            <a:endParaRPr lang="sv-SE" sz="1200"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17</a:t>
            </a:fld>
            <a:endParaRPr lang="sv-SE" dirty="0"/>
          </a:p>
        </p:txBody>
      </p:sp>
    </p:spTree>
    <p:extLst>
      <p:ext uri="{BB962C8B-B14F-4D97-AF65-F5344CB8AC3E}">
        <p14:creationId xmlns:p14="http://schemas.microsoft.com/office/powerpoint/2010/main" val="2529030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34393"/>
            <a:ext cx="10801350" cy="755650"/>
          </a:xfrm>
        </p:spPr>
        <p:txBody>
          <a:bodyPr>
            <a:normAutofit/>
          </a:bodyPr>
          <a:lstStyle/>
          <a:p>
            <a:r>
              <a:rPr lang="sv-SE" dirty="0" smtClean="0"/>
              <a:t>God </a:t>
            </a:r>
            <a:r>
              <a:rPr lang="sv-SE" dirty="0"/>
              <a:t>hygien och rätt kateterhantering</a:t>
            </a:r>
          </a:p>
        </p:txBody>
      </p:sp>
      <p:sp>
        <p:nvSpPr>
          <p:cNvPr id="3" name="Platshållare för innehåll 2"/>
          <p:cNvSpPr>
            <a:spLocks noGrp="1"/>
          </p:cNvSpPr>
          <p:nvPr>
            <p:ph idx="1"/>
          </p:nvPr>
        </p:nvSpPr>
        <p:spPr>
          <a:xfrm>
            <a:off x="395416" y="864973"/>
            <a:ext cx="11318789" cy="5659395"/>
          </a:xfrm>
        </p:spPr>
        <p:txBody>
          <a:bodyPr>
            <a:normAutofit fontScale="92500" lnSpcReduction="10000"/>
          </a:bodyPr>
          <a:lstStyle/>
          <a:p>
            <a:r>
              <a:rPr lang="sv-SE" dirty="0"/>
              <a:t>Vid kateterisering ska katetern bevaras steril hela vägen in i urinröret. </a:t>
            </a:r>
            <a:r>
              <a:rPr lang="sv-SE" dirty="0">
                <a:latin typeface="Arial" panose="020B0604020202020204" pitchFamily="34" charset="0"/>
                <a:ea typeface="Calibri" panose="020F0502020204030204" pitchFamily="34" charset="0"/>
                <a:cs typeface="Arial" panose="020B0604020202020204" pitchFamily="34" charset="0"/>
              </a:rPr>
              <a:t>Detta kan göras genom att använda:</a:t>
            </a:r>
          </a:p>
          <a:p>
            <a:pPr marL="895335" lvl="1" indent="-285750">
              <a:spcBef>
                <a:spcPts val="0"/>
              </a:spcBef>
            </a:pPr>
            <a:r>
              <a:rPr lang="sv-SE" dirty="0">
                <a:latin typeface="Arial" panose="020B0604020202020204" pitchFamily="34" charset="0"/>
                <a:ea typeface="Calibri" panose="020F0502020204030204" pitchFamily="34" charset="0"/>
                <a:cs typeface="Arial" panose="020B0604020202020204" pitchFamily="34" charset="0"/>
              </a:rPr>
              <a:t>S</a:t>
            </a:r>
            <a:r>
              <a:rPr lang="sv-SE" dirty="0" smtClean="0">
                <a:latin typeface="Arial" panose="020B0604020202020204" pitchFamily="34" charset="0"/>
                <a:ea typeface="Calibri" panose="020F0502020204030204" pitchFamily="34" charset="0"/>
                <a:cs typeface="Arial" panose="020B0604020202020204" pitchFamily="34" charset="0"/>
              </a:rPr>
              <a:t>teril </a:t>
            </a:r>
            <a:r>
              <a:rPr lang="sv-SE" dirty="0">
                <a:latin typeface="Arial" panose="020B0604020202020204" pitchFamily="34" charset="0"/>
                <a:ea typeface="Calibri" panose="020F0502020204030204" pitchFamily="34" charset="0"/>
                <a:cs typeface="Arial" panose="020B0604020202020204" pitchFamily="34" charset="0"/>
              </a:rPr>
              <a:t>handske</a:t>
            </a:r>
          </a:p>
          <a:p>
            <a:pPr marL="895335" lvl="1" indent="-285750">
              <a:spcBef>
                <a:spcPts val="0"/>
              </a:spcBef>
            </a:pPr>
            <a:r>
              <a:rPr lang="sv-SE" dirty="0">
                <a:latin typeface="Arial" panose="020B0604020202020204" pitchFamily="34" charset="0"/>
                <a:ea typeface="Calibri" panose="020F0502020204030204" pitchFamily="34" charset="0"/>
                <a:cs typeface="Arial" panose="020B0604020202020204" pitchFamily="34" charset="0"/>
              </a:rPr>
              <a:t>S</a:t>
            </a:r>
            <a:r>
              <a:rPr lang="sv-SE" dirty="0" smtClean="0">
                <a:latin typeface="Arial" panose="020B0604020202020204" pitchFamily="34" charset="0"/>
                <a:ea typeface="Calibri" panose="020F0502020204030204" pitchFamily="34" charset="0"/>
                <a:cs typeface="Arial" panose="020B0604020202020204" pitchFamily="34" charset="0"/>
              </a:rPr>
              <a:t>teril </a:t>
            </a:r>
            <a:r>
              <a:rPr lang="sv-SE" dirty="0">
                <a:latin typeface="Arial" panose="020B0604020202020204" pitchFamily="34" charset="0"/>
                <a:ea typeface="Calibri" panose="020F0502020204030204" pitchFamily="34" charset="0"/>
                <a:cs typeface="Arial" panose="020B0604020202020204" pitchFamily="34" charset="0"/>
              </a:rPr>
              <a:t>pincett</a:t>
            </a:r>
          </a:p>
          <a:p>
            <a:pPr marL="895335" lvl="1" indent="-285750">
              <a:spcBef>
                <a:spcPts val="0"/>
              </a:spcBef>
            </a:pPr>
            <a:r>
              <a:rPr lang="sv-SE" dirty="0">
                <a:latin typeface="Arial" panose="020B0604020202020204" pitchFamily="34" charset="0"/>
                <a:ea typeface="Calibri" panose="020F0502020204030204" pitchFamily="34" charset="0"/>
                <a:cs typeface="Arial" panose="020B0604020202020204" pitchFamily="34" charset="0"/>
              </a:rPr>
              <a:t>K</a:t>
            </a:r>
            <a:r>
              <a:rPr lang="sv-SE" dirty="0" smtClean="0">
                <a:latin typeface="Arial" panose="020B0604020202020204" pitchFamily="34" charset="0"/>
                <a:ea typeface="Calibri" panose="020F0502020204030204" pitchFamily="34" charset="0"/>
                <a:cs typeface="Arial" panose="020B0604020202020204" pitchFamily="34" charset="0"/>
              </a:rPr>
              <a:t>atetern </a:t>
            </a:r>
            <a:r>
              <a:rPr lang="sv-SE" dirty="0">
                <a:latin typeface="Arial" panose="020B0604020202020204" pitchFamily="34" charset="0"/>
                <a:ea typeface="Calibri" panose="020F0502020204030204" pitchFamily="34" charset="0"/>
                <a:cs typeface="Arial" panose="020B0604020202020204" pitchFamily="34" charset="0"/>
              </a:rPr>
              <a:t>matas in med hjälp av kateterns innerförpackning</a:t>
            </a:r>
          </a:p>
          <a:p>
            <a:r>
              <a:rPr lang="sv-SE" dirty="0">
                <a:latin typeface="Arial" panose="020B0604020202020204" pitchFamily="34" charset="0"/>
                <a:cs typeface="Arial" panose="020B0604020202020204" pitchFamily="34" charset="0"/>
              </a:rPr>
              <a:t>Användning av urinuppsamlingspåse för slutet system minskar eller fördröjer uppkomsten av </a:t>
            </a:r>
            <a:r>
              <a:rPr lang="sv-SE" dirty="0" smtClean="0">
                <a:latin typeface="Arial" panose="020B0604020202020204" pitchFamily="34" charset="0"/>
                <a:cs typeface="Arial" panose="020B0604020202020204" pitchFamily="34" charset="0"/>
              </a:rPr>
              <a:t>bakterier i urinen </a:t>
            </a:r>
            <a:r>
              <a:rPr lang="sv-SE" dirty="0">
                <a:latin typeface="Arial" panose="020B0604020202020204" pitchFamily="34" charset="0"/>
                <a:cs typeface="Arial" panose="020B0604020202020204" pitchFamily="34" charset="0"/>
              </a:rPr>
              <a:t>hos patienter med KAD. </a:t>
            </a:r>
            <a:endParaRPr lang="sv-SE" dirty="0" smtClean="0">
              <a:latin typeface="Arial" panose="020B0604020202020204" pitchFamily="34" charset="0"/>
              <a:cs typeface="Arial" panose="020B0604020202020204" pitchFamily="34" charset="0"/>
            </a:endParaRPr>
          </a:p>
          <a:p>
            <a:pPr lvl="1"/>
            <a:r>
              <a:rPr lang="sv-SE" dirty="0" smtClean="0">
                <a:latin typeface="Arial" panose="020B0604020202020204" pitchFamily="34" charset="0"/>
                <a:ea typeface="Calibri" panose="020F0502020204030204" pitchFamily="34" charset="0"/>
                <a:cs typeface="Arial" panose="020B0604020202020204" pitchFamily="34" charset="0"/>
              </a:rPr>
              <a:t>Om </a:t>
            </a:r>
            <a:r>
              <a:rPr lang="sv-SE" dirty="0">
                <a:latin typeface="Arial" panose="020B0604020202020204" pitchFamily="34" charset="0"/>
                <a:ea typeface="Calibri" panose="020F0502020204030204" pitchFamily="34" charset="0"/>
                <a:cs typeface="Arial" panose="020B0604020202020204" pitchFamily="34" charset="0"/>
              </a:rPr>
              <a:t>det slutna systemet bryts, sker byte till ny </a:t>
            </a:r>
            <a:r>
              <a:rPr lang="sv-SE" dirty="0" smtClean="0">
                <a:latin typeface="Arial" panose="020B0604020202020204" pitchFamily="34" charset="0"/>
                <a:ea typeface="Calibri" panose="020F0502020204030204" pitchFamily="34" charset="0"/>
                <a:cs typeface="Arial" panose="020B0604020202020204" pitchFamily="34" charset="0"/>
              </a:rPr>
              <a:t>urinpåse</a:t>
            </a:r>
          </a:p>
          <a:p>
            <a:r>
              <a:rPr lang="sv-SE" dirty="0" smtClean="0">
                <a:latin typeface="Arial" panose="020B0604020202020204" pitchFamily="34" charset="0"/>
                <a:cs typeface="Arial" panose="020B0604020202020204" pitchFamily="34" charset="0"/>
              </a:rPr>
              <a:t>Varje </a:t>
            </a:r>
            <a:r>
              <a:rPr lang="sv-SE" dirty="0">
                <a:latin typeface="Arial" panose="020B0604020202020204" pitchFamily="34" charset="0"/>
                <a:cs typeface="Arial" panose="020B0604020202020204" pitchFamily="34" charset="0"/>
              </a:rPr>
              <a:t>gång ett katetersystem öppnas finns en risk att bakterier kommer in i urinvägarna. </a:t>
            </a:r>
          </a:p>
          <a:p>
            <a:pPr lvl="1"/>
            <a:r>
              <a:rPr lang="sv-SE" dirty="0" smtClean="0">
                <a:latin typeface="Arial" panose="020B0604020202020204" pitchFamily="34" charset="0"/>
                <a:cs typeface="Arial" panose="020B0604020202020204" pitchFamily="34" charset="0"/>
              </a:rPr>
              <a:t>Viktigt </a:t>
            </a:r>
            <a:r>
              <a:rPr lang="sv-SE" dirty="0">
                <a:latin typeface="Arial" panose="020B0604020202020204" pitchFamily="34" charset="0"/>
                <a:cs typeface="Arial" panose="020B0604020202020204" pitchFamily="34" charset="0"/>
              </a:rPr>
              <a:t>med god handhygien </a:t>
            </a:r>
            <a:r>
              <a:rPr lang="sv-SE" dirty="0" smtClean="0">
                <a:latin typeface="Arial" panose="020B0604020202020204" pitchFamily="34" charset="0"/>
                <a:cs typeface="Arial" panose="020B0604020202020204" pitchFamily="34" charset="0"/>
              </a:rPr>
              <a:t>hos både </a:t>
            </a:r>
            <a:r>
              <a:rPr lang="sv-SE" dirty="0">
                <a:latin typeface="Arial" panose="020B0604020202020204" pitchFamily="34" charset="0"/>
                <a:cs typeface="Arial" panose="020B0604020202020204" pitchFamily="34" charset="0"/>
              </a:rPr>
              <a:t>personal och </a:t>
            </a:r>
            <a:r>
              <a:rPr lang="sv-SE" dirty="0" smtClean="0">
                <a:latin typeface="Arial" panose="020B0604020202020204" pitchFamily="34" charset="0"/>
                <a:cs typeface="Arial" panose="020B0604020202020204" pitchFamily="34" charset="0"/>
              </a:rPr>
              <a:t>patient. </a:t>
            </a:r>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Viktigt att material hanteras aseptiskt, så att rent material inte kontamineras av bakterier </a:t>
            </a:r>
          </a:p>
          <a:p>
            <a:pPr lvl="1"/>
            <a:r>
              <a:rPr lang="sv-SE" dirty="0" smtClean="0">
                <a:latin typeface="Arial" panose="020B0604020202020204" pitchFamily="34" charset="0"/>
                <a:cs typeface="Arial" panose="020B0604020202020204" pitchFamily="34" charset="0"/>
              </a:rPr>
              <a:t>Undvik att spola katetern i onödan.</a:t>
            </a:r>
          </a:p>
          <a:p>
            <a:r>
              <a:rPr lang="sv-SE" dirty="0">
                <a:latin typeface="Arial" panose="020B0604020202020204" pitchFamily="34" charset="0"/>
                <a:ea typeface="Calibri" panose="020F0502020204030204" pitchFamily="34" charset="0"/>
                <a:cs typeface="Arial" panose="020B0604020202020204" pitchFamily="34" charset="0"/>
              </a:rPr>
              <a:t>Underlivshygien med milda </a:t>
            </a:r>
            <a:r>
              <a:rPr lang="sv-SE" dirty="0" err="1">
                <a:latin typeface="Arial" panose="020B0604020202020204" pitchFamily="34" charset="0"/>
                <a:ea typeface="Calibri" panose="020F0502020204030204" pitchFamily="34" charset="0"/>
                <a:cs typeface="Arial" panose="020B0604020202020204" pitchFamily="34" charset="0"/>
              </a:rPr>
              <a:t>tvättprodukter</a:t>
            </a:r>
            <a:r>
              <a:rPr lang="sv-SE" dirty="0">
                <a:latin typeface="Arial" panose="020B0604020202020204" pitchFamily="34" charset="0"/>
                <a:ea typeface="Calibri" panose="020F0502020204030204" pitchFamily="34" charset="0"/>
                <a:cs typeface="Arial" panose="020B0604020202020204" pitchFamily="34" charset="0"/>
              </a:rPr>
              <a:t> eller vatten, borttagande av sekret som tömmer sig utefter katetern samt byte av underkläder dagligen</a:t>
            </a:r>
          </a:p>
          <a:p>
            <a:r>
              <a:rPr lang="sv-SE" dirty="0">
                <a:latin typeface="Arial" panose="020B0604020202020204" pitchFamily="34" charset="0"/>
                <a:ea typeface="Calibri" panose="020F0502020204030204" pitchFamily="34" charset="0"/>
                <a:cs typeface="Arial" panose="020B0604020202020204" pitchFamily="34" charset="0"/>
              </a:rPr>
              <a:t>Vid urinvägsinfektion byts katetern i början av </a:t>
            </a:r>
            <a:r>
              <a:rPr lang="sv-SE" dirty="0" smtClean="0">
                <a:latin typeface="Arial" panose="020B0604020202020204" pitchFamily="34" charset="0"/>
                <a:ea typeface="Calibri" panose="020F0502020204030204" pitchFamily="34" charset="0"/>
                <a:cs typeface="Arial" panose="020B0604020202020204" pitchFamily="34" charset="0"/>
              </a:rPr>
              <a:t>antibiotikabehandlingen</a:t>
            </a:r>
          </a:p>
          <a:p>
            <a:r>
              <a:rPr lang="sv-SE" dirty="0">
                <a:latin typeface="Arial" panose="020B0604020202020204" pitchFamily="34" charset="0"/>
                <a:ea typeface="Calibri" panose="020F0502020204030204" pitchFamily="34" charset="0"/>
                <a:cs typeface="Arial" panose="020B0604020202020204" pitchFamily="34" charset="0"/>
              </a:rPr>
              <a:t>Informera vårdtagare om god handhygien och hur de själv ska sköta katetern </a:t>
            </a:r>
          </a:p>
        </p:txBody>
      </p:sp>
    </p:spTree>
    <p:extLst>
      <p:ext uri="{BB962C8B-B14F-4D97-AF65-F5344CB8AC3E}">
        <p14:creationId xmlns:p14="http://schemas.microsoft.com/office/powerpoint/2010/main" val="6613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43073" y="168574"/>
            <a:ext cx="10801350" cy="755650"/>
          </a:xfrm>
        </p:spPr>
        <p:txBody>
          <a:bodyPr/>
          <a:lstStyle/>
          <a:p>
            <a:r>
              <a:rPr lang="sv-SE" altLang="sv-SE" b="1" dirty="0" smtClean="0"/>
              <a:t>Kateterpåsar</a:t>
            </a:r>
            <a:endParaRPr lang="sv-SE" altLang="sv-SE" b="1" dirty="0"/>
          </a:p>
        </p:txBody>
      </p:sp>
      <p:sp>
        <p:nvSpPr>
          <p:cNvPr id="114691" name="Rectangle 3"/>
          <p:cNvSpPr>
            <a:spLocks noGrp="1" noChangeArrowheads="1"/>
          </p:cNvSpPr>
          <p:nvPr>
            <p:ph type="body" idx="1"/>
          </p:nvPr>
        </p:nvSpPr>
        <p:spPr>
          <a:xfrm>
            <a:off x="643073" y="924224"/>
            <a:ext cx="11026413" cy="5862927"/>
          </a:xfrm>
        </p:spPr>
        <p:txBody>
          <a:bodyPr>
            <a:noAutofit/>
          </a:bodyPr>
          <a:lstStyle/>
          <a:p>
            <a:pPr marL="0" indent="0">
              <a:buNone/>
            </a:pPr>
            <a:r>
              <a:rPr lang="sv-SE" sz="2200" dirty="0" smtClean="0"/>
              <a:t>Viktigt att patienten får hjälp med att hitta en bra lösning för upphängning av påsen.</a:t>
            </a:r>
          </a:p>
          <a:p>
            <a:pPr marL="0" indent="0">
              <a:buNone/>
            </a:pPr>
            <a:r>
              <a:rPr lang="sv-SE" sz="2200" dirty="0" smtClean="0"/>
              <a:t>Undvik knickbildning på urinkateter och urinpåsens slang.</a:t>
            </a:r>
          </a:p>
          <a:p>
            <a:pPr marL="0" indent="0">
              <a:buNone/>
            </a:pPr>
            <a:r>
              <a:rPr lang="sv-SE" sz="2200" dirty="0" smtClean="0"/>
              <a:t>Töm </a:t>
            </a:r>
            <a:r>
              <a:rPr lang="sv-SE" sz="2200" dirty="0"/>
              <a:t>påse </a:t>
            </a:r>
            <a:r>
              <a:rPr lang="sv-SE" sz="2200" dirty="0" smtClean="0"/>
              <a:t>regelbundet. Obs</a:t>
            </a:r>
            <a:r>
              <a:rPr lang="sv-SE" sz="2200" dirty="0"/>
              <a:t>! Fulla påsar kan ge kateterdrag och skada som </a:t>
            </a:r>
            <a:r>
              <a:rPr lang="sv-SE" sz="2200" dirty="0" smtClean="0"/>
              <a:t>följd.</a:t>
            </a:r>
          </a:p>
          <a:p>
            <a:pPr marL="0" indent="0">
              <a:buNone/>
            </a:pPr>
            <a:r>
              <a:rPr lang="sv-SE" sz="2200" dirty="0" smtClean="0"/>
              <a:t>Fixera </a:t>
            </a:r>
            <a:r>
              <a:rPr lang="sv-SE" sz="2200" dirty="0"/>
              <a:t>kateter upp mot mage och på </a:t>
            </a:r>
            <a:r>
              <a:rPr lang="sv-SE" sz="2200" dirty="0" smtClean="0"/>
              <a:t>lår.</a:t>
            </a:r>
          </a:p>
          <a:p>
            <a:pPr marL="0" indent="0">
              <a:buNone/>
            </a:pPr>
            <a:r>
              <a:rPr lang="sv-SE" sz="2200" dirty="0" smtClean="0"/>
              <a:t>Tighta underbyxor.</a:t>
            </a:r>
          </a:p>
          <a:p>
            <a:pPr marL="0" indent="0">
              <a:buNone/>
            </a:pPr>
            <a:r>
              <a:rPr lang="sv-SE" sz="2200" b="1" dirty="0" err="1" smtClean="0"/>
              <a:t>Benpåse</a:t>
            </a:r>
            <a:r>
              <a:rPr lang="sv-SE" sz="2200" b="1" dirty="0" smtClean="0"/>
              <a:t>:</a:t>
            </a:r>
          </a:p>
          <a:p>
            <a:r>
              <a:rPr lang="sv-SE" sz="2200" dirty="0" smtClean="0"/>
              <a:t>Slutet </a:t>
            </a:r>
            <a:r>
              <a:rPr lang="sv-SE" sz="2200" dirty="0"/>
              <a:t>system med tömbar påse. </a:t>
            </a:r>
            <a:endParaRPr lang="sv-SE" sz="2200" dirty="0" smtClean="0"/>
          </a:p>
          <a:p>
            <a:r>
              <a:rPr lang="sv-SE" sz="2200" dirty="0" smtClean="0"/>
              <a:t>Byte </a:t>
            </a:r>
            <a:r>
              <a:rPr lang="sv-SE" sz="2200" dirty="0"/>
              <a:t>1gång/vecka </a:t>
            </a:r>
            <a:endParaRPr lang="sv-SE" sz="2200" dirty="0" smtClean="0"/>
          </a:p>
          <a:p>
            <a:r>
              <a:rPr lang="sv-SE" sz="2200" dirty="0" smtClean="0"/>
              <a:t>Fixeras </a:t>
            </a:r>
            <a:r>
              <a:rPr lang="sv-SE" sz="2200" dirty="0"/>
              <a:t>med benstrumpa eller </a:t>
            </a:r>
            <a:r>
              <a:rPr lang="sv-SE" sz="2200" dirty="0" smtClean="0"/>
              <a:t>band. Byte av benstrumpa när den tappar elasticitet </a:t>
            </a:r>
          </a:p>
          <a:p>
            <a:r>
              <a:rPr lang="sv-SE" sz="2200" dirty="0" smtClean="0"/>
              <a:t>Kopplas </a:t>
            </a:r>
            <a:r>
              <a:rPr lang="sv-SE" sz="2200" dirty="0"/>
              <a:t>till större påse nattetid placerad under urinblåsans </a:t>
            </a:r>
            <a:r>
              <a:rPr lang="sv-SE" sz="2200" dirty="0" smtClean="0"/>
              <a:t>nivå</a:t>
            </a:r>
          </a:p>
          <a:p>
            <a:pPr marL="0" indent="0">
              <a:buNone/>
            </a:pPr>
            <a:r>
              <a:rPr lang="sv-SE" sz="2200" b="1" dirty="0"/>
              <a:t>Sängpåse: </a:t>
            </a:r>
            <a:endParaRPr lang="sv-SE" sz="2200" b="1" dirty="0" smtClean="0"/>
          </a:p>
          <a:p>
            <a:r>
              <a:rPr lang="sv-SE" sz="2200" dirty="0" smtClean="0"/>
              <a:t> </a:t>
            </a:r>
            <a:r>
              <a:rPr lang="sv-SE" sz="2200" dirty="0"/>
              <a:t>Slutet </a:t>
            </a:r>
            <a:r>
              <a:rPr lang="sv-SE" sz="2200" dirty="0" smtClean="0"/>
              <a:t>system, </a:t>
            </a:r>
            <a:r>
              <a:rPr lang="sv-SE" sz="2200" dirty="0"/>
              <a:t>tömbar påse byte 1gång per </a:t>
            </a:r>
            <a:r>
              <a:rPr lang="sv-SE" sz="2200" dirty="0" smtClean="0"/>
              <a:t>vecka</a:t>
            </a:r>
          </a:p>
          <a:p>
            <a:r>
              <a:rPr lang="sv-SE" sz="2200" dirty="0" smtClean="0"/>
              <a:t> Ska </a:t>
            </a:r>
            <a:r>
              <a:rPr lang="sv-SE" sz="2200" dirty="0"/>
              <a:t>vara placerad nedanför urinblåsans </a:t>
            </a:r>
            <a:r>
              <a:rPr lang="sv-SE" sz="2200" dirty="0" smtClean="0"/>
              <a:t>nivå</a:t>
            </a:r>
          </a:p>
        </p:txBody>
      </p:sp>
      <p:pic>
        <p:nvPicPr>
          <p:cNvPr id="8" name="Bildobjekt 7"/>
          <p:cNvPicPr/>
          <p:nvPr/>
        </p:nvPicPr>
        <p:blipFill rotWithShape="1">
          <a:blip r:embed="rId3"/>
          <a:srcRect l="60186" t="43210" r="23611" b="33275"/>
          <a:stretch/>
        </p:blipFill>
        <p:spPr bwMode="auto">
          <a:xfrm>
            <a:off x="6813769" y="2449826"/>
            <a:ext cx="2168435" cy="1163808"/>
          </a:xfrm>
          <a:prstGeom prst="rect">
            <a:avLst/>
          </a:prstGeom>
          <a:ln>
            <a:noFill/>
          </a:ln>
          <a:extLst>
            <a:ext uri="{53640926-AAD7-44D8-BBD7-CCE9431645EC}">
              <a14:shadowObscured xmlns:a14="http://schemas.microsoft.com/office/drawing/2010/main"/>
            </a:ext>
          </a:extLst>
        </p:spPr>
      </p:pic>
      <p:pic>
        <p:nvPicPr>
          <p:cNvPr id="9" name="Bildobjekt 8"/>
          <p:cNvPicPr/>
          <p:nvPr/>
        </p:nvPicPr>
        <p:blipFill rotWithShape="1">
          <a:blip r:embed="rId4"/>
          <a:srcRect l="61342" t="43210" r="23115" b="27689"/>
          <a:stretch/>
        </p:blipFill>
        <p:spPr bwMode="auto">
          <a:xfrm>
            <a:off x="9305143" y="4925480"/>
            <a:ext cx="2063930" cy="1822818"/>
          </a:xfrm>
          <a:prstGeom prst="rect">
            <a:avLst/>
          </a:prstGeom>
          <a:ln>
            <a:noFill/>
          </a:ln>
          <a:extLst>
            <a:ext uri="{53640926-AAD7-44D8-BBD7-CCE9431645EC}">
              <a14:shadowObscured xmlns:a14="http://schemas.microsoft.com/office/drawing/2010/main"/>
            </a:ext>
          </a:extLst>
        </p:spPr>
      </p:pic>
      <p:pic>
        <p:nvPicPr>
          <p:cNvPr id="10" name="Bildobjekt 9"/>
          <p:cNvPicPr/>
          <p:nvPr/>
        </p:nvPicPr>
        <p:blipFill rotWithShape="1">
          <a:blip r:embed="rId5"/>
          <a:srcRect l="60185" t="43798" r="23115" b="37977"/>
          <a:stretch/>
        </p:blipFill>
        <p:spPr bwMode="auto">
          <a:xfrm>
            <a:off x="9154444" y="2340612"/>
            <a:ext cx="2214629" cy="1382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0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anim calcmode="lin" valueType="num">
                                      <p:cBhvr additive="base">
                                        <p:cTn id="7" dur="5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4691">
                                            <p:txEl>
                                              <p:pRg st="6" end="6"/>
                                            </p:txEl>
                                          </p:spTgt>
                                        </p:tgtEl>
                                        <p:attrNameLst>
                                          <p:attrName>style.visibility</p:attrName>
                                        </p:attrNameLst>
                                      </p:cBhvr>
                                      <p:to>
                                        <p:strVal val="visible"/>
                                      </p:to>
                                    </p:set>
                                    <p:anim calcmode="lin" valueType="num">
                                      <p:cBhvr additive="base">
                                        <p:cTn id="11" dur="5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469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4691">
                                            <p:txEl>
                                              <p:pRg st="7" end="7"/>
                                            </p:txEl>
                                          </p:spTgt>
                                        </p:tgtEl>
                                        <p:attrNameLst>
                                          <p:attrName>style.visibility</p:attrName>
                                        </p:attrNameLst>
                                      </p:cBhvr>
                                      <p:to>
                                        <p:strVal val="visible"/>
                                      </p:to>
                                    </p:set>
                                    <p:anim calcmode="lin" valueType="num">
                                      <p:cBhvr additive="base">
                                        <p:cTn id="15" dur="500" fill="hold"/>
                                        <p:tgtEl>
                                          <p:spTgt spid="11469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4691">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4691">
                                            <p:txEl>
                                              <p:pRg st="8" end="8"/>
                                            </p:txEl>
                                          </p:spTgt>
                                        </p:tgtEl>
                                        <p:attrNameLst>
                                          <p:attrName>style.visibility</p:attrName>
                                        </p:attrNameLst>
                                      </p:cBhvr>
                                      <p:to>
                                        <p:strVal val="visible"/>
                                      </p:to>
                                    </p:set>
                                    <p:anim calcmode="lin" valueType="num">
                                      <p:cBhvr additive="base">
                                        <p:cTn id="19" dur="500" fill="hold"/>
                                        <p:tgtEl>
                                          <p:spTgt spid="11469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4691">
                                            <p:txEl>
                                              <p:pRg st="9" end="9"/>
                                            </p:txEl>
                                          </p:spTgt>
                                        </p:tgtEl>
                                        <p:attrNameLst>
                                          <p:attrName>style.visibility</p:attrName>
                                        </p:attrNameLst>
                                      </p:cBhvr>
                                      <p:to>
                                        <p:strVal val="visible"/>
                                      </p:to>
                                    </p:set>
                                    <p:anim calcmode="lin" valueType="num">
                                      <p:cBhvr additive="base">
                                        <p:cTn id="23" dur="500" fill="hold"/>
                                        <p:tgtEl>
                                          <p:spTgt spid="114691">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6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4691">
                                            <p:txEl>
                                              <p:pRg st="10" end="10"/>
                                            </p:txEl>
                                          </p:spTgt>
                                        </p:tgtEl>
                                        <p:attrNameLst>
                                          <p:attrName>style.visibility</p:attrName>
                                        </p:attrNameLst>
                                      </p:cBhvr>
                                      <p:to>
                                        <p:strVal val="visible"/>
                                      </p:to>
                                    </p:set>
                                    <p:anim calcmode="lin" valueType="num">
                                      <p:cBhvr additive="base">
                                        <p:cTn id="29" dur="500" fill="hold"/>
                                        <p:tgtEl>
                                          <p:spTgt spid="11469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4691">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4691">
                                            <p:txEl>
                                              <p:pRg st="11" end="11"/>
                                            </p:txEl>
                                          </p:spTgt>
                                        </p:tgtEl>
                                        <p:attrNameLst>
                                          <p:attrName>style.visibility</p:attrName>
                                        </p:attrNameLst>
                                      </p:cBhvr>
                                      <p:to>
                                        <p:strVal val="visible"/>
                                      </p:to>
                                    </p:set>
                                    <p:anim calcmode="lin" valueType="num">
                                      <p:cBhvr additive="base">
                                        <p:cTn id="33" dur="500" fill="hold"/>
                                        <p:tgtEl>
                                          <p:spTgt spid="114691">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4691">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4691">
                                            <p:txEl>
                                              <p:pRg st="12" end="12"/>
                                            </p:txEl>
                                          </p:spTgt>
                                        </p:tgtEl>
                                        <p:attrNameLst>
                                          <p:attrName>style.visibility</p:attrName>
                                        </p:attrNameLst>
                                      </p:cBhvr>
                                      <p:to>
                                        <p:strVal val="visible"/>
                                      </p:to>
                                    </p:set>
                                    <p:anim calcmode="lin" valueType="num">
                                      <p:cBhvr additive="base">
                                        <p:cTn id="37" dur="500" fill="hold"/>
                                        <p:tgtEl>
                                          <p:spTgt spid="114691">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a:t>
            </a:r>
            <a:r>
              <a:rPr lang="sv-SE" dirty="0" smtClean="0"/>
              <a:t>nnehåll</a:t>
            </a:r>
            <a:endParaRPr lang="sv-SE" dirty="0"/>
          </a:p>
        </p:txBody>
      </p:sp>
      <p:sp>
        <p:nvSpPr>
          <p:cNvPr id="4" name="Platshållare för text 3"/>
          <p:cNvSpPr>
            <a:spLocks noGrp="1"/>
          </p:cNvSpPr>
          <p:nvPr>
            <p:ph type="body" sz="quarter" idx="15"/>
          </p:nvPr>
        </p:nvSpPr>
        <p:spPr>
          <a:xfrm>
            <a:off x="534686" y="1563666"/>
            <a:ext cx="6480000" cy="3730667"/>
          </a:xfrm>
        </p:spPr>
        <p:txBody>
          <a:bodyPr/>
          <a:lstStyle/>
          <a:p>
            <a:r>
              <a:rPr lang="sv-SE" dirty="0" smtClean="0"/>
              <a:t>Vad är urinvägsinfektion?</a:t>
            </a:r>
          </a:p>
          <a:p>
            <a:r>
              <a:rPr lang="sv-SE" dirty="0" smtClean="0"/>
              <a:t>Vad är asymtomatisk </a:t>
            </a:r>
            <a:r>
              <a:rPr lang="sv-SE" dirty="0" err="1" smtClean="0"/>
              <a:t>bakteriuri</a:t>
            </a:r>
            <a:r>
              <a:rPr lang="sv-SE" dirty="0" smtClean="0"/>
              <a:t>?</a:t>
            </a:r>
          </a:p>
          <a:p>
            <a:r>
              <a:rPr lang="sv-SE" dirty="0" smtClean="0"/>
              <a:t>Hur kan vi förebygga vårdrelaterade urinvägsinfektioner?</a:t>
            </a:r>
            <a:endParaRPr lang="sv-SE" dirty="0"/>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053" r="16053"/>
          <a:stretch>
            <a:fillRect/>
          </a:stretch>
        </p:blipFill>
        <p:spPr/>
      </p:pic>
    </p:spTree>
    <p:extLst>
      <p:ext uri="{BB962C8B-B14F-4D97-AF65-F5344CB8AC3E}">
        <p14:creationId xmlns:p14="http://schemas.microsoft.com/office/powerpoint/2010/main" val="2231889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47400"/>
            <a:ext cx="10801350" cy="755650"/>
          </a:xfrm>
        </p:spPr>
        <p:txBody>
          <a:bodyPr/>
          <a:lstStyle/>
          <a:p>
            <a:r>
              <a:rPr lang="sv-SE" dirty="0" smtClean="0"/>
              <a:t>Ren intermittent kateterisering (RIK)</a:t>
            </a:r>
            <a:endParaRPr lang="sv-SE" dirty="0"/>
          </a:p>
        </p:txBody>
      </p:sp>
      <p:sp>
        <p:nvSpPr>
          <p:cNvPr id="3" name="Platshållare för innehåll 2"/>
          <p:cNvSpPr>
            <a:spLocks noGrp="1"/>
          </p:cNvSpPr>
          <p:nvPr>
            <p:ph idx="1"/>
          </p:nvPr>
        </p:nvSpPr>
        <p:spPr>
          <a:xfrm>
            <a:off x="695325" y="1123366"/>
            <a:ext cx="10801350" cy="4824411"/>
          </a:xfrm>
        </p:spPr>
        <p:txBody>
          <a:bodyPr/>
          <a:lstStyle/>
          <a:p>
            <a:r>
              <a:rPr lang="sv-SE" dirty="0"/>
              <a:t>På sjukhus och institutioner rekommenderas färdigberedd kateter eller sterilt vatten alternativt natriumklorid på grund av risken för spridning av bakterieflora från handfat och </a:t>
            </a:r>
            <a:r>
              <a:rPr lang="sv-SE" dirty="0" smtClean="0"/>
              <a:t>kranar</a:t>
            </a:r>
          </a:p>
          <a:p>
            <a:r>
              <a:rPr lang="sv-SE" dirty="0" smtClean="0"/>
              <a:t>Tömningsfrekvens </a:t>
            </a:r>
            <a:r>
              <a:rPr lang="sv-SE" dirty="0"/>
              <a:t>planeras individuellt med hänsyn till behandlingens orsak, patientens sjukdomshistoria samt patientens behov. </a:t>
            </a:r>
          </a:p>
          <a:p>
            <a:r>
              <a:rPr lang="sv-SE" dirty="0"/>
              <a:t>Normalfrekvens är fyra-sex kateteriseringar per dygn. För att minska risken för </a:t>
            </a:r>
            <a:r>
              <a:rPr lang="sv-SE" dirty="0" err="1"/>
              <a:t>symtomgivande</a:t>
            </a:r>
            <a:r>
              <a:rPr lang="sv-SE" dirty="0"/>
              <a:t> urinvägsinfektion bör inte mängden i blåsan överskrida 400 </a:t>
            </a:r>
            <a:r>
              <a:rPr lang="sv-SE" dirty="0" err="1"/>
              <a:t>mL</a:t>
            </a:r>
            <a:r>
              <a:rPr lang="sv-SE" dirty="0"/>
              <a:t> och tiden mellan tömningarna inte vara mer än fyra timmar </a:t>
            </a:r>
            <a:endParaRPr lang="sv-SE" dirty="0" smtClean="0"/>
          </a:p>
          <a:p>
            <a:endParaRPr lang="sv-SE" dirty="0"/>
          </a:p>
        </p:txBody>
      </p:sp>
      <p:pic>
        <p:nvPicPr>
          <p:cNvPr id="4" name="Bildobjekt 3"/>
          <p:cNvPicPr/>
          <p:nvPr/>
        </p:nvPicPr>
        <p:blipFill rotWithShape="1">
          <a:blip r:embed="rId2"/>
          <a:srcRect l="61342" t="43504" r="23281" b="26808"/>
          <a:stretch/>
        </p:blipFill>
        <p:spPr bwMode="auto">
          <a:xfrm>
            <a:off x="4015946" y="4403559"/>
            <a:ext cx="1939686" cy="2073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6384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0547" y="330620"/>
            <a:ext cx="10619402" cy="1210581"/>
          </a:xfrm>
        </p:spPr>
        <p:txBody>
          <a:bodyPr>
            <a:normAutofit/>
          </a:bodyPr>
          <a:lstStyle/>
          <a:p>
            <a:r>
              <a:rPr lang="sv-SE" altLang="sv-SE" dirty="0" smtClean="0">
                <a:latin typeface="Arial" panose="020B0604020202020204" pitchFamily="34" charset="0"/>
                <a:cs typeface="Arial" panose="020B0604020202020204" pitchFamily="34" charset="0"/>
              </a:rPr>
              <a:t>Risker med tvättställ i vården</a:t>
            </a:r>
            <a:endParaRPr lang="sv-SE" altLang="sv-SE"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302214" y="1338547"/>
            <a:ext cx="11370906" cy="4113347"/>
          </a:xfrm>
        </p:spPr>
        <p:txBody>
          <a:bodyPr>
            <a:noAutofit/>
          </a:bodyPr>
          <a:lstStyle/>
          <a:p>
            <a:r>
              <a:rPr lang="sv-SE" altLang="sv-SE" sz="2400" dirty="0" smtClean="0">
                <a:cs typeface="Calibri Light" panose="020F0302020204030204" pitchFamily="34" charset="0"/>
              </a:rPr>
              <a:t>Använd inte tvättställ som avställnings-/avlastningsyta</a:t>
            </a:r>
          </a:p>
          <a:p>
            <a:r>
              <a:rPr lang="sv-SE" altLang="sv-SE" sz="2400" dirty="0" smtClean="0">
                <a:cs typeface="Calibri Light" panose="020F0302020204030204" pitchFamily="34" charset="0"/>
              </a:rPr>
              <a:t>Placera inte rent material, omläggningsmaterial, läkemedel eller liknande</a:t>
            </a:r>
          </a:p>
          <a:p>
            <a:pPr marL="0" indent="0">
              <a:buNone/>
            </a:pPr>
            <a:r>
              <a:rPr lang="sv-SE" altLang="sv-SE" sz="2400" dirty="0" smtClean="0">
                <a:cs typeface="Calibri Light" panose="020F0302020204030204" pitchFamily="34" charset="0"/>
              </a:rPr>
              <a:t>    på eller vid tvättställ</a:t>
            </a:r>
          </a:p>
          <a:p>
            <a:r>
              <a:rPr lang="sv-SE" altLang="sv-SE" sz="2400" dirty="0" smtClean="0">
                <a:cs typeface="Calibri Light" panose="020F0302020204030204" pitchFamily="34" charset="0"/>
              </a:rPr>
              <a:t>Lägg inte tvättlappar/kompresser som ska användas vid sårtvätt i eller på tvättstället</a:t>
            </a:r>
          </a:p>
          <a:p>
            <a:r>
              <a:rPr lang="sv-SE" altLang="sv-SE" sz="2400" dirty="0" smtClean="0">
                <a:cs typeface="Calibri Light" panose="020F0302020204030204" pitchFamily="34" charset="0"/>
              </a:rPr>
              <a:t>Häll inte ut tvättvatten från handfat eller kroppsvätskor i tvättställ. Använd toalettstol eller </a:t>
            </a:r>
            <a:r>
              <a:rPr lang="sv-SE" altLang="sv-SE" sz="2400" dirty="0" err="1" smtClean="0">
                <a:cs typeface="Calibri Light" panose="020F0302020204030204" pitchFamily="34" charset="0"/>
              </a:rPr>
              <a:t>spoldesinfektor</a:t>
            </a:r>
            <a:endParaRPr lang="sv-SE" altLang="sv-SE" sz="2400" dirty="0" smtClean="0">
              <a:cs typeface="Calibri Light" panose="020F0302020204030204" pitchFamily="34" charset="0"/>
            </a:endParaRPr>
          </a:p>
          <a:p>
            <a:r>
              <a:rPr lang="sv-SE" altLang="sv-SE" sz="2400" dirty="0" smtClean="0">
                <a:cs typeface="Calibri Light" panose="020F0302020204030204" pitchFamily="34" charset="0"/>
              </a:rPr>
              <a:t>Rengör inte medicinteknisk utrustning i tvättställ</a:t>
            </a:r>
            <a:endParaRPr lang="sv-SE" altLang="sv-SE" dirty="0">
              <a:cs typeface="Calibri Light" panose="020F0302020204030204" pitchFamily="34" charset="0"/>
            </a:endParaRPr>
          </a:p>
          <a:p>
            <a:pPr marL="0" indent="0">
              <a:buNone/>
            </a:pPr>
            <a:endParaRPr lang="sv-SE" altLang="sv-SE" sz="2400" dirty="0" smtClean="0">
              <a:cs typeface="Calibri Light" panose="020F0302020204030204" pitchFamily="34" charset="0"/>
            </a:endParaRPr>
          </a:p>
          <a:p>
            <a:r>
              <a:rPr lang="sv-SE" altLang="sv-SE" sz="2400" i="1" dirty="0" smtClean="0">
                <a:cs typeface="Calibri Light" panose="020F0302020204030204" pitchFamily="34" charset="0"/>
              </a:rPr>
              <a:t>Håll ytor på tvättställen fria!</a:t>
            </a:r>
            <a:endParaRPr lang="sv-SE" altLang="sv-SE" sz="2400" i="1" dirty="0">
              <a:cs typeface="Calibri Light" panose="020F0302020204030204" pitchFamily="34" charset="0"/>
            </a:endParaRPr>
          </a:p>
        </p:txBody>
      </p:sp>
      <p:pic>
        <p:nvPicPr>
          <p:cNvPr id="7172" name="Picture 4" descr="handtvätt i handf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489" y="5073734"/>
            <a:ext cx="1920634" cy="107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69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87447"/>
            <a:ext cx="10801350" cy="755650"/>
          </a:xfrm>
        </p:spPr>
        <p:txBody>
          <a:bodyPr>
            <a:normAutofit/>
          </a:bodyPr>
          <a:lstStyle/>
          <a:p>
            <a:r>
              <a:rPr lang="sv-SE" dirty="0"/>
              <a:t>Hur kan vi förebygga VUVI?</a:t>
            </a:r>
          </a:p>
        </p:txBody>
      </p:sp>
      <p:sp>
        <p:nvSpPr>
          <p:cNvPr id="3" name="Platshållare för innehåll 2"/>
          <p:cNvSpPr>
            <a:spLocks noGrp="1"/>
          </p:cNvSpPr>
          <p:nvPr>
            <p:ph idx="1"/>
          </p:nvPr>
        </p:nvSpPr>
        <p:spPr/>
        <p:txBody>
          <a:bodyPr/>
          <a:lstStyle/>
          <a:p>
            <a:r>
              <a:rPr lang="sv-SE" dirty="0"/>
              <a:t>Daglig omprövning av KAD-behov </a:t>
            </a:r>
          </a:p>
          <a:p>
            <a:r>
              <a:rPr lang="sv-SE" dirty="0" smtClean="0"/>
              <a:t>Dokumentation</a:t>
            </a:r>
          </a:p>
          <a:p>
            <a:endParaRPr lang="sv-SE" dirty="0"/>
          </a:p>
          <a:p>
            <a:pPr marL="0" indent="0">
              <a:buNone/>
            </a:pPr>
            <a:r>
              <a:rPr lang="sv-SE" sz="3200" b="1" dirty="0" smtClean="0">
                <a:latin typeface="Arial" panose="020B0604020202020204" pitchFamily="34" charset="0"/>
                <a:cs typeface="Arial" panose="020B0604020202020204" pitchFamily="34" charset="0"/>
              </a:rPr>
              <a:t> </a:t>
            </a:r>
          </a:p>
          <a:p>
            <a:pPr marL="0" indent="0">
              <a:buNone/>
            </a:pPr>
            <a:r>
              <a:rPr lang="sv-SE" sz="3200" b="1" dirty="0" smtClean="0">
                <a:latin typeface="Arial" panose="020B0604020202020204" pitchFamily="34" charset="0"/>
                <a:cs typeface="Arial" panose="020B0604020202020204" pitchFamily="34" charset="0"/>
              </a:rPr>
              <a:t>Ansvar</a:t>
            </a:r>
          </a:p>
          <a:p>
            <a:r>
              <a:rPr lang="sv-SE" dirty="0">
                <a:latin typeface="Arial" panose="020B0604020202020204" pitchFamily="34" charset="0"/>
                <a:cs typeface="Arial" panose="020B0604020202020204" pitchFamily="34" charset="0"/>
              </a:rPr>
              <a:t>Läkare har det medicinska ansvaret för </a:t>
            </a: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   kateterbehandlingen </a:t>
            </a:r>
            <a:r>
              <a:rPr lang="sv-SE" dirty="0">
                <a:latin typeface="Arial" panose="020B0604020202020204" pitchFamily="34" charset="0"/>
                <a:cs typeface="Arial" panose="020B0604020202020204" pitchFamily="34" charset="0"/>
              </a:rPr>
              <a:t>vad gäller indikation och behandlingstid</a:t>
            </a:r>
          </a:p>
          <a:p>
            <a:r>
              <a:rPr lang="sv-SE" dirty="0">
                <a:latin typeface="Arial" panose="020B0604020202020204" pitchFamily="34" charset="0"/>
                <a:cs typeface="Arial" panose="020B0604020202020204" pitchFamily="34" charset="0"/>
              </a:rPr>
              <a:t>Sjuksköterska/distriktssköterska har ansvar för katetersättning samt för att nödvändiga kontroller, åtgärder och uppföljningar genomförs</a:t>
            </a:r>
          </a:p>
          <a:p>
            <a:pPr marL="0" indent="0">
              <a:buNone/>
            </a:pPr>
            <a:endParaRPr lang="sv-SE" sz="3200" b="1" dirty="0" smtClean="0"/>
          </a:p>
          <a:p>
            <a:endParaRPr lang="sv-SE" dirty="0"/>
          </a:p>
        </p:txBody>
      </p:sp>
      <p:sp>
        <p:nvSpPr>
          <p:cNvPr id="4" name="Platshållare för datum 3"/>
          <p:cNvSpPr>
            <a:spLocks noGrp="1"/>
          </p:cNvSpPr>
          <p:nvPr>
            <p:ph type="dt" sz="half" idx="4294967295"/>
          </p:nvPr>
        </p:nvSpPr>
        <p:spPr/>
        <p:txBody>
          <a:bodyPr/>
          <a:lstStyle/>
          <a:p>
            <a:fld id="{A36EF070-D4A1-4BBC-95E2-C540A084EC01}" type="datetime1">
              <a:rPr lang="sv-SE" smtClean="0"/>
              <a:t>2025-02-17</a:t>
            </a:fld>
            <a:endParaRPr lang="sv-SE"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22</a:t>
            </a:fld>
            <a:endParaRPr lang="sv-SE" dirty="0"/>
          </a:p>
        </p:txBody>
      </p:sp>
      <p:pic>
        <p:nvPicPr>
          <p:cNvPr id="7" name="Bildobjekt 6"/>
          <p:cNvPicPr/>
          <p:nvPr/>
        </p:nvPicPr>
        <p:blipFill rotWithShape="1">
          <a:blip r:embed="rId3"/>
          <a:srcRect l="41045" t="45331" r="41912" b="4198"/>
          <a:stretch/>
        </p:blipFill>
        <p:spPr bwMode="auto">
          <a:xfrm>
            <a:off x="7122695" y="287447"/>
            <a:ext cx="2671010" cy="36829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68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9972" y="418243"/>
            <a:ext cx="7171681" cy="755650"/>
          </a:xfrm>
        </p:spPr>
        <p:txBody>
          <a:bodyPr>
            <a:normAutofit fontScale="90000"/>
          </a:bodyPr>
          <a:lstStyle/>
          <a:p>
            <a:r>
              <a:rPr lang="sv-SE" dirty="0" smtClean="0"/>
              <a:t>KAD: Daglig omprövning och dokumentation</a:t>
            </a:r>
            <a:endParaRPr lang="sv-SE" dirty="0"/>
          </a:p>
        </p:txBody>
      </p:sp>
      <p:sp>
        <p:nvSpPr>
          <p:cNvPr id="3" name="Platshållare för innehåll 2"/>
          <p:cNvSpPr>
            <a:spLocks noGrp="1"/>
          </p:cNvSpPr>
          <p:nvPr>
            <p:ph sz="half" idx="1"/>
          </p:nvPr>
        </p:nvSpPr>
        <p:spPr>
          <a:xfrm>
            <a:off x="395416" y="914400"/>
            <a:ext cx="7624119" cy="5758250"/>
          </a:xfrm>
        </p:spPr>
        <p:txBody>
          <a:bodyPr>
            <a:normAutofit fontScale="85000" lnSpcReduction="10000"/>
          </a:bodyPr>
          <a:lstStyle/>
          <a:p>
            <a:pPr marL="0" indent="0">
              <a:buNone/>
            </a:pPr>
            <a:endParaRPr lang="sv-SE" b="1" dirty="0" smtClean="0"/>
          </a:p>
          <a:p>
            <a:pPr marL="0" indent="0">
              <a:buNone/>
            </a:pPr>
            <a:r>
              <a:rPr lang="sv-SE" dirty="0" smtClean="0"/>
              <a:t>Dokumentation </a:t>
            </a:r>
            <a:r>
              <a:rPr lang="sv-SE" dirty="0"/>
              <a:t>ska bestå </a:t>
            </a:r>
            <a:r>
              <a:rPr lang="sv-SE" dirty="0" smtClean="0"/>
              <a:t>av:</a:t>
            </a:r>
            <a:endParaRPr lang="sv-SE" dirty="0"/>
          </a:p>
          <a:p>
            <a:pPr marL="285750" indent="-285750">
              <a:lnSpc>
                <a:spcPct val="120000"/>
              </a:lnSpc>
            </a:pPr>
            <a:r>
              <a:rPr lang="sv-SE" dirty="0"/>
              <a:t>Klargörande av </a:t>
            </a:r>
            <a:r>
              <a:rPr lang="sv-SE" dirty="0" smtClean="0"/>
              <a:t>indikation</a:t>
            </a:r>
          </a:p>
          <a:p>
            <a:pPr marL="285750" indent="-285750">
              <a:lnSpc>
                <a:spcPct val="120000"/>
              </a:lnSpc>
            </a:pPr>
            <a:r>
              <a:rPr lang="sv-SE" dirty="0" smtClean="0"/>
              <a:t>Planerad </a:t>
            </a:r>
            <a:r>
              <a:rPr lang="sv-SE" dirty="0"/>
              <a:t>behandlingstid </a:t>
            </a:r>
            <a:r>
              <a:rPr lang="sv-SE" dirty="0" smtClean="0"/>
              <a:t>eller </a:t>
            </a:r>
            <a:r>
              <a:rPr lang="sv-SE" dirty="0"/>
              <a:t>tidpunkt för </a:t>
            </a:r>
            <a:r>
              <a:rPr lang="sv-SE" dirty="0" smtClean="0"/>
              <a:t>omprövning</a:t>
            </a:r>
          </a:p>
          <a:p>
            <a:pPr marL="285750" indent="-285750">
              <a:lnSpc>
                <a:spcPct val="120000"/>
              </a:lnSpc>
            </a:pPr>
            <a:r>
              <a:rPr lang="sv-SE" dirty="0" smtClean="0"/>
              <a:t>Ordinationsansvarig </a:t>
            </a:r>
            <a:endParaRPr lang="sv-SE" dirty="0"/>
          </a:p>
          <a:p>
            <a:pPr marL="285750" indent="-285750">
              <a:lnSpc>
                <a:spcPct val="120000"/>
              </a:lnSpc>
            </a:pPr>
            <a:r>
              <a:rPr lang="sv-SE" dirty="0" smtClean="0"/>
              <a:t>Typ </a:t>
            </a:r>
            <a:r>
              <a:rPr lang="sv-SE" dirty="0"/>
              <a:t>av kateter och storlek </a:t>
            </a:r>
            <a:endParaRPr lang="sv-SE" dirty="0" smtClean="0"/>
          </a:p>
          <a:p>
            <a:pPr marL="285750" indent="-285750">
              <a:lnSpc>
                <a:spcPct val="120000"/>
              </a:lnSpc>
            </a:pPr>
            <a:r>
              <a:rPr lang="sv-SE" dirty="0" smtClean="0"/>
              <a:t>Mängd </a:t>
            </a:r>
            <a:r>
              <a:rPr lang="sv-SE" dirty="0"/>
              <a:t>och typ av vätska i </a:t>
            </a:r>
            <a:r>
              <a:rPr lang="sv-SE" dirty="0" smtClean="0"/>
              <a:t>kateterballongen</a:t>
            </a:r>
          </a:p>
          <a:p>
            <a:pPr marL="285750" indent="-285750">
              <a:lnSpc>
                <a:spcPct val="120000"/>
              </a:lnSpc>
            </a:pPr>
            <a:r>
              <a:rPr lang="sv-SE" dirty="0" smtClean="0"/>
              <a:t>Uppgifter </a:t>
            </a:r>
            <a:r>
              <a:rPr lang="sv-SE" dirty="0"/>
              <a:t>om </a:t>
            </a:r>
            <a:r>
              <a:rPr lang="sv-SE" dirty="0" smtClean="0"/>
              <a:t>kateterventil, urinuppsamlingspåse och fixering</a:t>
            </a:r>
          </a:p>
          <a:p>
            <a:pPr marL="285750" indent="-285750">
              <a:lnSpc>
                <a:spcPct val="120000"/>
              </a:lnSpc>
            </a:pPr>
            <a:r>
              <a:rPr lang="sv-SE" dirty="0" smtClean="0"/>
              <a:t>Patientens </a:t>
            </a:r>
            <a:r>
              <a:rPr lang="sv-SE" dirty="0"/>
              <a:t>egna iakttagelser och upplevelser av </a:t>
            </a:r>
            <a:r>
              <a:rPr lang="sv-SE" dirty="0" smtClean="0"/>
              <a:t>behandlingen</a:t>
            </a:r>
          </a:p>
          <a:p>
            <a:pPr marL="0" indent="0">
              <a:lnSpc>
                <a:spcPct val="120000"/>
              </a:lnSpc>
              <a:spcBef>
                <a:spcPts val="0"/>
              </a:spcBef>
              <a:buNone/>
            </a:pPr>
            <a:endParaRPr lang="sv-SE" dirty="0" smtClean="0"/>
          </a:p>
          <a:p>
            <a:pPr marL="0" indent="0">
              <a:lnSpc>
                <a:spcPct val="120000"/>
              </a:lnSpc>
              <a:spcBef>
                <a:spcPts val="0"/>
              </a:spcBef>
              <a:buNone/>
            </a:pPr>
            <a:r>
              <a:rPr lang="sv-SE" dirty="0" smtClean="0"/>
              <a:t>När </a:t>
            </a:r>
            <a:r>
              <a:rPr lang="sv-SE" dirty="0"/>
              <a:t>patienten byter vårdform ska information om kateterbehandlingen rapporteras till den mottagande vårdgivaren </a:t>
            </a:r>
          </a:p>
        </p:txBody>
      </p:sp>
      <p:pic>
        <p:nvPicPr>
          <p:cNvPr id="8" name="Platshållare för bild 7"/>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8151" t="3063" r="6983"/>
          <a:stretch/>
        </p:blipFill>
        <p:spPr>
          <a:xfrm>
            <a:off x="8168460" y="1581665"/>
            <a:ext cx="3872810" cy="4423719"/>
          </a:xfrm>
        </p:spPr>
      </p:pic>
    </p:spTree>
    <p:extLst>
      <p:ext uri="{BB962C8B-B14F-4D97-AF65-F5344CB8AC3E}">
        <p14:creationId xmlns:p14="http://schemas.microsoft.com/office/powerpoint/2010/main" val="28173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down)">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62606"/>
            <a:ext cx="10801350" cy="755650"/>
          </a:xfrm>
        </p:spPr>
        <p:txBody>
          <a:bodyPr/>
          <a:lstStyle/>
          <a:p>
            <a:r>
              <a:rPr lang="sv-SE" dirty="0"/>
              <a:t>A</a:t>
            </a:r>
            <a:r>
              <a:rPr lang="sv-SE" dirty="0" smtClean="0"/>
              <a:t>symtomatisk </a:t>
            </a:r>
            <a:r>
              <a:rPr lang="sv-SE" dirty="0" err="1" smtClean="0"/>
              <a:t>bakteriuri</a:t>
            </a:r>
            <a:r>
              <a:rPr lang="sv-SE" dirty="0" smtClean="0"/>
              <a:t> och KAD</a:t>
            </a:r>
            <a:endParaRPr lang="sv-SE" dirty="0"/>
          </a:p>
        </p:txBody>
      </p:sp>
      <p:sp>
        <p:nvSpPr>
          <p:cNvPr id="3" name="Platshållare för innehåll 2"/>
          <p:cNvSpPr>
            <a:spLocks noGrp="1"/>
          </p:cNvSpPr>
          <p:nvPr>
            <p:ph idx="1"/>
          </p:nvPr>
        </p:nvSpPr>
        <p:spPr>
          <a:xfrm>
            <a:off x="695325" y="918257"/>
            <a:ext cx="9318118" cy="5390468"/>
          </a:xfrm>
        </p:spPr>
        <p:txBody>
          <a:bodyPr>
            <a:normAutofit/>
          </a:bodyPr>
          <a:lstStyle/>
          <a:p>
            <a:r>
              <a:rPr lang="sv-SE" dirty="0"/>
              <a:t>Förekomst av bakterier i urinen betraktas som ofrånkomligt vid kvarliggande </a:t>
            </a:r>
            <a:r>
              <a:rPr lang="sv-SE" dirty="0" smtClean="0"/>
              <a:t>kateter (KAD). </a:t>
            </a:r>
          </a:p>
          <a:p>
            <a:r>
              <a:rPr lang="sv-SE" dirty="0" smtClean="0"/>
              <a:t>Avsaknad </a:t>
            </a:r>
            <a:r>
              <a:rPr lang="sv-SE" dirty="0"/>
              <a:t>av </a:t>
            </a:r>
            <a:r>
              <a:rPr lang="sv-SE" dirty="0" smtClean="0"/>
              <a:t>symtom = asymtomatisk </a:t>
            </a:r>
            <a:r>
              <a:rPr lang="sv-SE" dirty="0" err="1"/>
              <a:t>bakteriuri</a:t>
            </a:r>
            <a:r>
              <a:rPr lang="sv-SE" dirty="0"/>
              <a:t> (ABU) och ingår </a:t>
            </a:r>
            <a:r>
              <a:rPr lang="sv-SE" dirty="0" smtClean="0"/>
              <a:t>alltså inte </a:t>
            </a:r>
            <a:r>
              <a:rPr lang="sv-SE" dirty="0"/>
              <a:t>i begreppet </a:t>
            </a:r>
            <a:r>
              <a:rPr lang="sv-SE" dirty="0" smtClean="0"/>
              <a:t>urinvägsinfektion</a:t>
            </a:r>
          </a:p>
          <a:p>
            <a:r>
              <a:rPr lang="sv-SE" dirty="0" smtClean="0"/>
              <a:t>Bakterier </a:t>
            </a:r>
            <a:r>
              <a:rPr lang="sv-SE" dirty="0"/>
              <a:t>kommer in via kateterns utsida (64 %) eller insida (36 </a:t>
            </a:r>
            <a:r>
              <a:rPr lang="sv-SE" dirty="0" smtClean="0"/>
              <a:t>%)</a:t>
            </a:r>
          </a:p>
          <a:p>
            <a:r>
              <a:rPr lang="sv-SE" dirty="0" smtClean="0"/>
              <a:t>Starkt luktande urin är </a:t>
            </a:r>
            <a:r>
              <a:rPr lang="sv-SE" dirty="0"/>
              <a:t>inte synonymt med urinvägsinfektion. </a:t>
            </a:r>
            <a:r>
              <a:rPr lang="sv-SE" dirty="0" smtClean="0"/>
              <a:t>Urinens </a:t>
            </a:r>
            <a:r>
              <a:rPr lang="sv-SE" dirty="0"/>
              <a:t>lukt påverkas av dess </a:t>
            </a:r>
            <a:r>
              <a:rPr lang="sv-SE" dirty="0" smtClean="0"/>
              <a:t>koncentration, föda</a:t>
            </a:r>
            <a:r>
              <a:rPr lang="sv-SE" dirty="0"/>
              <a:t>, </a:t>
            </a:r>
            <a:r>
              <a:rPr lang="sv-SE" dirty="0" smtClean="0"/>
              <a:t>läkemedel</a:t>
            </a:r>
            <a:r>
              <a:rPr lang="sv-SE" dirty="0"/>
              <a:t>, </a:t>
            </a:r>
            <a:r>
              <a:rPr lang="sv-SE" dirty="0" smtClean="0"/>
              <a:t>bakterier </a:t>
            </a:r>
            <a:r>
              <a:rPr lang="sv-SE" dirty="0"/>
              <a:t>och av vissa </a:t>
            </a:r>
            <a:r>
              <a:rPr lang="sv-SE" dirty="0" smtClean="0"/>
              <a:t>sjukdomstillstånd </a:t>
            </a:r>
          </a:p>
          <a:p>
            <a:r>
              <a:rPr lang="sv-SE" dirty="0" smtClean="0"/>
              <a:t>Provtagning </a:t>
            </a:r>
            <a:r>
              <a:rPr lang="sv-SE" dirty="0"/>
              <a:t>och behandling </a:t>
            </a:r>
            <a:r>
              <a:rPr lang="sv-SE" dirty="0" smtClean="0"/>
              <a:t>ska (i regel) </a:t>
            </a:r>
            <a:r>
              <a:rPr lang="sv-SE" dirty="0"/>
              <a:t>endast ske om patienten har </a:t>
            </a:r>
            <a:r>
              <a:rPr lang="sv-SE" dirty="0" smtClean="0"/>
              <a:t>symtom </a:t>
            </a:r>
          </a:p>
          <a:p>
            <a:r>
              <a:rPr lang="sv-SE" dirty="0"/>
              <a:t>Risken </a:t>
            </a:r>
            <a:r>
              <a:rPr lang="sv-SE" dirty="0" smtClean="0"/>
              <a:t>för urinvägsinfektion ökar </a:t>
            </a:r>
            <a:r>
              <a:rPr lang="sv-SE" dirty="0"/>
              <a:t>med cirka tio procent för varje dygn som patienten har KAD</a:t>
            </a:r>
            <a:r>
              <a:rPr lang="sv-SE" dirty="0" smtClean="0"/>
              <a:t>. </a:t>
            </a:r>
          </a:p>
          <a:p>
            <a:r>
              <a:rPr lang="sv-SE" dirty="0" smtClean="0"/>
              <a:t>Täta </a:t>
            </a:r>
            <a:r>
              <a:rPr lang="sv-SE" dirty="0"/>
              <a:t>byten av urinuppsamlingspåse och bristande handhygien hos vårdpersonal och patient ökar risken för </a:t>
            </a:r>
            <a:r>
              <a:rPr lang="sv-SE" dirty="0" smtClean="0"/>
              <a:t>bakterieinvasion</a:t>
            </a:r>
          </a:p>
          <a:p>
            <a:endParaRPr lang="sv-SE" dirty="0" smtClean="0"/>
          </a:p>
          <a:p>
            <a:pPr marL="0" indent="0">
              <a:buNone/>
            </a:pPr>
            <a:endParaRPr lang="sv-SE" dirty="0"/>
          </a:p>
        </p:txBody>
      </p:sp>
      <p:pic>
        <p:nvPicPr>
          <p:cNvPr id="4" name="Bildobjekt 3"/>
          <p:cNvPicPr>
            <a:picLocks noChangeAspect="1"/>
          </p:cNvPicPr>
          <p:nvPr/>
        </p:nvPicPr>
        <p:blipFill>
          <a:blip r:embed="rId3"/>
          <a:stretch>
            <a:fillRect/>
          </a:stretch>
        </p:blipFill>
        <p:spPr>
          <a:xfrm>
            <a:off x="10013443" y="1677656"/>
            <a:ext cx="2063856" cy="4083260"/>
          </a:xfrm>
          <a:prstGeom prst="rect">
            <a:avLst/>
          </a:prstGeom>
        </p:spPr>
      </p:pic>
    </p:spTree>
    <p:extLst>
      <p:ext uri="{BB962C8B-B14F-4D97-AF65-F5344CB8AC3E}">
        <p14:creationId xmlns:p14="http://schemas.microsoft.com/office/powerpoint/2010/main" val="1999000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71463"/>
            <a:ext cx="10801350" cy="755650"/>
          </a:xfrm>
        </p:spPr>
        <p:txBody>
          <a:bodyPr/>
          <a:lstStyle/>
          <a:p>
            <a:r>
              <a:rPr lang="sv-SE" dirty="0" smtClean="0"/>
              <a:t>Undvik onödig antibiotikabehandling</a:t>
            </a:r>
            <a:endParaRPr lang="sv-SE" dirty="0"/>
          </a:p>
        </p:txBody>
      </p:sp>
      <p:sp>
        <p:nvSpPr>
          <p:cNvPr id="3" name="Platshållare för innehåll 2"/>
          <p:cNvSpPr>
            <a:spLocks noGrp="1"/>
          </p:cNvSpPr>
          <p:nvPr>
            <p:ph idx="1"/>
          </p:nvPr>
        </p:nvSpPr>
        <p:spPr/>
        <p:txBody>
          <a:bodyPr/>
          <a:lstStyle/>
          <a:p>
            <a:r>
              <a:rPr lang="sv-SE" dirty="0" smtClean="0"/>
              <a:t>Skilj på ABU och UVI! </a:t>
            </a:r>
          </a:p>
          <a:p>
            <a:r>
              <a:rPr lang="sv-SE" dirty="0" smtClean="0"/>
              <a:t>Urinprov </a:t>
            </a:r>
            <a:r>
              <a:rPr lang="sv-SE" dirty="0"/>
              <a:t>ska bara tas när det finns en direkt misstanke om urinvägsinfektion</a:t>
            </a:r>
            <a:r>
              <a:rPr lang="sv-SE" dirty="0" smtClean="0"/>
              <a:t>!</a:t>
            </a:r>
          </a:p>
          <a:p>
            <a:r>
              <a:rPr lang="sv-SE" dirty="0" smtClean="0"/>
              <a:t>Lokala symtom kan bero på själva KAD</a:t>
            </a:r>
            <a:r>
              <a:rPr lang="sv-SE" dirty="0"/>
              <a:t>.</a:t>
            </a:r>
            <a:r>
              <a:rPr lang="sv-SE" dirty="0" smtClean="0"/>
              <a:t> </a:t>
            </a:r>
            <a:r>
              <a:rPr lang="sv-SE" dirty="0"/>
              <a:t>V</a:t>
            </a:r>
            <a:r>
              <a:rPr lang="sv-SE" dirty="0" smtClean="0"/>
              <a:t>id symtom </a:t>
            </a:r>
            <a:r>
              <a:rPr lang="sv-SE" i="1" dirty="0" smtClean="0"/>
              <a:t>utan feber </a:t>
            </a:r>
            <a:r>
              <a:rPr lang="sv-SE" dirty="0" smtClean="0"/>
              <a:t>kan också KAD-byte vara en tillräcklig åtgärd</a:t>
            </a:r>
          </a:p>
          <a:p>
            <a:r>
              <a:rPr lang="sv-SE" dirty="0" smtClean="0"/>
              <a:t>Grumlig </a:t>
            </a:r>
            <a:r>
              <a:rPr lang="sv-SE" dirty="0"/>
              <a:t>illaluktande urin</a:t>
            </a:r>
            <a:r>
              <a:rPr lang="sv-SE" dirty="0" smtClean="0"/>
              <a:t>? Börja med att </a:t>
            </a:r>
            <a:r>
              <a:rPr lang="sv-SE" dirty="0" err="1" smtClean="0"/>
              <a:t>rehydrera</a:t>
            </a:r>
            <a:r>
              <a:rPr lang="sv-SE" dirty="0" smtClean="0"/>
              <a:t> patienten om lämpligt</a:t>
            </a:r>
          </a:p>
          <a:p>
            <a:r>
              <a:rPr lang="sv-SE" dirty="0"/>
              <a:t>Trötthet, förvirring, oro –nästan alltid annan orsak än UVI </a:t>
            </a:r>
          </a:p>
          <a:p>
            <a:pPr marL="0" indent="0">
              <a:buNone/>
            </a:pPr>
            <a:endParaRPr lang="sv-SE" dirty="0"/>
          </a:p>
          <a:p>
            <a:endParaRPr lang="sv-SE" dirty="0"/>
          </a:p>
          <a:p>
            <a:endParaRPr lang="sv-SE" dirty="0" smtClean="0"/>
          </a:p>
          <a:p>
            <a:endParaRPr lang="sv-SE" dirty="0"/>
          </a:p>
        </p:txBody>
      </p:sp>
      <p:sp>
        <p:nvSpPr>
          <p:cNvPr id="4" name="Platshållare för datum 3"/>
          <p:cNvSpPr>
            <a:spLocks noGrp="1"/>
          </p:cNvSpPr>
          <p:nvPr>
            <p:ph type="dt" sz="half" idx="4294967295"/>
          </p:nvPr>
        </p:nvSpPr>
        <p:spPr/>
        <p:txBody>
          <a:bodyPr/>
          <a:lstStyle/>
          <a:p>
            <a:endParaRPr lang="sv-SE"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25</a:t>
            </a:fld>
            <a:endParaRPr lang="sv-SE" dirty="0"/>
          </a:p>
        </p:txBody>
      </p:sp>
    </p:spTree>
    <p:extLst>
      <p:ext uri="{BB962C8B-B14F-4D97-AF65-F5344CB8AC3E}">
        <p14:creationId xmlns:p14="http://schemas.microsoft.com/office/powerpoint/2010/main" val="1142506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64639"/>
            <a:ext cx="6480000" cy="755650"/>
          </a:xfrm>
        </p:spPr>
        <p:txBody>
          <a:bodyPr>
            <a:normAutofit/>
          </a:bodyPr>
          <a:lstStyle/>
          <a:p>
            <a:r>
              <a:rPr lang="sv-SE" dirty="0" smtClean="0"/>
              <a:t>Undvik onödig antibiotikabehandling</a:t>
            </a:r>
            <a:endParaRPr lang="sv-SE" dirty="0"/>
          </a:p>
        </p:txBody>
      </p:sp>
      <p:sp>
        <p:nvSpPr>
          <p:cNvPr id="3" name="Platshållare för innehåll 2"/>
          <p:cNvSpPr>
            <a:spLocks noGrp="1"/>
          </p:cNvSpPr>
          <p:nvPr>
            <p:ph sz="half" idx="1"/>
          </p:nvPr>
        </p:nvSpPr>
        <p:spPr>
          <a:xfrm>
            <a:off x="329565" y="1445123"/>
            <a:ext cx="6480000" cy="4824413"/>
          </a:xfrm>
        </p:spPr>
        <p:txBody>
          <a:bodyPr/>
          <a:lstStyle/>
          <a:p>
            <a:pPr lvl="1"/>
            <a:r>
              <a:rPr lang="sv-SE" dirty="0" smtClean="0">
                <a:cs typeface="Calibri" panose="020F0502020204030204" pitchFamily="34" charset="0"/>
              </a:rPr>
              <a:t>Viktigt </a:t>
            </a:r>
            <a:r>
              <a:rPr lang="sv-SE" dirty="0">
                <a:cs typeface="Calibri" panose="020F0502020204030204" pitchFamily="34" charset="0"/>
              </a:rPr>
              <a:t>att inte få antibiotika i onödan.</a:t>
            </a:r>
          </a:p>
          <a:p>
            <a:pPr marL="742950" lvl="1" indent="-285750"/>
            <a:r>
              <a:rPr lang="sv-SE" dirty="0">
                <a:cs typeface="Calibri" panose="020F0502020204030204" pitchFamily="34" charset="0"/>
              </a:rPr>
              <a:t>Antibiotika kan ge biverkningar såsom </a:t>
            </a:r>
            <a:r>
              <a:rPr lang="sv-SE" dirty="0" smtClean="0">
                <a:cs typeface="Calibri" panose="020F0502020204030204" pitchFamily="34" charset="0"/>
              </a:rPr>
              <a:t>diarré. </a:t>
            </a:r>
            <a:endParaRPr lang="sv-SE" dirty="0">
              <a:cs typeface="Calibri" panose="020F0502020204030204" pitchFamily="34" charset="0"/>
            </a:endParaRPr>
          </a:p>
          <a:p>
            <a:pPr marL="742950" lvl="1" indent="-285750"/>
            <a:r>
              <a:rPr lang="sv-SE" dirty="0">
                <a:cs typeface="Calibri" panose="020F0502020204030204" pitchFamily="34" charset="0"/>
              </a:rPr>
              <a:t>Antibiotika slår även ut bakterier som har en skyddande effekt, både i urinvägarna och i tarmen. </a:t>
            </a:r>
          </a:p>
          <a:p>
            <a:pPr marL="742950" lvl="1" indent="-285750"/>
            <a:r>
              <a:rPr lang="sv-SE" dirty="0">
                <a:cs typeface="Calibri" panose="020F0502020204030204" pitchFamily="34" charset="0"/>
              </a:rPr>
              <a:t>R</a:t>
            </a:r>
            <a:r>
              <a:rPr lang="sv-SE" dirty="0" smtClean="0">
                <a:cs typeface="Calibri" panose="020F0502020204030204" pitchFamily="34" charset="0"/>
              </a:rPr>
              <a:t>iskerar </a:t>
            </a:r>
            <a:r>
              <a:rPr lang="sv-SE" dirty="0">
                <a:cs typeface="Calibri" panose="020F0502020204030204" pitchFamily="34" charset="0"/>
              </a:rPr>
              <a:t>man att gynna bakterier som är motståndskraftiga mot antibiotika. Dessa bakterier kan sedan </a:t>
            </a:r>
            <a:r>
              <a:rPr lang="sv-SE" dirty="0" smtClean="0">
                <a:cs typeface="Calibri" panose="020F0502020204030204" pitchFamily="34" charset="0"/>
              </a:rPr>
              <a:t>orsaka mer </a:t>
            </a:r>
            <a:r>
              <a:rPr lang="sv-SE" dirty="0">
                <a:cs typeface="Calibri" panose="020F0502020204030204" pitchFamily="34" charset="0"/>
              </a:rPr>
              <a:t>svårbehandlade infektioner.</a:t>
            </a:r>
          </a:p>
          <a:p>
            <a:pPr marL="0" indent="0">
              <a:buNone/>
            </a:pPr>
            <a:endParaRPr lang="sv-SE" dirty="0"/>
          </a:p>
        </p:txBody>
      </p:sp>
      <p:pic>
        <p:nvPicPr>
          <p:cNvPr id="6" name="Platshållare för bild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053" r="16053"/>
          <a:stretch>
            <a:fillRect/>
          </a:stretch>
        </p:blipFill>
        <p:spPr/>
      </p:pic>
    </p:spTree>
    <p:extLst>
      <p:ext uri="{BB962C8B-B14F-4D97-AF65-F5344CB8AC3E}">
        <p14:creationId xmlns:p14="http://schemas.microsoft.com/office/powerpoint/2010/main" val="312249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0182" y="285540"/>
            <a:ext cx="10801350" cy="755650"/>
          </a:xfrm>
        </p:spPr>
        <p:txBody>
          <a:bodyPr>
            <a:normAutofit fontScale="90000"/>
          </a:bodyPr>
          <a:lstStyle/>
          <a:p>
            <a:r>
              <a:rPr lang="sv-SE" dirty="0"/>
              <a:t>Vad kan det </a:t>
            </a:r>
            <a:r>
              <a:rPr lang="sv-SE" dirty="0" smtClean="0"/>
              <a:t>då bero </a:t>
            </a:r>
            <a:r>
              <a:rPr lang="sv-SE" dirty="0"/>
              <a:t>på om man känner sig trött, orolig eller förvirrad?</a:t>
            </a:r>
          </a:p>
        </p:txBody>
      </p:sp>
      <p:sp>
        <p:nvSpPr>
          <p:cNvPr id="6" name="Platshållare för innehåll 5"/>
          <p:cNvSpPr>
            <a:spLocks noGrp="1"/>
          </p:cNvSpPr>
          <p:nvPr>
            <p:ph sz="half" idx="1"/>
          </p:nvPr>
        </p:nvSpPr>
        <p:spPr>
          <a:xfrm>
            <a:off x="5763713" y="1484313"/>
            <a:ext cx="5220000" cy="5269184"/>
          </a:xfrm>
        </p:spPr>
        <p:txBody>
          <a:bodyPr>
            <a:normAutofit/>
          </a:bodyPr>
          <a:lstStyle/>
          <a:p>
            <a:r>
              <a:rPr lang="sv-SE" sz="2000" dirty="0" smtClean="0"/>
              <a:t>Smärta</a:t>
            </a:r>
          </a:p>
          <a:p>
            <a:r>
              <a:rPr lang="sv-SE" sz="2000" dirty="0" smtClean="0"/>
              <a:t>Biverkningar av läkemedel</a:t>
            </a:r>
          </a:p>
          <a:p>
            <a:r>
              <a:rPr lang="sv-SE" sz="2000" dirty="0" smtClean="0"/>
              <a:t>Förändringar i miljön</a:t>
            </a:r>
          </a:p>
          <a:p>
            <a:r>
              <a:rPr lang="sv-SE" sz="2000" dirty="0" smtClean="0"/>
              <a:t>Depression, nedstämdhet</a:t>
            </a:r>
          </a:p>
          <a:p>
            <a:r>
              <a:rPr lang="sv-SE" sz="2000" dirty="0" smtClean="0"/>
              <a:t>Sömnbrist</a:t>
            </a:r>
          </a:p>
          <a:p>
            <a:r>
              <a:rPr lang="sv-SE" sz="2000" dirty="0" smtClean="0"/>
              <a:t>Bristande kost- och vätskeintag</a:t>
            </a:r>
          </a:p>
          <a:p>
            <a:r>
              <a:rPr lang="sv-SE" sz="2000" dirty="0" smtClean="0"/>
              <a:t>Andra sjukdomar, akuta eller kroniska</a:t>
            </a:r>
            <a:endParaRPr lang="sv-SE" sz="2000" dirty="0"/>
          </a:p>
          <a:p>
            <a:r>
              <a:rPr lang="sv-SE" sz="2000" dirty="0" smtClean="0"/>
              <a:t>Högt blodtryck</a:t>
            </a:r>
          </a:p>
          <a:p>
            <a:r>
              <a:rPr lang="sv-SE" sz="2000" dirty="0" smtClean="0"/>
              <a:t>Hjärtbesvär</a:t>
            </a:r>
          </a:p>
          <a:p>
            <a:r>
              <a:rPr lang="sv-SE" sz="2000" dirty="0" smtClean="0"/>
              <a:t>Lågt blodvärde</a:t>
            </a:r>
          </a:p>
          <a:p>
            <a:r>
              <a:rPr lang="sv-SE" sz="2000" dirty="0" smtClean="0"/>
              <a:t>Förstoppning</a:t>
            </a:r>
          </a:p>
          <a:p>
            <a:r>
              <a:rPr lang="sv-SE" sz="2000" dirty="0" smtClean="0"/>
              <a:t>Med mera, med mera…</a:t>
            </a:r>
          </a:p>
          <a:p>
            <a:endParaRPr lang="sv-SE" dirty="0"/>
          </a:p>
          <a:p>
            <a:endParaRPr lang="sv-SE" dirty="0" smtClean="0"/>
          </a:p>
          <a:p>
            <a:pPr marL="0" indent="0">
              <a:buNone/>
            </a:pPr>
            <a:endParaRPr lang="sv-SE" dirty="0"/>
          </a:p>
        </p:txBody>
      </p:sp>
      <p:pic>
        <p:nvPicPr>
          <p:cNvPr id="10" name="Platshållare för innehåll 9"/>
          <p:cNvPicPr>
            <a:picLocks noGrp="1" noChangeAspect="1"/>
          </p:cNvPicPr>
          <p:nvPr>
            <p:ph sz="half" idx="2"/>
          </p:nvPr>
        </p:nvPicPr>
        <p:blipFill>
          <a:blip r:embed="rId3"/>
          <a:stretch>
            <a:fillRect/>
          </a:stretch>
        </p:blipFill>
        <p:spPr>
          <a:xfrm>
            <a:off x="1388249" y="3068943"/>
            <a:ext cx="1590081" cy="3056902"/>
          </a:xfrm>
          <a:prstGeom prst="rect">
            <a:avLst/>
          </a:prstGeom>
        </p:spPr>
      </p:pic>
      <p:sp>
        <p:nvSpPr>
          <p:cNvPr id="8" name="textruta 7"/>
          <p:cNvSpPr txBox="1"/>
          <p:nvPr/>
        </p:nvSpPr>
        <p:spPr>
          <a:xfrm>
            <a:off x="391886" y="1614908"/>
            <a:ext cx="4271554" cy="1323439"/>
          </a:xfrm>
          <a:prstGeom prst="rect">
            <a:avLst/>
          </a:prstGeom>
          <a:noFill/>
        </p:spPr>
        <p:txBody>
          <a:bodyPr wrap="square" rtlCol="0">
            <a:spAutoFit/>
          </a:bodyPr>
          <a:lstStyle/>
          <a:p>
            <a:r>
              <a:rPr lang="sv-SE" sz="2000" dirty="0" smtClean="0"/>
              <a:t>Förr ansåg man ofta att det berodde på urinvägsinfektion, men idag vet vi att besvären oftast har andra orsaker.</a:t>
            </a:r>
            <a:endParaRPr lang="sv-SE" sz="2000" dirty="0"/>
          </a:p>
        </p:txBody>
      </p:sp>
    </p:spTree>
    <p:extLst>
      <p:ext uri="{BB962C8B-B14F-4D97-AF65-F5344CB8AC3E}">
        <p14:creationId xmlns:p14="http://schemas.microsoft.com/office/powerpoint/2010/main" val="37326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0888" y="216300"/>
            <a:ext cx="10801350" cy="755650"/>
          </a:xfrm>
        </p:spPr>
        <p:txBody>
          <a:bodyPr>
            <a:normAutofit/>
          </a:bodyPr>
          <a:lstStyle/>
          <a:p>
            <a:r>
              <a:rPr lang="sv-SE" dirty="0" smtClean="0"/>
              <a:t>Frans Bäckström –hur fungerar vårdkedjan?</a:t>
            </a:r>
            <a:endParaRPr lang="sv-SE" dirty="0"/>
          </a:p>
        </p:txBody>
      </p:sp>
      <p:sp>
        <p:nvSpPr>
          <p:cNvPr id="4" name="Platshållare för innehåll 3"/>
          <p:cNvSpPr>
            <a:spLocks noGrp="1"/>
          </p:cNvSpPr>
          <p:nvPr>
            <p:ph idx="1"/>
          </p:nvPr>
        </p:nvSpPr>
        <p:spPr>
          <a:xfrm>
            <a:off x="520888" y="2337771"/>
            <a:ext cx="9441980" cy="3561826"/>
          </a:xfrm>
        </p:spPr>
        <p:txBody>
          <a:bodyPr>
            <a:normAutofit/>
          </a:bodyPr>
          <a:lstStyle/>
          <a:p>
            <a:pPr marL="0" indent="0">
              <a:buNone/>
            </a:pPr>
            <a:r>
              <a:rPr lang="sv-SE" dirty="0" smtClean="0"/>
              <a:t>Frans får med sig kateterpåsar från sjukhuset och hemtjänsten ska hjälpa till med tömning av katetern samt byte av kateterpåse en gång i veckan.</a:t>
            </a:r>
          </a:p>
          <a:p>
            <a:pPr marL="0" indent="0">
              <a:buNone/>
            </a:pPr>
            <a:r>
              <a:rPr lang="sv-SE" dirty="0" smtClean="0"/>
              <a:t>Hemtjänstpersonalen frågar Frans vilken information han fått från sjukhuset. Vid utskrivningen </a:t>
            </a:r>
            <a:r>
              <a:rPr lang="sv-SE" dirty="0"/>
              <a:t>informerades Frans </a:t>
            </a:r>
            <a:r>
              <a:rPr lang="sv-SE" dirty="0" smtClean="0"/>
              <a:t>att </a:t>
            </a:r>
            <a:r>
              <a:rPr lang="sv-SE" dirty="0"/>
              <a:t>katetern skulle sitta kvar </a:t>
            </a:r>
            <a:r>
              <a:rPr lang="sv-SE" dirty="0" smtClean="0"/>
              <a:t>och att han skulle få tid till vårdcentralen för uppföljning. Frans verkar inte ha fått information om hur han ska sköta intimhygienen och säger att han är lite rädd för att röra katetern. </a:t>
            </a:r>
            <a:r>
              <a:rPr lang="sv-SE" dirty="0"/>
              <a:t>H</a:t>
            </a:r>
            <a:r>
              <a:rPr lang="sv-SE" dirty="0" smtClean="0"/>
              <a:t>emtjänsten ser att underlivshygienen verkar eftersatt.</a:t>
            </a:r>
            <a:endParaRPr lang="sv-SE" dirty="0"/>
          </a:p>
          <a:p>
            <a:pPr marL="0" indent="0">
              <a:buNone/>
            </a:pPr>
            <a:endParaRPr lang="sv-SE" dirty="0"/>
          </a:p>
        </p:txBody>
      </p:sp>
      <p:pic>
        <p:nvPicPr>
          <p:cNvPr id="8" name="Bildobjekt 7"/>
          <p:cNvPicPr>
            <a:picLocks noChangeAspect="1"/>
          </p:cNvPicPr>
          <p:nvPr/>
        </p:nvPicPr>
        <p:blipFill>
          <a:blip r:embed="rId3"/>
          <a:stretch>
            <a:fillRect/>
          </a:stretch>
        </p:blipFill>
        <p:spPr>
          <a:xfrm>
            <a:off x="9962868" y="2943474"/>
            <a:ext cx="1753488" cy="2350421"/>
          </a:xfrm>
          <a:prstGeom prst="rect">
            <a:avLst/>
          </a:prstGeom>
        </p:spPr>
      </p:pic>
      <p:sp>
        <p:nvSpPr>
          <p:cNvPr id="9" name="Platshållare för innehåll 3"/>
          <p:cNvSpPr txBox="1">
            <a:spLocks/>
          </p:cNvSpPr>
          <p:nvPr/>
        </p:nvSpPr>
        <p:spPr>
          <a:xfrm>
            <a:off x="520890" y="1084121"/>
            <a:ext cx="11671110" cy="131464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smtClean="0"/>
              <a:t>Frans har vårdats inneliggande på sjukhus för urinvägsinfektion och blodförgiftning. </a:t>
            </a:r>
            <a:r>
              <a:rPr lang="sv-SE" dirty="0"/>
              <a:t>U</a:t>
            </a:r>
            <a:r>
              <a:rPr lang="sv-SE" dirty="0" smtClean="0"/>
              <a:t>nder vårdtiden har han fått en KAD. På sjukhuset skedde en vårdplanering och Frans ska få hemtjänst tre gånger per dag och ett tillsynsbesök på natten</a:t>
            </a:r>
          </a:p>
        </p:txBody>
      </p:sp>
      <p:sp>
        <p:nvSpPr>
          <p:cNvPr id="10" name="Platshållare för innehåll 3"/>
          <p:cNvSpPr txBox="1">
            <a:spLocks/>
          </p:cNvSpPr>
          <p:nvPr/>
        </p:nvSpPr>
        <p:spPr>
          <a:xfrm>
            <a:off x="520889" y="2238473"/>
            <a:ext cx="11671110" cy="167334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p:txBody>
      </p:sp>
      <p:sp>
        <p:nvSpPr>
          <p:cNvPr id="11" name="Ellips 10"/>
          <p:cNvSpPr/>
          <p:nvPr/>
        </p:nvSpPr>
        <p:spPr>
          <a:xfrm>
            <a:off x="1173707" y="5630779"/>
            <a:ext cx="9253183" cy="113663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chemeClr val="bg1">
                    <a:lumMod val="95000"/>
                  </a:schemeClr>
                </a:solidFill>
              </a:rPr>
              <a:t>Hur tycker ni vårdkedjan hos kateterpatienter fungerar? Ser ni några risker?</a:t>
            </a:r>
            <a:endParaRPr lang="sv-SE" sz="2400" dirty="0">
              <a:solidFill>
                <a:schemeClr val="bg1">
                  <a:lumMod val="95000"/>
                </a:schemeClr>
              </a:solidFill>
            </a:endParaRPr>
          </a:p>
        </p:txBody>
      </p:sp>
    </p:spTree>
    <p:extLst>
      <p:ext uri="{BB962C8B-B14F-4D97-AF65-F5344CB8AC3E}">
        <p14:creationId xmlns:p14="http://schemas.microsoft.com/office/powerpoint/2010/main" val="15198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742" y="195942"/>
            <a:ext cx="2808515" cy="2808515"/>
          </a:xfrm>
          <a:prstGeom prst="rect">
            <a:avLst/>
          </a:prstGeom>
        </p:spPr>
      </p:pic>
      <p:sp>
        <p:nvSpPr>
          <p:cNvPr id="2" name="Rubrik 1"/>
          <p:cNvSpPr>
            <a:spLocks noGrp="1"/>
          </p:cNvSpPr>
          <p:nvPr>
            <p:ph type="title"/>
          </p:nvPr>
        </p:nvSpPr>
        <p:spPr>
          <a:xfrm>
            <a:off x="695324" y="195942"/>
            <a:ext cx="10801350" cy="755650"/>
          </a:xfrm>
        </p:spPr>
        <p:txBody>
          <a:bodyPr/>
          <a:lstStyle/>
          <a:p>
            <a:r>
              <a:rPr lang="sv-SE" dirty="0" smtClean="0"/>
              <a:t>Patientinformation</a:t>
            </a:r>
            <a:endParaRPr lang="sv-SE" dirty="0"/>
          </a:p>
        </p:txBody>
      </p:sp>
      <p:pic>
        <p:nvPicPr>
          <p:cNvPr id="4" name="Platshållare för innehåll 3"/>
          <p:cNvPicPr>
            <a:picLocks noGrp="1"/>
          </p:cNvPicPr>
          <p:nvPr>
            <p:ph idx="1"/>
          </p:nvPr>
        </p:nvPicPr>
        <p:blipFill rotWithShape="1">
          <a:blip r:embed="rId4"/>
          <a:srcRect l="22652" t="7936" r="29068" b="40917"/>
          <a:stretch/>
        </p:blipFill>
        <p:spPr bwMode="auto">
          <a:xfrm>
            <a:off x="6734630" y="2249714"/>
            <a:ext cx="5218566" cy="3986345"/>
          </a:xfrm>
          <a:prstGeom prst="rect">
            <a:avLst/>
          </a:prstGeom>
          <a:ln>
            <a:noFill/>
          </a:ln>
          <a:extLst>
            <a:ext uri="{53640926-AAD7-44D8-BBD7-CCE9431645EC}">
              <a14:shadowObscured xmlns:a14="http://schemas.microsoft.com/office/drawing/2010/main"/>
            </a:ext>
          </a:extLst>
        </p:spPr>
      </p:pic>
      <p:sp>
        <p:nvSpPr>
          <p:cNvPr id="5" name="textruta 4"/>
          <p:cNvSpPr txBox="1"/>
          <p:nvPr/>
        </p:nvSpPr>
        <p:spPr>
          <a:xfrm>
            <a:off x="7295296" y="6236059"/>
            <a:ext cx="2402006" cy="338554"/>
          </a:xfrm>
          <a:prstGeom prst="rect">
            <a:avLst/>
          </a:prstGeom>
          <a:noFill/>
        </p:spPr>
        <p:txBody>
          <a:bodyPr wrap="square" rtlCol="0">
            <a:spAutoFit/>
          </a:bodyPr>
          <a:lstStyle/>
          <a:p>
            <a:r>
              <a:rPr lang="sv-SE" sz="1600" dirty="0">
                <a:hlinkClick r:id="rId5"/>
              </a:rPr>
              <a:t>KAD - Kateterfakta</a:t>
            </a:r>
            <a:endParaRPr lang="sv-SE" sz="1600" dirty="0"/>
          </a:p>
        </p:txBody>
      </p:sp>
      <p:pic>
        <p:nvPicPr>
          <p:cNvPr id="6" name="Bildobjekt 5"/>
          <p:cNvPicPr/>
          <p:nvPr/>
        </p:nvPicPr>
        <p:blipFill rotWithShape="1">
          <a:blip r:embed="rId6"/>
          <a:srcRect l="26951" t="7349" r="17163" b="6526"/>
          <a:stretch/>
        </p:blipFill>
        <p:spPr bwMode="auto">
          <a:xfrm>
            <a:off x="391886" y="653143"/>
            <a:ext cx="4299855" cy="558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70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95325" y="196401"/>
            <a:ext cx="10801350" cy="755650"/>
          </a:xfrm>
        </p:spPr>
        <p:txBody>
          <a:bodyPr>
            <a:normAutofit/>
          </a:bodyPr>
          <a:lstStyle/>
          <a:p>
            <a:r>
              <a:rPr lang="sv-SE" dirty="0" smtClean="0"/>
              <a:t>Bakterier i urinen – vad är vad?</a:t>
            </a:r>
            <a:endParaRPr lang="sv-SE" dirty="0"/>
          </a:p>
        </p:txBody>
      </p:sp>
      <p:graphicFrame>
        <p:nvGraphicFramePr>
          <p:cNvPr id="3" name="Platshållare för innehåll 2"/>
          <p:cNvGraphicFramePr>
            <a:graphicFrameLocks noGrp="1"/>
          </p:cNvGraphicFramePr>
          <p:nvPr>
            <p:ph idx="1"/>
            <p:extLst>
              <p:ext uri="{D42A27DB-BD31-4B8C-83A1-F6EECF244321}">
                <p14:modId xmlns:p14="http://schemas.microsoft.com/office/powerpoint/2010/main" val="2387696584"/>
              </p:ext>
            </p:extLst>
          </p:nvPr>
        </p:nvGraphicFramePr>
        <p:xfrm>
          <a:off x="695325" y="952050"/>
          <a:ext cx="10801350" cy="568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632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2650" y="164787"/>
            <a:ext cx="10801350" cy="755650"/>
          </a:xfrm>
        </p:spPr>
        <p:txBody>
          <a:bodyPr>
            <a:normAutofit fontScale="90000"/>
          </a:bodyPr>
          <a:lstStyle/>
          <a:p>
            <a:r>
              <a:rPr lang="sv-SE" dirty="0" smtClean="0"/>
              <a:t>Förvaring och hantering av inkontinenshjälpmedel och material</a:t>
            </a:r>
            <a:endParaRPr lang="sv-SE" dirty="0">
              <a:solidFill>
                <a:srgbClr val="C00000"/>
              </a:solidFill>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381103" y="1541671"/>
            <a:ext cx="11370906" cy="5316329"/>
          </a:xfrm>
        </p:spPr>
        <p:txBody>
          <a:bodyPr/>
          <a:lstStyle/>
          <a:p>
            <a:r>
              <a:rPr lang="sv-SE" sz="2000" dirty="0" smtClean="0"/>
              <a:t>Förvara </a:t>
            </a:r>
            <a:r>
              <a:rPr lang="sv-SE" sz="2000" dirty="0"/>
              <a:t>inkontinenshjälpmedel </a:t>
            </a:r>
            <a:r>
              <a:rPr lang="sv-SE" sz="2000" dirty="0" smtClean="0"/>
              <a:t>rent, </a:t>
            </a:r>
            <a:r>
              <a:rPr lang="sv-SE" sz="2000" dirty="0"/>
              <a:t>t.ex. i avsett rent förråd eller i </a:t>
            </a:r>
            <a:r>
              <a:rPr lang="sv-SE" sz="2000" dirty="0" smtClean="0"/>
              <a:t>skåp</a:t>
            </a:r>
          </a:p>
          <a:p>
            <a:r>
              <a:rPr lang="sv-SE" sz="2000" dirty="0" smtClean="0"/>
              <a:t>Vid ev. transport till hemmet, förvara skyddat på vägen fram </a:t>
            </a:r>
          </a:p>
          <a:p>
            <a:r>
              <a:rPr lang="sv-SE" sz="2000" dirty="0" smtClean="0"/>
              <a:t>Förvara </a:t>
            </a:r>
            <a:r>
              <a:rPr lang="sv-SE" sz="2000" dirty="0"/>
              <a:t>inte på golv</a:t>
            </a:r>
          </a:p>
          <a:p>
            <a:r>
              <a:rPr lang="sv-SE" sz="2000" dirty="0" smtClean="0"/>
              <a:t>Sätt </a:t>
            </a:r>
            <a:r>
              <a:rPr lang="sv-SE" sz="2000" dirty="0"/>
              <a:t>inte </a:t>
            </a:r>
            <a:r>
              <a:rPr lang="sv-SE" sz="2000" dirty="0" smtClean="0"/>
              <a:t>tillbaka </a:t>
            </a:r>
            <a:r>
              <a:rPr lang="sv-SE" sz="2000" dirty="0"/>
              <a:t>öppnade förpackningar i </a:t>
            </a:r>
            <a:r>
              <a:rPr lang="sv-SE" sz="2000" dirty="0" smtClean="0"/>
              <a:t>avdelningsförråd</a:t>
            </a:r>
          </a:p>
          <a:p>
            <a:pPr marL="0" indent="0">
              <a:buNone/>
            </a:pPr>
            <a:endParaRPr lang="sv-SE" dirty="0">
              <a:cs typeface="Calibri Light" panose="020F0302020204030204" pitchFamily="34" charset="0"/>
            </a:endParaRPr>
          </a:p>
        </p:txBody>
      </p:sp>
      <p:sp>
        <p:nvSpPr>
          <p:cNvPr id="8" name="textruta 7"/>
          <p:cNvSpPr txBox="1"/>
          <p:nvPr/>
        </p:nvSpPr>
        <p:spPr>
          <a:xfrm>
            <a:off x="4872604" y="4244632"/>
            <a:ext cx="2436778" cy="830997"/>
          </a:xfrm>
          <a:prstGeom prst="rect">
            <a:avLst/>
          </a:prstGeom>
          <a:solidFill>
            <a:schemeClr val="accent2">
              <a:lumMod val="20000"/>
              <a:lumOff val="80000"/>
            </a:schemeClr>
          </a:solidFill>
          <a:ln>
            <a:solidFill>
              <a:schemeClr val="tx1"/>
            </a:solidFill>
          </a:ln>
        </p:spPr>
        <p:txBody>
          <a:bodyPr wrap="square" rtlCol="0">
            <a:spAutoFit/>
          </a:bodyPr>
          <a:lstStyle/>
          <a:p>
            <a:r>
              <a:rPr lang="sv-SE" sz="1600" dirty="0" smtClean="0"/>
              <a:t>Sprita alltid händerna innan du hanterar rent/sterilt material!</a:t>
            </a:r>
            <a:endParaRPr lang="sv-SE" sz="1600" dirty="0"/>
          </a:p>
        </p:txBody>
      </p:sp>
      <p:pic>
        <p:nvPicPr>
          <p:cNvPr id="9" name="Bildobjekt 8"/>
          <p:cNvPicPr>
            <a:picLocks noChangeAspect="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tretch>
            <a:fillRect/>
          </a:stretch>
        </p:blipFill>
        <p:spPr>
          <a:xfrm>
            <a:off x="2166318" y="3788183"/>
            <a:ext cx="2404154" cy="1743893"/>
          </a:xfrm>
          <a:prstGeom prst="ellipse">
            <a:avLst/>
          </a:prstGeom>
          <a:ln>
            <a:noFill/>
          </a:ln>
          <a:effectLst>
            <a:softEdge rad="112500"/>
          </a:effectLst>
        </p:spPr>
      </p:pic>
      <p:sp>
        <p:nvSpPr>
          <p:cNvPr id="12" name="textruta 11"/>
          <p:cNvSpPr txBox="1"/>
          <p:nvPr/>
        </p:nvSpPr>
        <p:spPr>
          <a:xfrm flipH="1">
            <a:off x="1888081" y="786021"/>
            <a:ext cx="8356949" cy="646331"/>
          </a:xfrm>
          <a:prstGeom prst="rect">
            <a:avLst/>
          </a:prstGeom>
          <a:solidFill>
            <a:schemeClr val="accent2">
              <a:lumMod val="20000"/>
              <a:lumOff val="80000"/>
            </a:schemeClr>
          </a:solidFill>
        </p:spPr>
        <p:txBody>
          <a:bodyPr wrap="square" rtlCol="0">
            <a:spAutoFit/>
          </a:bodyPr>
          <a:lstStyle/>
          <a:p>
            <a:r>
              <a:rPr lang="sv-SE" dirty="0">
                <a:cs typeface="Calibri Light" panose="020F0302020204030204" pitchFamily="34" charset="0"/>
              </a:rPr>
              <a:t>Det är viktigt att en produkt bibehåller sin renhet fram till patienten/vårdtagaren och att den inte förorenas vid förvaring eller på vägen fram…</a:t>
            </a:r>
          </a:p>
        </p:txBody>
      </p:sp>
    </p:spTree>
    <p:extLst>
      <p:ext uri="{BB962C8B-B14F-4D97-AF65-F5344CB8AC3E}">
        <p14:creationId xmlns:p14="http://schemas.microsoft.com/office/powerpoint/2010/main" val="4189860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5668" y="206149"/>
            <a:ext cx="10801350" cy="755650"/>
          </a:xfrm>
        </p:spPr>
        <p:txBody>
          <a:bodyPr/>
          <a:lstStyle/>
          <a:p>
            <a:r>
              <a:rPr lang="sv-SE" dirty="0" smtClean="0"/>
              <a:t>Sammanfattning: Urinvägsinfektion </a:t>
            </a:r>
            <a:endParaRPr lang="sv-SE" dirty="0"/>
          </a:p>
        </p:txBody>
      </p:sp>
      <p:pic>
        <p:nvPicPr>
          <p:cNvPr id="7" name="Platshållare för innehåll 6"/>
          <p:cNvPicPr>
            <a:picLocks noGrp="1" noChangeAspect="1"/>
          </p:cNvPicPr>
          <p:nvPr>
            <p:ph idx="1"/>
          </p:nvPr>
        </p:nvPicPr>
        <p:blipFill>
          <a:blip r:embed="rId3"/>
          <a:stretch>
            <a:fillRect/>
          </a:stretch>
        </p:blipFill>
        <p:spPr>
          <a:xfrm>
            <a:off x="8237706" y="1790359"/>
            <a:ext cx="3307835" cy="4351338"/>
          </a:xfrm>
          <a:prstGeom prst="rect">
            <a:avLst/>
          </a:prstGeom>
        </p:spPr>
      </p:pic>
      <p:sp>
        <p:nvSpPr>
          <p:cNvPr id="8" name="textruta 7"/>
          <p:cNvSpPr txBox="1"/>
          <p:nvPr/>
        </p:nvSpPr>
        <p:spPr>
          <a:xfrm>
            <a:off x="410547" y="1673525"/>
            <a:ext cx="7612019" cy="4524315"/>
          </a:xfrm>
          <a:prstGeom prst="rect">
            <a:avLst/>
          </a:prstGeom>
          <a:noFill/>
        </p:spPr>
        <p:txBody>
          <a:bodyPr wrap="square" rtlCol="0">
            <a:spAutoFit/>
          </a:bodyPr>
          <a:lstStyle/>
          <a:p>
            <a:r>
              <a:rPr lang="sv-SE" b="1" dirty="0">
                <a:cs typeface="Calibri" panose="020F0502020204030204" pitchFamily="34" charset="0"/>
              </a:rPr>
              <a:t>Upp till hälften av alla äldre har bakterier i urinen utan att det orsakar </a:t>
            </a:r>
            <a:r>
              <a:rPr lang="sv-SE" b="1" dirty="0" smtClean="0">
                <a:cs typeface="Calibri" panose="020F0502020204030204" pitchFamily="34" charset="0"/>
              </a:rPr>
              <a:t>besvär</a:t>
            </a:r>
          </a:p>
          <a:p>
            <a:endParaRPr lang="sv-SE" dirty="0" smtClean="0">
              <a:cs typeface="Calibri" panose="020F0502020204030204" pitchFamily="34" charset="0"/>
            </a:endParaRPr>
          </a:p>
          <a:p>
            <a:pPr marL="285750" indent="-285750">
              <a:buFont typeface="Arial" panose="020B0604020202020204" pitchFamily="34" charset="0"/>
              <a:buChar char="•"/>
            </a:pPr>
            <a:r>
              <a:rPr lang="sv-SE" b="1" dirty="0">
                <a:cs typeface="Calibri" panose="020F0502020204030204" pitchFamily="34" charset="0"/>
              </a:rPr>
              <a:t>Hur vet man om det är urinvägsinfektion, då? </a:t>
            </a:r>
            <a:endParaRPr lang="sv-SE" b="1" dirty="0" smtClean="0">
              <a:cs typeface="Calibri" panose="020F0502020204030204" pitchFamily="34" charset="0"/>
            </a:endParaRPr>
          </a:p>
          <a:p>
            <a:pPr marL="742950" lvl="1" indent="-285750">
              <a:buFont typeface="Arial" panose="020B0604020202020204" pitchFamily="34" charset="0"/>
              <a:buChar char="•"/>
            </a:pPr>
            <a:r>
              <a:rPr lang="sv-SE" dirty="0" smtClean="0">
                <a:cs typeface="Calibri" panose="020F0502020204030204" pitchFamily="34" charset="0"/>
              </a:rPr>
              <a:t>Vid </a:t>
            </a:r>
            <a:r>
              <a:rPr lang="sv-SE" dirty="0">
                <a:cs typeface="Calibri" panose="020F0502020204030204" pitchFamily="34" charset="0"/>
              </a:rPr>
              <a:t>nytillkomna besvär, som sveda vid vattenkastning och täta urinträngningar </a:t>
            </a:r>
          </a:p>
          <a:p>
            <a:pPr marL="742950" lvl="1" indent="-285750">
              <a:buFont typeface="Arial" panose="020B0604020202020204" pitchFamily="34" charset="0"/>
              <a:buChar char="•"/>
            </a:pPr>
            <a:r>
              <a:rPr lang="sv-SE" dirty="0" smtClean="0">
                <a:cs typeface="Calibri" panose="020F0502020204030204" pitchFamily="34" charset="0"/>
              </a:rPr>
              <a:t>Urinprov tas på ordination av läkaren</a:t>
            </a:r>
          </a:p>
          <a:p>
            <a:endParaRPr lang="sv-SE" dirty="0">
              <a:cs typeface="Calibri" panose="020F0502020204030204" pitchFamily="34" charset="0"/>
            </a:endParaRPr>
          </a:p>
          <a:p>
            <a:pPr marL="285750" indent="-285750">
              <a:buFont typeface="Arial" panose="020B0604020202020204" pitchFamily="34" charset="0"/>
              <a:buChar char="•"/>
            </a:pPr>
            <a:r>
              <a:rPr lang="sv-SE" b="1" dirty="0" smtClean="0">
                <a:cs typeface="Calibri" panose="020F0502020204030204" pitchFamily="34" charset="0"/>
              </a:rPr>
              <a:t>Kan </a:t>
            </a:r>
            <a:r>
              <a:rPr lang="sv-SE" b="1" dirty="0">
                <a:cs typeface="Calibri" panose="020F0502020204030204" pitchFamily="34" charset="0"/>
              </a:rPr>
              <a:t>ni inte bara skriva ut antibiotika, för säkerhets skull? </a:t>
            </a:r>
            <a:endParaRPr lang="sv-SE" b="1" dirty="0" smtClean="0">
              <a:cs typeface="Calibri" panose="020F0502020204030204" pitchFamily="34" charset="0"/>
            </a:endParaRPr>
          </a:p>
          <a:p>
            <a:pPr marL="742950" lvl="1" indent="-285750">
              <a:buFont typeface="Arial" panose="020B0604020202020204" pitchFamily="34" charset="0"/>
              <a:buChar char="•"/>
            </a:pPr>
            <a:r>
              <a:rPr lang="sv-SE" dirty="0" smtClean="0">
                <a:cs typeface="Calibri" panose="020F0502020204030204" pitchFamily="34" charset="0"/>
              </a:rPr>
              <a:t>Som </a:t>
            </a:r>
            <a:r>
              <a:rPr lang="sv-SE" dirty="0">
                <a:cs typeface="Calibri" panose="020F0502020204030204" pitchFamily="34" charset="0"/>
              </a:rPr>
              <a:t>patient är det viktigt att inte få antibiotika i </a:t>
            </a:r>
            <a:r>
              <a:rPr lang="sv-SE" dirty="0" smtClean="0">
                <a:cs typeface="Calibri" panose="020F0502020204030204" pitchFamily="34" charset="0"/>
              </a:rPr>
              <a:t>onödan.</a:t>
            </a:r>
          </a:p>
          <a:p>
            <a:pPr marL="742950" lvl="1" indent="-285750">
              <a:buFont typeface="Arial" panose="020B0604020202020204" pitchFamily="34" charset="0"/>
              <a:buChar char="•"/>
            </a:pPr>
            <a:r>
              <a:rPr lang="sv-SE" dirty="0" smtClean="0">
                <a:cs typeface="Calibri" panose="020F0502020204030204" pitchFamily="34" charset="0"/>
              </a:rPr>
              <a:t>Antibiotika </a:t>
            </a:r>
            <a:r>
              <a:rPr lang="sv-SE" dirty="0">
                <a:cs typeface="Calibri" panose="020F0502020204030204" pitchFamily="34" charset="0"/>
              </a:rPr>
              <a:t>kan ge biverkningar såsom diarré. </a:t>
            </a:r>
            <a:endParaRPr lang="sv-SE" dirty="0" smtClean="0">
              <a:cs typeface="Calibri" panose="020F0502020204030204" pitchFamily="34" charset="0"/>
            </a:endParaRPr>
          </a:p>
          <a:p>
            <a:pPr marL="742950" lvl="1" indent="-285750">
              <a:buFont typeface="Arial" panose="020B0604020202020204" pitchFamily="34" charset="0"/>
              <a:buChar char="•"/>
            </a:pPr>
            <a:r>
              <a:rPr lang="sv-SE" dirty="0" smtClean="0">
                <a:cs typeface="Calibri" panose="020F0502020204030204" pitchFamily="34" charset="0"/>
              </a:rPr>
              <a:t>Antibiotika </a:t>
            </a:r>
            <a:r>
              <a:rPr lang="sv-SE" dirty="0">
                <a:cs typeface="Calibri" panose="020F0502020204030204" pitchFamily="34" charset="0"/>
              </a:rPr>
              <a:t>slår även ut bakterier som har en skyddande effekt, både i urinvägarna och i tarmen. </a:t>
            </a:r>
            <a:endParaRPr lang="sv-SE" dirty="0" smtClean="0">
              <a:cs typeface="Calibri" panose="020F0502020204030204" pitchFamily="34" charset="0"/>
            </a:endParaRPr>
          </a:p>
          <a:p>
            <a:pPr marL="742950" lvl="1" indent="-285750">
              <a:buFont typeface="Arial" panose="020B0604020202020204" pitchFamily="34" charset="0"/>
              <a:buChar char="•"/>
            </a:pPr>
            <a:r>
              <a:rPr lang="sv-SE" dirty="0" smtClean="0">
                <a:cs typeface="Calibri" panose="020F0502020204030204" pitchFamily="34" charset="0"/>
              </a:rPr>
              <a:t>Dessutom </a:t>
            </a:r>
            <a:r>
              <a:rPr lang="sv-SE" dirty="0">
                <a:cs typeface="Calibri" panose="020F0502020204030204" pitchFamily="34" charset="0"/>
              </a:rPr>
              <a:t>riskerar man att gynna bakterier som är motståndskraftiga mot antibiotika. Dessa bakterier kan sedan orsaka svårbehandlade infektioner.</a:t>
            </a:r>
          </a:p>
        </p:txBody>
      </p:sp>
    </p:spTree>
    <p:extLst>
      <p:ext uri="{BB962C8B-B14F-4D97-AF65-F5344CB8AC3E}">
        <p14:creationId xmlns:p14="http://schemas.microsoft.com/office/powerpoint/2010/main" val="24298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4382" y="237343"/>
            <a:ext cx="10801350" cy="755650"/>
          </a:xfrm>
        </p:spPr>
        <p:txBody>
          <a:bodyPr/>
          <a:lstStyle/>
          <a:p>
            <a:r>
              <a:rPr lang="sv-SE" dirty="0" smtClean="0"/>
              <a:t>Tips på mer information att läsa</a:t>
            </a:r>
            <a:endParaRPr lang="sv-SE" dirty="0"/>
          </a:p>
        </p:txBody>
      </p:sp>
      <p:pic>
        <p:nvPicPr>
          <p:cNvPr id="4" name="Platshållare för innehåll 3"/>
          <p:cNvPicPr>
            <a:picLocks noGrp="1" noChangeAspect="1"/>
          </p:cNvPicPr>
          <p:nvPr>
            <p:ph idx="1"/>
          </p:nvPr>
        </p:nvPicPr>
        <p:blipFill>
          <a:blip r:embed="rId3"/>
          <a:stretch>
            <a:fillRect/>
          </a:stretch>
        </p:blipFill>
        <p:spPr>
          <a:xfrm>
            <a:off x="654382" y="992992"/>
            <a:ext cx="3147124" cy="4479759"/>
          </a:xfrm>
          <a:prstGeom prst="rect">
            <a:avLst/>
          </a:prstGeom>
        </p:spPr>
      </p:pic>
      <p:sp>
        <p:nvSpPr>
          <p:cNvPr id="5" name="textruta 4"/>
          <p:cNvSpPr txBox="1"/>
          <p:nvPr/>
        </p:nvSpPr>
        <p:spPr>
          <a:xfrm>
            <a:off x="3748586" y="1379311"/>
            <a:ext cx="6746543" cy="369332"/>
          </a:xfrm>
          <a:prstGeom prst="rect">
            <a:avLst/>
          </a:prstGeom>
          <a:noFill/>
        </p:spPr>
        <p:txBody>
          <a:bodyPr wrap="square" rtlCol="0">
            <a:spAutoFit/>
          </a:bodyPr>
          <a:lstStyle/>
          <a:p>
            <a:r>
              <a:rPr lang="sv-SE">
                <a:hlinkClick r:id="rId4"/>
              </a:rPr>
              <a:t>Faktablad och informationsmaterial - Region Dalarna</a:t>
            </a:r>
            <a:endParaRPr lang="sv-SE" dirty="0"/>
          </a:p>
        </p:txBody>
      </p:sp>
      <p:sp>
        <p:nvSpPr>
          <p:cNvPr id="7" name="textruta 6"/>
          <p:cNvSpPr txBox="1"/>
          <p:nvPr/>
        </p:nvSpPr>
        <p:spPr>
          <a:xfrm>
            <a:off x="3748586" y="992993"/>
            <a:ext cx="5477302" cy="369332"/>
          </a:xfrm>
          <a:prstGeom prst="rect">
            <a:avLst/>
          </a:prstGeom>
          <a:noFill/>
        </p:spPr>
        <p:txBody>
          <a:bodyPr wrap="square" rtlCol="0">
            <a:spAutoFit/>
          </a:bodyPr>
          <a:lstStyle/>
          <a:p>
            <a:r>
              <a:rPr lang="sv-SE" dirty="0" smtClean="0"/>
              <a:t>Broschyr (finns på flera språk):</a:t>
            </a:r>
            <a:endParaRPr lang="sv-SE" dirty="0"/>
          </a:p>
        </p:txBody>
      </p:sp>
      <p:pic>
        <p:nvPicPr>
          <p:cNvPr id="8" name="Bildobjekt 7"/>
          <p:cNvPicPr>
            <a:picLocks noChangeAspect="1"/>
          </p:cNvPicPr>
          <p:nvPr/>
        </p:nvPicPr>
        <p:blipFill>
          <a:blip r:embed="rId5"/>
          <a:stretch>
            <a:fillRect/>
          </a:stretch>
        </p:blipFill>
        <p:spPr>
          <a:xfrm>
            <a:off x="4849174" y="2117975"/>
            <a:ext cx="3329045" cy="4699334"/>
          </a:xfrm>
          <a:prstGeom prst="rect">
            <a:avLst/>
          </a:prstGeom>
          <a:ln w="28575">
            <a:solidFill>
              <a:schemeClr val="accent1"/>
            </a:solidFill>
          </a:ln>
        </p:spPr>
      </p:pic>
      <p:sp>
        <p:nvSpPr>
          <p:cNvPr id="11" name="textruta 10"/>
          <p:cNvSpPr txBox="1"/>
          <p:nvPr/>
        </p:nvSpPr>
        <p:spPr>
          <a:xfrm>
            <a:off x="6651720" y="4826420"/>
            <a:ext cx="4804012" cy="646331"/>
          </a:xfrm>
          <a:prstGeom prst="rect">
            <a:avLst/>
          </a:prstGeom>
          <a:noFill/>
        </p:spPr>
        <p:txBody>
          <a:bodyPr wrap="square" rtlCol="0">
            <a:spAutoFit/>
          </a:bodyPr>
          <a:lstStyle/>
          <a:p>
            <a:r>
              <a:rPr lang="sv-SE" dirty="0">
                <a:hlinkClick r:id="rId6"/>
              </a:rPr>
              <a:t>Råd till äldre och anhöriga vid bakterier i urinen</a:t>
            </a:r>
            <a:endParaRPr lang="sv-SE" dirty="0"/>
          </a:p>
        </p:txBody>
      </p:sp>
    </p:spTree>
    <p:extLst>
      <p:ext uri="{BB962C8B-B14F-4D97-AF65-F5344CB8AC3E}">
        <p14:creationId xmlns:p14="http://schemas.microsoft.com/office/powerpoint/2010/main" val="3251402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2025</a:t>
            </a:r>
            <a:endParaRPr lang="sv-SE" dirty="0"/>
          </a:p>
        </p:txBody>
      </p:sp>
      <p:sp>
        <p:nvSpPr>
          <p:cNvPr id="3" name="Platshållare för innehåll 2"/>
          <p:cNvSpPr>
            <a:spLocks noGrp="1"/>
          </p:cNvSpPr>
          <p:nvPr>
            <p:ph idx="1"/>
          </p:nvPr>
        </p:nvSpPr>
        <p:spPr/>
        <p:txBody>
          <a:bodyPr/>
          <a:lstStyle/>
          <a:p>
            <a:pPr marL="0" indent="0" algn="ctr">
              <a:buNone/>
            </a:pPr>
            <a:r>
              <a:rPr lang="sv-SE" b="1" dirty="0" smtClean="0">
                <a:sym typeface="Wingdings" panose="05000000000000000000" pitchFamily="2" charset="2"/>
              </a:rPr>
              <a:t>”Det </a:t>
            </a:r>
            <a:r>
              <a:rPr lang="sv-SE" b="1" dirty="0">
                <a:sym typeface="Wingdings" panose="05000000000000000000" pitchFamily="2" charset="2"/>
              </a:rPr>
              <a:t>gyllene </a:t>
            </a:r>
            <a:r>
              <a:rPr lang="sv-SE" b="1" dirty="0" smtClean="0">
                <a:sym typeface="Wingdings" panose="05000000000000000000" pitchFamily="2" charset="2"/>
              </a:rPr>
              <a:t>året” –en gemensam </a:t>
            </a:r>
            <a:r>
              <a:rPr lang="sv-SE" b="1" dirty="0">
                <a:sym typeface="Wingdings" panose="05000000000000000000" pitchFamily="2" charset="2"/>
              </a:rPr>
              <a:t>insats för att minska </a:t>
            </a:r>
            <a:r>
              <a:rPr lang="sv-SE" b="1" dirty="0" smtClean="0">
                <a:sym typeface="Wingdings" panose="05000000000000000000" pitchFamily="2" charset="2"/>
              </a:rPr>
              <a:t>urinvägsinfektioner och onödig antibiotikaanvändning</a:t>
            </a:r>
          </a:p>
          <a:p>
            <a:pPr marL="0" indent="0">
              <a:buNone/>
            </a:pPr>
            <a:endParaRPr lang="sv-SE" b="1" dirty="0">
              <a:sym typeface="Wingdings" panose="05000000000000000000" pitchFamily="2" charset="2"/>
            </a:endParaRPr>
          </a:p>
          <a:p>
            <a:pPr marL="0" indent="0">
              <a:buNone/>
            </a:pPr>
            <a:r>
              <a:rPr lang="sv-SE" b="1" dirty="0" smtClean="0">
                <a:sym typeface="Wingdings" panose="05000000000000000000" pitchFamily="2" charset="2"/>
              </a:rPr>
              <a:t>			</a:t>
            </a:r>
          </a:p>
          <a:p>
            <a:pPr marL="0" indent="0">
              <a:buNone/>
            </a:pPr>
            <a:r>
              <a:rPr lang="sv-SE" b="1" dirty="0">
                <a:sym typeface="Wingdings" panose="05000000000000000000" pitchFamily="2" charset="2"/>
              </a:rPr>
              <a:t>	</a:t>
            </a:r>
            <a:r>
              <a:rPr lang="sv-SE" b="1" dirty="0" smtClean="0">
                <a:sym typeface="Wingdings" panose="05000000000000000000" pitchFamily="2" charset="2"/>
              </a:rPr>
              <a:t>		Vi </a:t>
            </a:r>
            <a:r>
              <a:rPr lang="sv-SE" b="1" dirty="0">
                <a:sym typeface="Wingdings" panose="05000000000000000000" pitchFamily="2" charset="2"/>
              </a:rPr>
              <a:t>hoppas på ett strålande år </a:t>
            </a:r>
            <a:endParaRPr lang="sv-SE" b="1" dirty="0"/>
          </a:p>
          <a:p>
            <a:endParaRPr lang="sv-SE" dirty="0"/>
          </a:p>
        </p:txBody>
      </p:sp>
      <p:sp>
        <p:nvSpPr>
          <p:cNvPr id="4" name="Platshållare för datum 3"/>
          <p:cNvSpPr>
            <a:spLocks noGrp="1"/>
          </p:cNvSpPr>
          <p:nvPr>
            <p:ph type="dt" sz="half" idx="4294967295"/>
          </p:nvPr>
        </p:nvSpPr>
        <p:spPr/>
        <p:txBody>
          <a:bodyPr/>
          <a:lstStyle/>
          <a:p>
            <a:fld id="{A36EF070-D4A1-4BBC-95E2-C540A084EC01}" type="datetime1">
              <a:rPr lang="sv-SE" smtClean="0"/>
              <a:t>2025-02-17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294967295"/>
          </p:nvPr>
        </p:nvSpPr>
        <p:spPr/>
        <p:txBody>
          <a:bodyPr/>
          <a:lstStyle/>
          <a:p>
            <a:fld id="{130DDE8C-17E0-4539-9C15-C1E9D231907F}" type="slidenum">
              <a:rPr lang="sv-SE" smtClean="0"/>
              <a:pPr/>
              <a:t>33</a:t>
            </a:fld>
            <a:endParaRPr lang="sv-SE" dirty="0"/>
          </a:p>
        </p:txBody>
      </p:sp>
    </p:spTree>
    <p:extLst>
      <p:ext uri="{BB962C8B-B14F-4D97-AF65-F5344CB8AC3E}">
        <p14:creationId xmlns:p14="http://schemas.microsoft.com/office/powerpoint/2010/main" val="33480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93235"/>
            <a:ext cx="10801350" cy="755650"/>
          </a:xfrm>
        </p:spPr>
        <p:txBody>
          <a:bodyPr/>
          <a:lstStyle/>
          <a:p>
            <a:r>
              <a:rPr lang="sv-SE" dirty="0" smtClean="0"/>
              <a:t>Utvärdering</a:t>
            </a:r>
            <a:endParaRPr lang="sv-SE" dirty="0"/>
          </a:p>
        </p:txBody>
      </p:sp>
      <p:pic>
        <p:nvPicPr>
          <p:cNvPr id="4" name="Platshållare för innehåll 3"/>
          <p:cNvPicPr>
            <a:picLocks noGrp="1" noChangeAspect="1"/>
          </p:cNvPicPr>
          <p:nvPr>
            <p:ph idx="1"/>
          </p:nvPr>
        </p:nvPicPr>
        <p:blipFill>
          <a:blip r:embed="rId3"/>
          <a:stretch>
            <a:fillRect/>
          </a:stretch>
        </p:blipFill>
        <p:spPr>
          <a:xfrm>
            <a:off x="3614057" y="96045"/>
            <a:ext cx="4368800" cy="6689724"/>
          </a:xfrm>
          <a:prstGeom prst="rect">
            <a:avLst/>
          </a:prstGeom>
        </p:spPr>
      </p:pic>
      <p:sp>
        <p:nvSpPr>
          <p:cNvPr id="5" name="Vänsterpil 4"/>
          <p:cNvSpPr/>
          <p:nvPr/>
        </p:nvSpPr>
        <p:spPr>
          <a:xfrm>
            <a:off x="7765143" y="3889828"/>
            <a:ext cx="3338285" cy="63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1624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smtClean="0"/>
              <a:t>Tack för oss</a:t>
            </a:r>
            <a:endParaRPr lang="sv-SE" dirty="0"/>
          </a:p>
        </p:txBody>
      </p:sp>
    </p:spTree>
    <p:extLst>
      <p:ext uri="{BB962C8B-B14F-4D97-AF65-F5344CB8AC3E}">
        <p14:creationId xmlns:p14="http://schemas.microsoft.com/office/powerpoint/2010/main" val="138436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96400"/>
            <a:ext cx="10801350" cy="755650"/>
          </a:xfrm>
        </p:spPr>
        <p:txBody>
          <a:bodyPr/>
          <a:lstStyle/>
          <a:p>
            <a:r>
              <a:rPr lang="sv-SE" dirty="0" smtClean="0"/>
              <a:t>Riskfaktorer för urinvägsinfektion</a:t>
            </a:r>
            <a:endParaRPr lang="sv-SE" dirty="0"/>
          </a:p>
        </p:txBody>
      </p:sp>
      <p:sp>
        <p:nvSpPr>
          <p:cNvPr id="5" name="Platshållare för innehåll 4"/>
          <p:cNvSpPr>
            <a:spLocks noGrp="1"/>
          </p:cNvSpPr>
          <p:nvPr>
            <p:ph idx="1"/>
          </p:nvPr>
        </p:nvSpPr>
        <p:spPr>
          <a:xfrm>
            <a:off x="695325" y="952050"/>
            <a:ext cx="11369296" cy="5361973"/>
          </a:xfrm>
        </p:spPr>
        <p:txBody>
          <a:bodyPr>
            <a:normAutofit/>
          </a:bodyPr>
          <a:lstStyle/>
          <a:p>
            <a:pPr marL="0" indent="0">
              <a:buNone/>
            </a:pPr>
            <a:r>
              <a:rPr lang="sv-SE" dirty="0" smtClean="0"/>
              <a:t>Ökad risk </a:t>
            </a:r>
            <a:r>
              <a:rPr lang="sv-SE" dirty="0"/>
              <a:t>för urinvägsinfektion </a:t>
            </a:r>
            <a:r>
              <a:rPr lang="sv-SE" dirty="0" smtClean="0"/>
              <a:t>vid exempelvis:</a:t>
            </a:r>
          </a:p>
          <a:p>
            <a:pPr eaLnBrk="0" fontAlgn="base" hangingPunct="0">
              <a:lnSpc>
                <a:spcPct val="100000"/>
              </a:lnSpc>
              <a:spcBef>
                <a:spcPct val="0"/>
              </a:spcBef>
              <a:spcAft>
                <a:spcPct val="0"/>
              </a:spcAft>
            </a:pPr>
            <a:r>
              <a:rPr lang="sv-SE" altLang="sv-SE" dirty="0"/>
              <a:t>Dålig blåstömningsfunktion (t.ex. vid prostataförstoring eller neurologiska sjukdomar</a:t>
            </a:r>
            <a:r>
              <a:rPr lang="sv-SE" altLang="sv-SE" dirty="0" smtClean="0"/>
              <a:t>).</a:t>
            </a:r>
          </a:p>
          <a:p>
            <a:pPr eaLnBrk="0" fontAlgn="base" hangingPunct="0">
              <a:lnSpc>
                <a:spcPct val="100000"/>
              </a:lnSpc>
              <a:spcBef>
                <a:spcPct val="0"/>
              </a:spcBef>
              <a:spcAft>
                <a:spcPct val="0"/>
              </a:spcAft>
            </a:pPr>
            <a:r>
              <a:rPr lang="sv-SE" altLang="sv-SE" dirty="0" smtClean="0"/>
              <a:t>Användning </a:t>
            </a:r>
            <a:r>
              <a:rPr lang="sv-SE" altLang="sv-SE" dirty="0"/>
              <a:t>av urinkateter (KAD</a:t>
            </a:r>
            <a:r>
              <a:rPr lang="sv-SE" altLang="sv-SE" dirty="0" smtClean="0"/>
              <a:t>)</a:t>
            </a:r>
            <a:endParaRPr lang="sv-SE" altLang="sv-SE" dirty="0"/>
          </a:p>
          <a:p>
            <a:pPr eaLnBrk="0" fontAlgn="base" hangingPunct="0">
              <a:lnSpc>
                <a:spcPct val="100000"/>
              </a:lnSpc>
              <a:spcBef>
                <a:spcPct val="0"/>
              </a:spcBef>
              <a:spcAft>
                <a:spcPct val="0"/>
              </a:spcAft>
            </a:pPr>
            <a:r>
              <a:rPr lang="sv-SE" altLang="sv-SE" dirty="0"/>
              <a:t>Nedsatt immunförsvar, t.ex. vid </a:t>
            </a:r>
            <a:r>
              <a:rPr lang="sv-SE" altLang="sv-SE" dirty="0" smtClean="0"/>
              <a:t>diabetes</a:t>
            </a:r>
            <a:endParaRPr lang="sv-SE" altLang="sv-SE" dirty="0"/>
          </a:p>
          <a:p>
            <a:pPr eaLnBrk="0" fontAlgn="base" hangingPunct="0">
              <a:lnSpc>
                <a:spcPct val="100000"/>
              </a:lnSpc>
              <a:spcBef>
                <a:spcPct val="0"/>
              </a:spcBef>
              <a:spcAft>
                <a:spcPct val="0"/>
              </a:spcAft>
            </a:pPr>
            <a:r>
              <a:rPr lang="sv-SE" altLang="sv-SE" dirty="0" smtClean="0"/>
              <a:t>Kvinnor </a:t>
            </a:r>
            <a:r>
              <a:rPr lang="sv-SE" altLang="sv-SE" dirty="0"/>
              <a:t>har en högre risk på grund av kortare </a:t>
            </a:r>
            <a:r>
              <a:rPr lang="sv-SE" altLang="sv-SE" dirty="0" smtClean="0"/>
              <a:t>urinrör</a:t>
            </a:r>
          </a:p>
          <a:p>
            <a:pPr lvl="1" eaLnBrk="0" fontAlgn="base" hangingPunct="0">
              <a:lnSpc>
                <a:spcPct val="100000"/>
              </a:lnSpc>
              <a:spcBef>
                <a:spcPct val="0"/>
              </a:spcBef>
              <a:spcAft>
                <a:spcPct val="0"/>
              </a:spcAft>
            </a:pPr>
            <a:r>
              <a:rPr lang="sv-SE" altLang="sv-SE" dirty="0" smtClean="0"/>
              <a:t>Torra, sköra slemhinnor i klimakteriet</a:t>
            </a:r>
            <a:endParaRPr lang="sv-SE" altLang="sv-SE" dirty="0"/>
          </a:p>
          <a:p>
            <a:pPr eaLnBrk="0" fontAlgn="base" hangingPunct="0">
              <a:lnSpc>
                <a:spcPct val="100000"/>
              </a:lnSpc>
              <a:spcBef>
                <a:spcPct val="0"/>
              </a:spcBef>
              <a:spcAft>
                <a:spcPct val="0"/>
              </a:spcAft>
            </a:pPr>
            <a:r>
              <a:rPr lang="sv-SE" altLang="sv-SE" dirty="0" smtClean="0"/>
              <a:t>Äldre </a:t>
            </a:r>
            <a:r>
              <a:rPr lang="sv-SE" altLang="sv-SE" dirty="0"/>
              <a:t>personer är mer utsatta, särskilt de med nedsatt allmäntillstånd</a:t>
            </a:r>
            <a:endParaRPr lang="sv-SE" dirty="0"/>
          </a:p>
        </p:txBody>
      </p:sp>
      <p:sp>
        <p:nvSpPr>
          <p:cNvPr id="6" name="Rectangle 1"/>
          <p:cNvSpPr>
            <a:spLocks noChangeArrowheads="1"/>
          </p:cNvSpPr>
          <p:nvPr/>
        </p:nvSpPr>
        <p:spPr bwMode="auto">
          <a:xfrm>
            <a:off x="7779223" y="3073526"/>
            <a:ext cx="709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sv-SE" altLang="sv-SE" sz="1800" b="0" i="0" u="none" strike="noStrike" cap="none" normalizeH="0" baseline="0" dirty="0" smtClean="0">
                <a:ln>
                  <a:noFill/>
                </a:ln>
                <a:solidFill>
                  <a:schemeClr val="tx1"/>
                </a:solidFill>
                <a:effectLst/>
                <a:latin typeface="Arial" panose="020B0604020202020204" pitchFamily="34" charset="0"/>
              </a:rPr>
              <a:t> </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973" y="4073665"/>
            <a:ext cx="2480054" cy="2480054"/>
          </a:xfrm>
          <a:prstGeom prst="rect">
            <a:avLst/>
          </a:prstGeom>
        </p:spPr>
      </p:pic>
      <p:sp>
        <p:nvSpPr>
          <p:cNvPr id="9" name="Platshållare för innehåll 4"/>
          <p:cNvSpPr txBox="1">
            <a:spLocks/>
          </p:cNvSpPr>
          <p:nvPr/>
        </p:nvSpPr>
        <p:spPr>
          <a:xfrm>
            <a:off x="504612" y="2018851"/>
            <a:ext cx="11182776" cy="570805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smtClean="0"/>
          </a:p>
        </p:txBody>
      </p:sp>
    </p:spTree>
    <p:extLst>
      <p:ext uri="{BB962C8B-B14F-4D97-AF65-F5344CB8AC3E}">
        <p14:creationId xmlns:p14="http://schemas.microsoft.com/office/powerpoint/2010/main" val="169541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54738"/>
            <a:ext cx="6480000" cy="755650"/>
          </a:xfrm>
        </p:spPr>
        <p:txBody>
          <a:bodyPr/>
          <a:lstStyle/>
          <a:p>
            <a:r>
              <a:rPr lang="sv-SE" dirty="0" smtClean="0"/>
              <a:t>Patientfall</a:t>
            </a:r>
            <a:endParaRPr lang="sv-SE" dirty="0"/>
          </a:p>
        </p:txBody>
      </p:sp>
      <p:sp>
        <p:nvSpPr>
          <p:cNvPr id="3" name="Platshållare för innehåll 2"/>
          <p:cNvSpPr>
            <a:spLocks noGrp="1"/>
          </p:cNvSpPr>
          <p:nvPr>
            <p:ph sz="half" idx="1"/>
          </p:nvPr>
        </p:nvSpPr>
        <p:spPr>
          <a:xfrm>
            <a:off x="306145" y="1118758"/>
            <a:ext cx="7165073" cy="5599041"/>
          </a:xfrm>
        </p:spPr>
        <p:txBody>
          <a:bodyPr>
            <a:normAutofit/>
          </a:bodyPr>
          <a:lstStyle/>
          <a:p>
            <a:pPr marL="0" indent="0">
              <a:buNone/>
            </a:pPr>
            <a:r>
              <a:rPr lang="sv-SE" dirty="0"/>
              <a:t>Greta är en 85-årig kvinna som bor </a:t>
            </a:r>
            <a:r>
              <a:rPr lang="sv-SE" dirty="0" smtClean="0"/>
              <a:t>hemma med hemtjänst. Hon är vanligtvis </a:t>
            </a:r>
            <a:r>
              <a:rPr lang="sv-SE" dirty="0"/>
              <a:t>ganska </a:t>
            </a:r>
            <a:r>
              <a:rPr lang="sv-SE" dirty="0" smtClean="0"/>
              <a:t>pigg och </a:t>
            </a:r>
            <a:r>
              <a:rPr lang="sv-SE" dirty="0"/>
              <a:t>klarar </a:t>
            </a:r>
            <a:r>
              <a:rPr lang="sv-SE" dirty="0" smtClean="0"/>
              <a:t> det mesta självständigt. </a:t>
            </a:r>
          </a:p>
          <a:p>
            <a:pPr marL="0" indent="0">
              <a:buNone/>
            </a:pPr>
            <a:r>
              <a:rPr lang="sv-SE" dirty="0" smtClean="0"/>
              <a:t>Under de senaste </a:t>
            </a:r>
            <a:r>
              <a:rPr lang="sv-SE" dirty="0"/>
              <a:t>två dagarna </a:t>
            </a:r>
            <a:r>
              <a:rPr lang="sv-SE" dirty="0" smtClean="0"/>
              <a:t>har Greta fått nytillkomna luftvägsbesvär med </a:t>
            </a:r>
            <a:r>
              <a:rPr lang="sv-SE" dirty="0"/>
              <a:t>hosta</a:t>
            </a:r>
            <a:r>
              <a:rPr lang="sv-SE" dirty="0" smtClean="0"/>
              <a:t>. Hon är tröttare än vanligt och mest legat till sängs. Hon är också lite mer förvirrad och inte sig likt. En temp har tagits hemma som </a:t>
            </a:r>
            <a:r>
              <a:rPr lang="sv-SE" dirty="0"/>
              <a:t>visar 38,5 °C.</a:t>
            </a:r>
          </a:p>
          <a:p>
            <a:pPr marL="0" indent="0">
              <a:buNone/>
            </a:pPr>
            <a:r>
              <a:rPr lang="sv-SE" dirty="0" smtClean="0"/>
              <a:t>Vid ankomst till vården tas lite prover, bland annat för luftvägsvirus. En urinsticka tas som rutinprov</a:t>
            </a:r>
            <a:r>
              <a:rPr lang="sv-SE" dirty="0"/>
              <a:t> </a:t>
            </a:r>
            <a:r>
              <a:rPr lang="sv-SE" dirty="0" smtClean="0"/>
              <a:t>som visar positiv nitrit.</a:t>
            </a:r>
            <a:endParaRPr lang="sv-SE" dirty="0"/>
          </a:p>
          <a:p>
            <a:pPr marL="0" indent="0">
              <a:buNone/>
            </a:pPr>
            <a:endParaRPr lang="sv-SE" dirty="0"/>
          </a:p>
        </p:txBody>
      </p:sp>
      <p:pic>
        <p:nvPicPr>
          <p:cNvPr id="5" name="Platshållare för bild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053" r="16053"/>
          <a:stretch>
            <a:fillRect/>
          </a:stretch>
        </p:blipFill>
        <p:spPr>
          <a:xfrm>
            <a:off x="7535863" y="0"/>
            <a:ext cx="4656137" cy="6858000"/>
          </a:xfrm>
        </p:spPr>
      </p:pic>
      <p:sp>
        <p:nvSpPr>
          <p:cNvPr id="6" name="Ellips 5"/>
          <p:cNvSpPr/>
          <p:nvPr/>
        </p:nvSpPr>
        <p:spPr>
          <a:xfrm>
            <a:off x="306145" y="5218776"/>
            <a:ext cx="3504050" cy="10899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bg1">
                    <a:lumMod val="95000"/>
                  </a:schemeClr>
                </a:solidFill>
              </a:rPr>
              <a:t>Vad kan Greta ha drabbats av?</a:t>
            </a:r>
            <a:endParaRPr lang="sv-SE" dirty="0">
              <a:solidFill>
                <a:schemeClr val="bg1">
                  <a:lumMod val="95000"/>
                </a:schemeClr>
              </a:solidFill>
            </a:endParaRPr>
          </a:p>
        </p:txBody>
      </p:sp>
      <p:sp>
        <p:nvSpPr>
          <p:cNvPr id="7" name="Ellips 6"/>
          <p:cNvSpPr/>
          <p:nvPr/>
        </p:nvSpPr>
        <p:spPr>
          <a:xfrm>
            <a:off x="3935325" y="4950527"/>
            <a:ext cx="3298125" cy="12641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Bedömning av prover?</a:t>
            </a:r>
            <a:endParaRPr lang="sv-SE" dirty="0">
              <a:solidFill>
                <a:schemeClr val="tx1"/>
              </a:solidFill>
            </a:endParaRPr>
          </a:p>
        </p:txBody>
      </p:sp>
    </p:spTree>
    <p:extLst>
      <p:ext uri="{BB962C8B-B14F-4D97-AF65-F5344CB8AC3E}">
        <p14:creationId xmlns:p14="http://schemas.microsoft.com/office/powerpoint/2010/main" val="16824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206" y="369376"/>
            <a:ext cx="10619402" cy="1210581"/>
          </a:xfrm>
        </p:spPr>
        <p:txBody>
          <a:bodyPr/>
          <a:lstStyle/>
          <a:p>
            <a:r>
              <a:rPr lang="sv-SE" dirty="0" smtClean="0"/>
              <a:t>Förekomst av ABU</a:t>
            </a:r>
            <a:endParaRPr lang="sv-SE" dirty="0"/>
          </a:p>
        </p:txBody>
      </p:sp>
      <p:sp>
        <p:nvSpPr>
          <p:cNvPr id="3" name="Platshållare för innehåll 2"/>
          <p:cNvSpPr>
            <a:spLocks noGrp="1"/>
          </p:cNvSpPr>
          <p:nvPr>
            <p:ph idx="1"/>
          </p:nvPr>
        </p:nvSpPr>
        <p:spPr>
          <a:xfrm>
            <a:off x="410547" y="1474839"/>
            <a:ext cx="11370906" cy="4702123"/>
          </a:xfrm>
        </p:spPr>
        <p:txBody>
          <a:bodyPr>
            <a:normAutofit fontScale="92500" lnSpcReduction="20000"/>
          </a:bodyPr>
          <a:lstStyle/>
          <a:p>
            <a:pPr marL="0" indent="0">
              <a:lnSpc>
                <a:spcPct val="120000"/>
              </a:lnSpc>
              <a:buNone/>
            </a:pPr>
            <a:r>
              <a:rPr lang="sv-SE" dirty="0" smtClean="0"/>
              <a:t>Gravida:		1-2%</a:t>
            </a:r>
          </a:p>
          <a:p>
            <a:pPr marL="0" indent="0">
              <a:buNone/>
            </a:pPr>
            <a:r>
              <a:rPr lang="sv-SE" dirty="0" smtClean="0"/>
              <a:t>Kvinnor </a:t>
            </a:r>
            <a:r>
              <a:rPr lang="sv-SE" dirty="0"/>
              <a:t>50–60 år</a:t>
            </a:r>
            <a:r>
              <a:rPr lang="sv-SE" dirty="0" smtClean="0"/>
              <a:t>:	6–7%</a:t>
            </a:r>
          </a:p>
          <a:p>
            <a:pPr marL="0" indent="0">
              <a:buNone/>
            </a:pPr>
            <a:r>
              <a:rPr lang="sv-SE" dirty="0" smtClean="0"/>
              <a:t>Kvinnor </a:t>
            </a:r>
            <a:r>
              <a:rPr lang="sv-SE" dirty="0"/>
              <a:t>70–80 år</a:t>
            </a:r>
            <a:r>
              <a:rPr lang="sv-SE" dirty="0" smtClean="0"/>
              <a:t>:	8–10%</a:t>
            </a:r>
          </a:p>
          <a:p>
            <a:pPr marL="0" indent="0">
              <a:buNone/>
            </a:pPr>
            <a:r>
              <a:rPr lang="sv-SE" dirty="0" smtClean="0"/>
              <a:t>Kvinnor &gt;80 år:     	20-50%</a:t>
            </a:r>
          </a:p>
          <a:p>
            <a:pPr marL="0" indent="0">
              <a:buNone/>
            </a:pPr>
            <a:r>
              <a:rPr lang="sv-SE" dirty="0"/>
              <a:t/>
            </a:r>
            <a:br>
              <a:rPr lang="sv-SE" dirty="0"/>
            </a:br>
            <a:r>
              <a:rPr lang="sv-SE" dirty="0"/>
              <a:t>Män &gt;70 år</a:t>
            </a:r>
            <a:r>
              <a:rPr lang="sv-SE" dirty="0" smtClean="0"/>
              <a:t>:		4–15%</a:t>
            </a:r>
          </a:p>
          <a:p>
            <a:pPr marL="0" indent="0">
              <a:buNone/>
            </a:pPr>
            <a:r>
              <a:rPr lang="sv-SE" dirty="0"/>
              <a:t/>
            </a:r>
            <a:br>
              <a:rPr lang="sv-SE" dirty="0"/>
            </a:br>
            <a:r>
              <a:rPr lang="sv-SE" u="sng" dirty="0" smtClean="0"/>
              <a:t>Institutionsboende</a:t>
            </a:r>
            <a:r>
              <a:rPr lang="sv-SE" dirty="0" smtClean="0"/>
              <a:t>: 	Kvinnor</a:t>
            </a:r>
            <a:r>
              <a:rPr lang="sv-SE" dirty="0"/>
              <a:t>: </a:t>
            </a:r>
            <a:r>
              <a:rPr lang="sv-SE" dirty="0" smtClean="0"/>
              <a:t>25–50%</a:t>
            </a:r>
          </a:p>
          <a:p>
            <a:pPr marL="0" indent="0">
              <a:buNone/>
            </a:pPr>
            <a:r>
              <a:rPr lang="sv-SE" dirty="0"/>
              <a:t>	</a:t>
            </a:r>
            <a:r>
              <a:rPr lang="sv-SE" dirty="0" smtClean="0"/>
              <a:t>		Män</a:t>
            </a:r>
            <a:r>
              <a:rPr lang="sv-SE" dirty="0"/>
              <a:t>: </a:t>
            </a:r>
            <a:r>
              <a:rPr lang="sv-SE" dirty="0" smtClean="0"/>
              <a:t>	  15–40%</a:t>
            </a:r>
          </a:p>
          <a:p>
            <a:pPr marL="0" indent="0">
              <a:buNone/>
            </a:pPr>
            <a:r>
              <a:rPr lang="sv-SE" u="sng" dirty="0"/>
              <a:t>KAD-bärare</a:t>
            </a:r>
            <a:r>
              <a:rPr lang="sv-SE" dirty="0"/>
              <a:t>:	 	ca 100%</a:t>
            </a:r>
          </a:p>
          <a:p>
            <a:pPr marL="0" indent="0">
              <a:buNone/>
            </a:pPr>
            <a:r>
              <a:rPr lang="sv-SE" dirty="0"/>
              <a:t/>
            </a:r>
            <a:br>
              <a:rPr lang="sv-SE" dirty="0"/>
            </a:br>
            <a:endParaRPr lang="sv-SE" dirty="0" smtClean="0"/>
          </a:p>
          <a:p>
            <a:pPr marL="0" indent="0">
              <a:buNone/>
            </a:pPr>
            <a:r>
              <a:rPr lang="sv-SE" dirty="0"/>
              <a:t>	</a:t>
            </a:r>
            <a:r>
              <a:rPr lang="sv-SE" dirty="0" smtClean="0"/>
              <a:t>Kraftigt </a:t>
            </a:r>
            <a:r>
              <a:rPr lang="sv-SE" dirty="0"/>
              <a:t>ökad förekomst vid inkontinens och </a:t>
            </a:r>
            <a:r>
              <a:rPr lang="sv-SE" dirty="0" smtClean="0"/>
              <a:t>rörelsehinder</a:t>
            </a:r>
            <a:r>
              <a:rPr lang="sv-SE" dirty="0"/>
              <a:t/>
            </a:r>
            <a:br>
              <a:rPr lang="sv-SE" dirty="0"/>
            </a:br>
            <a:endParaRPr lang="sv-SE"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2025-02-17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Högerpil 6"/>
          <p:cNvSpPr/>
          <p:nvPr/>
        </p:nvSpPr>
        <p:spPr>
          <a:xfrm>
            <a:off x="410547" y="5512369"/>
            <a:ext cx="906976" cy="324464"/>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7595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3028" y="187750"/>
            <a:ext cx="10801350" cy="755650"/>
          </a:xfrm>
        </p:spPr>
        <p:txBody>
          <a:bodyPr/>
          <a:lstStyle/>
          <a:p>
            <a:r>
              <a:rPr lang="sv-SE" dirty="0" smtClean="0"/>
              <a:t>När ska ABU behandlas med antibiotika?</a:t>
            </a:r>
            <a:endParaRPr lang="sv-SE" dirty="0"/>
          </a:p>
        </p:txBody>
      </p:sp>
      <p:sp>
        <p:nvSpPr>
          <p:cNvPr id="3" name="Platshållare för innehåll 2"/>
          <p:cNvSpPr>
            <a:spLocks noGrp="1"/>
          </p:cNvSpPr>
          <p:nvPr>
            <p:ph idx="1"/>
          </p:nvPr>
        </p:nvSpPr>
        <p:spPr>
          <a:xfrm>
            <a:off x="472225" y="1174885"/>
            <a:ext cx="11781454" cy="5500687"/>
          </a:xfrm>
        </p:spPr>
        <p:txBody>
          <a:bodyPr>
            <a:normAutofit/>
          </a:bodyPr>
          <a:lstStyle/>
          <a:p>
            <a:pPr marL="0" indent="0">
              <a:buNone/>
            </a:pPr>
            <a:endParaRPr lang="sv-SE" sz="2400" dirty="0" smtClean="0"/>
          </a:p>
          <a:p>
            <a:pPr marL="0" indent="0">
              <a:buNone/>
            </a:pPr>
            <a:r>
              <a:rPr lang="sv-SE" sz="2400" dirty="0" smtClean="0"/>
              <a:t>Ja – gravida (risk febril UVI under graviditeten 16-30%)</a:t>
            </a:r>
          </a:p>
          <a:p>
            <a:pPr marL="0" indent="0">
              <a:buNone/>
            </a:pPr>
            <a:r>
              <a:rPr lang="sv-SE" sz="2400" dirty="0" smtClean="0"/>
              <a:t>Ja </a:t>
            </a:r>
            <a:r>
              <a:rPr lang="sv-SE" sz="2400" dirty="0"/>
              <a:t>– </a:t>
            </a:r>
            <a:r>
              <a:rPr lang="sv-SE" sz="2400" dirty="0" smtClean="0"/>
              <a:t>om urologisk kirurgi eller vid cystoskopi hos män</a:t>
            </a:r>
            <a:endParaRPr lang="sv-SE" sz="1000" dirty="0"/>
          </a:p>
          <a:p>
            <a:pPr marL="0" indent="0">
              <a:buNone/>
            </a:pPr>
            <a:endParaRPr lang="sv-SE" sz="2400" dirty="0" smtClean="0"/>
          </a:p>
          <a:p>
            <a:pPr marL="0" indent="0">
              <a:buNone/>
            </a:pPr>
            <a:r>
              <a:rPr lang="sv-SE" sz="2400" dirty="0" smtClean="0"/>
              <a:t>Nej – övriga, korrelerat till sjuklighet</a:t>
            </a:r>
            <a:endParaRPr lang="sv-SE" sz="2400" dirty="0"/>
          </a:p>
          <a:p>
            <a:pPr marL="0" indent="0">
              <a:buNone/>
            </a:pPr>
            <a:endParaRPr lang="sv-SE" sz="2400" dirty="0" smtClean="0"/>
          </a:p>
          <a:p>
            <a:pPr marL="0" indent="0">
              <a:buNone/>
            </a:pPr>
            <a:endParaRPr lang="sv-SE" sz="2400" dirty="0" smtClean="0"/>
          </a:p>
          <a:p>
            <a:pPr marL="0" indent="0">
              <a:buNone/>
            </a:pPr>
            <a:endParaRPr lang="sv-SE" sz="2400" dirty="0"/>
          </a:p>
          <a:p>
            <a:pPr marL="0" indent="0">
              <a:buNone/>
            </a:pPr>
            <a:endParaRPr lang="sv-SE" sz="2400" dirty="0" smtClean="0"/>
          </a:p>
          <a:p>
            <a:pPr marL="457200" lvl="1" indent="0">
              <a:buNone/>
            </a:pPr>
            <a:endParaRPr lang="sv-SE" sz="2000" dirty="0" smtClean="0"/>
          </a:p>
          <a:p>
            <a:pPr marL="914400" lvl="2" indent="0">
              <a:buNone/>
            </a:pPr>
            <a:endParaRPr lang="sv-SE" sz="1800" dirty="0" smtClean="0"/>
          </a:p>
          <a:p>
            <a:pPr>
              <a:buFont typeface="Wingdings" panose="05000000000000000000" pitchFamily="2" charset="2"/>
              <a:buChar char="Ø"/>
            </a:pPr>
            <a:endParaRPr lang="sv-SE" sz="1050" dirty="0" smtClean="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2025-02-17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ktangel 6"/>
          <p:cNvSpPr/>
          <p:nvPr/>
        </p:nvSpPr>
        <p:spPr>
          <a:xfrm>
            <a:off x="472225" y="3474853"/>
            <a:ext cx="11142956" cy="2141033"/>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smtClean="0">
                <a:solidFill>
                  <a:schemeClr val="tx1"/>
                </a:solidFill>
              </a:rPr>
              <a:t>Antibiotika vid ABU</a:t>
            </a:r>
          </a:p>
          <a:p>
            <a:pPr marL="742950" lvl="1" indent="-285750">
              <a:buFont typeface="Arial" panose="020B0604020202020204" pitchFamily="34" charset="0"/>
              <a:buChar char="•"/>
            </a:pPr>
            <a:r>
              <a:rPr lang="sv-SE" sz="2400" dirty="0" smtClean="0">
                <a:solidFill>
                  <a:schemeClr val="tx1"/>
                </a:solidFill>
              </a:rPr>
              <a:t>Förbättrar inte urininkontinens </a:t>
            </a:r>
          </a:p>
          <a:p>
            <a:pPr marL="742950" lvl="1" indent="-285750">
              <a:buFont typeface="Arial" panose="020B0604020202020204" pitchFamily="34" charset="0"/>
              <a:buChar char="•"/>
            </a:pPr>
            <a:r>
              <a:rPr lang="sv-SE" sz="2400" dirty="0" smtClean="0">
                <a:solidFill>
                  <a:schemeClr val="tx1"/>
                </a:solidFill>
              </a:rPr>
              <a:t>Minskar inte antal </a:t>
            </a:r>
            <a:r>
              <a:rPr lang="sv-SE" sz="2400" dirty="0" err="1" smtClean="0">
                <a:solidFill>
                  <a:schemeClr val="tx1"/>
                </a:solidFill>
              </a:rPr>
              <a:t>symtomgivande</a:t>
            </a:r>
            <a:r>
              <a:rPr lang="sv-SE" sz="2400" dirty="0" smtClean="0">
                <a:solidFill>
                  <a:schemeClr val="tx1"/>
                </a:solidFill>
              </a:rPr>
              <a:t> infektioner (ökar eventuellt)</a:t>
            </a:r>
          </a:p>
          <a:p>
            <a:pPr marL="742950" lvl="1" indent="-285750">
              <a:buFont typeface="Arial" panose="020B0604020202020204" pitchFamily="34" charset="0"/>
              <a:buChar char="•"/>
            </a:pPr>
            <a:r>
              <a:rPr lang="sv-SE" sz="2400" dirty="0" smtClean="0">
                <a:solidFill>
                  <a:schemeClr val="tx1"/>
                </a:solidFill>
              </a:rPr>
              <a:t>Ger biverkningar och ökar risk antibiotikaresistenta bakterier hos patienten</a:t>
            </a:r>
          </a:p>
        </p:txBody>
      </p:sp>
    </p:spTree>
    <p:extLst>
      <p:ext uri="{BB962C8B-B14F-4D97-AF65-F5344CB8AC3E}">
        <p14:creationId xmlns:p14="http://schemas.microsoft.com/office/powerpoint/2010/main" val="4961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264639"/>
            <a:ext cx="6480000" cy="755650"/>
          </a:xfrm>
        </p:spPr>
        <p:txBody>
          <a:bodyPr>
            <a:normAutofit fontScale="90000"/>
          </a:bodyPr>
          <a:lstStyle/>
          <a:p>
            <a:r>
              <a:rPr lang="sv-SE" dirty="0" smtClean="0"/>
              <a:t>När kan man misstänka urinvägsinfektion?</a:t>
            </a:r>
            <a:endParaRPr lang="sv-SE" dirty="0"/>
          </a:p>
        </p:txBody>
      </p:sp>
      <p:sp>
        <p:nvSpPr>
          <p:cNvPr id="3" name="Platshållare för innehåll 2"/>
          <p:cNvSpPr>
            <a:spLocks noGrp="1"/>
          </p:cNvSpPr>
          <p:nvPr>
            <p:ph sz="half" idx="1"/>
          </p:nvPr>
        </p:nvSpPr>
        <p:spPr>
          <a:xfrm>
            <a:off x="695325" y="1484313"/>
            <a:ext cx="6480000" cy="4323364"/>
          </a:xfrm>
        </p:spPr>
        <p:txBody>
          <a:bodyPr>
            <a:normAutofit/>
          </a:bodyPr>
          <a:lstStyle/>
          <a:p>
            <a:pPr marL="0" indent="0">
              <a:buNone/>
            </a:pPr>
            <a:r>
              <a:rPr lang="sv-SE" dirty="0" smtClean="0"/>
              <a:t>Nytillkomna besvär från urinvägarna:</a:t>
            </a:r>
          </a:p>
          <a:p>
            <a:r>
              <a:rPr lang="sv-SE" dirty="0" smtClean="0"/>
              <a:t>Sveda -besvärad när man kissar</a:t>
            </a:r>
          </a:p>
          <a:p>
            <a:r>
              <a:rPr lang="sv-SE" dirty="0" smtClean="0"/>
              <a:t>Täta trängningar -kissar oftare, mer inkontinent</a:t>
            </a:r>
          </a:p>
          <a:p>
            <a:pPr marL="0" indent="0">
              <a:buNone/>
            </a:pPr>
            <a:endParaRPr lang="sv-SE" dirty="0"/>
          </a:p>
          <a:p>
            <a:pPr>
              <a:buFont typeface="Wingdings" panose="05000000000000000000" pitchFamily="2" charset="2"/>
              <a:buChar char="Ø"/>
            </a:pPr>
            <a:r>
              <a:rPr lang="sv-SE" dirty="0"/>
              <a:t>K</a:t>
            </a:r>
            <a:r>
              <a:rPr lang="sv-SE" dirty="0" smtClean="0"/>
              <a:t>ontakt med läkare om samtidig feber, flanksmärta, illamående, kräkningar, </a:t>
            </a:r>
          </a:p>
          <a:p>
            <a:pPr>
              <a:buFont typeface="Wingdings" panose="05000000000000000000" pitchFamily="2" charset="2"/>
              <a:buChar char="Ø"/>
            </a:pPr>
            <a:r>
              <a:rPr lang="sv-SE" dirty="0"/>
              <a:t>Ospecifika </a:t>
            </a:r>
            <a:r>
              <a:rPr lang="sv-SE" dirty="0" smtClean="0"/>
              <a:t>symtom som förvirring</a:t>
            </a:r>
            <a:r>
              <a:rPr lang="sv-SE" dirty="0"/>
              <a:t>, trötthet, illaluktande urin </a:t>
            </a:r>
            <a:r>
              <a:rPr lang="sv-SE" dirty="0" smtClean="0"/>
              <a:t>räknas </a:t>
            </a:r>
            <a:r>
              <a:rPr lang="sv-SE" dirty="0"/>
              <a:t>inte in i </a:t>
            </a:r>
            <a:r>
              <a:rPr lang="sv-SE" dirty="0" smtClean="0"/>
              <a:t>definitionen för UVI</a:t>
            </a:r>
            <a:endParaRPr lang="sv-SE" dirty="0"/>
          </a:p>
          <a:p>
            <a:pPr>
              <a:buFont typeface="Wingdings" panose="05000000000000000000" pitchFamily="2" charset="2"/>
              <a:buChar char="Ø"/>
            </a:pPr>
            <a:endParaRPr lang="sv-SE" dirty="0"/>
          </a:p>
        </p:txBody>
      </p:sp>
      <p:pic>
        <p:nvPicPr>
          <p:cNvPr id="5" name="Platshållare för bild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053" r="16053"/>
          <a:stretch>
            <a:fillRect/>
          </a:stretch>
        </p:blipFill>
        <p:spPr/>
      </p:pic>
    </p:spTree>
    <p:extLst>
      <p:ext uri="{BB962C8B-B14F-4D97-AF65-F5344CB8AC3E}">
        <p14:creationId xmlns:p14="http://schemas.microsoft.com/office/powerpoint/2010/main" val="1041004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95326" y="172355"/>
            <a:ext cx="10801350" cy="755650"/>
          </a:xfrm>
        </p:spPr>
        <p:txBody>
          <a:bodyPr/>
          <a:lstStyle/>
          <a:p>
            <a:r>
              <a:rPr lang="sv-SE" dirty="0" smtClean="0"/>
              <a:t>Många äldre får antibiotika mot urinvägsinfektion</a:t>
            </a:r>
            <a:endParaRPr lang="sv-SE" dirty="0"/>
          </a:p>
        </p:txBody>
      </p:sp>
      <p:graphicFrame>
        <p:nvGraphicFramePr>
          <p:cNvPr id="7" name="Platshållare för innehåll 6"/>
          <p:cNvGraphicFramePr>
            <a:graphicFrameLocks noGrp="1"/>
          </p:cNvGraphicFramePr>
          <p:nvPr>
            <p:ph idx="1"/>
            <p:extLst/>
          </p:nvPr>
        </p:nvGraphicFramePr>
        <p:xfrm>
          <a:off x="304801" y="769256"/>
          <a:ext cx="11466285" cy="608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271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25733c5-0f95-420a-bdd7-9e1f1bc4aabb">A3WFANPAHJDW-1421341398-928</_dlc_DocId>
    <_dlc_DocIdUrl xmlns="625733c5-0f95-420a-bdd7-9e1f1bc4aabb">
      <Url>https://ar.ltdalarna.se/arbetsrum/OHAR4G8V/publicerat/_layouts/15/DocIdRedir.aspx?ID=A3WFANPAHJDW-1421341398-928</Url>
      <Description>A3WFANPAHJDW-1421341398-928</Description>
    </_dlc_DocIdUrl>
    <LD_Dokumentstatus xmlns="2f901946-e264-40a9-b252-19c7dedd3add">Utkast</LD_Dokumentstatus>
    <j125def9988a4544907fddb4a09b1af5 xmlns="2f901946-e264-40a9-b252-19c7dedd3add">
      <Terms xmlns="http://schemas.microsoft.com/office/infopath/2007/PartnerControls">
        <TermInfo xmlns="http://schemas.microsoft.com/office/infopath/2007/PartnerControls">
          <TermName xmlns="http://schemas.microsoft.com/office/infopath/2007/PartnerControls">mall</TermName>
          <TermId xmlns="http://schemas.microsoft.com/office/infopath/2007/PartnerControls">53b30309-b039-45d6-8033-f182646ac39a</TermId>
        </TermInfo>
        <TermInfo xmlns="http://schemas.microsoft.com/office/infopath/2007/PartnerControls">
          <TermName xmlns="http://schemas.microsoft.com/office/infopath/2007/PartnerControls">grafisk produktion</TermName>
          <TermId xmlns="http://schemas.microsoft.com/office/infopath/2007/PartnerControls">b8397e3e-bea1-44b5-bb19-b68d199fc022</TermId>
        </TermInfo>
        <TermInfo xmlns="http://schemas.microsoft.com/office/infopath/2007/PartnerControls">
          <TermName xmlns="http://schemas.microsoft.com/office/infopath/2007/PartnerControls">power point</TermName>
          <TermId xmlns="http://schemas.microsoft.com/office/infopath/2007/PartnerControls">ac085ffe-8bcc-4f06-b694-c37579bb604e</TermId>
        </TermInfo>
      </Terms>
    </j125def9988a4544907fddb4a09b1af5>
    <LD_OldPubliceringsstatus xmlns="2f901946-e264-40a9-b252-19c7dedd3add">Ej publicerat</LD_OldPubliceringsstatus>
    <d35d67994db9475aa58636ebfce59533 xmlns="2f901946-e264-40a9-b252-19c7dedd3add">
      <Terms xmlns="http://schemas.microsoft.com/office/infopath/2007/PartnerControls">
        <TermInfo xmlns="http://schemas.microsoft.com/office/infopath/2007/PartnerControls">
          <TermName xmlns="http://schemas.microsoft.com/office/infopath/2007/PartnerControls">sv - svenska</TermName>
          <TermId xmlns="http://schemas.microsoft.com/office/infopath/2007/PartnerControls">fc4bf42e-8ca5-492e-bdac-5e5e0115cfa8</TermId>
        </TermInfo>
      </Terms>
    </d35d67994db9475aa58636ebfce59533>
    <ib8be5378b304cd19503fe0f13c962e4 xmlns="2f901946-e264-40a9-b252-19c7dedd3add">
      <Terms xmlns="http://schemas.microsoft.com/office/infopath/2007/PartnerControls">
        <TermInfo xmlns="http://schemas.microsoft.com/office/infopath/2007/PartnerControls">
          <TermName xmlns="http://schemas.microsoft.com/office/infopath/2007/PartnerControls">Grafisk produktion</TermName>
          <TermId xmlns="http://schemas.microsoft.com/office/infopath/2007/PartnerControls">916142d0-87d5-45a4-88e1-e3b297b5d7f3</TermId>
        </TermInfo>
      </Terms>
    </ib8be5378b304cd19503fe0f13c962e4>
    <LD_Version xmlns="2f901946-e264-40a9-b252-19c7dedd3add">1.0</LD_Version>
    <TaxCatchAll xmlns="2f901946-e264-40a9-b252-19c7dedd3add">
      <Value>31</Value>
      <Value>11</Value>
      <Value>1</Value>
      <Value>122</Value>
      <Value>141</Value>
      <Value>3</Value>
      <Value>54</Value>
    </TaxCatchAll>
    <b949fc07257b40f7b02b2d246d41368f xmlns="2f901946-e264-40a9-b252-19c7dedd3add">
      <Terms xmlns="http://schemas.microsoft.com/office/infopath/2007/PartnerControls">
        <TermInfo xmlns="http://schemas.microsoft.com/office/infopath/2007/PartnerControls">
          <TermName xmlns="http://schemas.microsoft.com/office/infopath/2007/PartnerControls">LD</TermName>
          <TermId xmlns="http://schemas.microsoft.com/office/infopath/2007/PartnerControls">30ac7822-68c2-42d2-8d58-accf1e3539f2</TermId>
        </TermInfo>
      </Terms>
    </b949fc07257b40f7b02b2d246d41368f>
    <LD_Publiceringsstatus xmlns="2f901946-e264-40a9-b252-19c7dedd3add">Publicering pågår</LD_Publiceringsstatus>
    <LD_OldDokumentstatus xmlns="2f901946-e264-40a9-b252-19c7dedd3add" xsi:nil="true"/>
    <LD_DokumentID xmlns="2f901946-e264-40a9-b252-19c7dedd3add">
      <Url>https://ar.ltdalarna.se/arbetsrum/OHAR4G8V/_layouts/15/DocIdRedir.aspx?ID=A3WFANPAHJDW-649578785-299</Url>
      <Description>A3WFANPAHJDW-649578785-299</Description>
    </LD_DokumentID>
    <LD_Informationsklass xmlns="2f901946-e264-40a9-b252-19c7dedd3add">Intern alla</LD_Informationsklass>
    <ib626626c2604ac096d2606abc0b50e1 xmlns="2f901946-e264-40a9-b252-19c7dedd3add">
      <Terms xmlns="http://schemas.microsoft.com/office/infopath/2007/PartnerControls"/>
    </ib626626c2604ac096d2606abc0b50e1>
    <nf66689e3cec4bcc9e3f4977582c706c xmlns="2f901946-e264-40a9-b252-19c7dedd3add">
      <Terms xmlns="http://schemas.microsoft.com/office/infopath/2007/PartnerControls"/>
    </nf66689e3cec4bcc9e3f4977582c706c>
    <LD_Dokumentansvarig xmlns="2f901946-e264-40a9-b252-19c7dedd3add">
      <UserInfo>
        <DisplayName>Jansson Markus /Regionstyrelsens förvaltning Kommunikationsenhet /Falun</DisplayName>
        <AccountId>34</AccountId>
        <AccountType/>
      </UserInfo>
    </LD_Dokumentansvarig>
    <l94247903c2249fd91f98a10a58087d0 xmlns="2f901946-e264-40a9-b252-19c7dedd3add">
      <Terms xmlns="http://schemas.microsoft.com/office/infopath/2007/PartnerControls">
        <TermInfo xmlns="http://schemas.microsoft.com/office/infopath/2007/PartnerControls">
          <TermName xmlns="http://schemas.microsoft.com/office/infopath/2007/PartnerControls">Standarddokument</TermName>
          <TermId xmlns="http://schemas.microsoft.com/office/infopath/2007/PartnerControls">4d12e0b9-1967-41ec-b4ec-5579d11176b8</TermId>
        </TermInfo>
      </Terms>
    </l94247903c2249fd91f98a10a58087d0>
    <LD_GranskatAv xmlns="2f901946-e264-40a9-b252-19c7dedd3add">
      <UserInfo>
        <DisplayName/>
        <AccountId xsi:nil="true"/>
        <AccountType/>
      </UserInfo>
    </LD_GranskatAv>
    <LD_ArbetsrumID xmlns="2f901946-e264-40a9-b252-19c7dedd3add">
      <Url xsi:nil="true"/>
      <Description xsi:nil="true"/>
    </LD_ArbetsrumID>
    <LD_Faktaagare xmlns="2f901946-e264-40a9-b252-19c7dedd3add">
      <Url xsi:nil="true"/>
      <Description xsi:nil="true"/>
    </LD_Faktaagar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e7769dcc-5dd1-4f02-a71f-f2e47d1eab4e" ContentTypeId="0x010100AC92CF2061C10240851FF38CAA99F4B80305" PreviousValue="false"/>
</file>

<file path=customXml/item4.xml><?xml version="1.0" encoding="utf-8"?>
<ct:contentTypeSchema xmlns:ct="http://schemas.microsoft.com/office/2006/metadata/contentType" xmlns:ma="http://schemas.microsoft.com/office/2006/metadata/properties/metaAttributes" ct:_="" ma:_="" ma:contentTypeName="Standarddokument" ma:contentTypeID="0x010100AC92CF2061C10240851FF38CAA99F4B8030500FC1BF44D7FDED84490CEE4BC9A165B5A" ma:contentTypeVersion="303" ma:contentTypeDescription="Skapa ett nytt dokument." ma:contentTypeScope="" ma:versionID="e7ceab4b7a989c27d7f3c1fbdcb1af51">
  <xsd:schema xmlns:xsd="http://www.w3.org/2001/XMLSchema" xmlns:xs="http://www.w3.org/2001/XMLSchema" xmlns:p="http://schemas.microsoft.com/office/2006/metadata/properties" xmlns:ns2="2f901946-e264-40a9-b252-19c7dedd3add" xmlns:ns3="625733c5-0f95-420a-bdd7-9e1f1bc4aabb" targetNamespace="http://schemas.microsoft.com/office/2006/metadata/properties" ma:root="true" ma:fieldsID="e30543934a70761589ee6692cc323138" ns2:_="" ns3:_="">
    <xsd:import namespace="2f901946-e264-40a9-b252-19c7dedd3add"/>
    <xsd:import namespace="625733c5-0f95-420a-bdd7-9e1f1bc4aabb"/>
    <xsd:element name="properties">
      <xsd:complexType>
        <xsd:sequence>
          <xsd:element name="documentManagement">
            <xsd:complexType>
              <xsd:all>
                <xsd:element ref="ns2:LD_Dokumentansvarig"/>
                <xsd:element ref="ns2:LD_Informationsklass"/>
                <xsd:element ref="ns2:LD_ArbetsrumID" minOccurs="0"/>
                <xsd:element ref="ns2:LD_DokumentID" minOccurs="0"/>
                <xsd:element ref="ns2:LD_Faktaagare" minOccurs="0"/>
                <xsd:element ref="ns2:LD_Version" minOccurs="0"/>
                <xsd:element ref="ns2:LD_GranskatAv" minOccurs="0"/>
                <xsd:element ref="ns2:LD_Dokumentstatus" minOccurs="0"/>
                <xsd:element ref="ns2:LD_Publiceringsstatus" minOccurs="0"/>
                <xsd:element ref="ns2:LD_OldPubliceringsstatus" minOccurs="0"/>
                <xsd:element ref="ns2:TaxCatchAll" minOccurs="0"/>
                <xsd:element ref="ns2:l94247903c2249fd91f98a10a58087d0" minOccurs="0"/>
                <xsd:element ref="ns2:b949fc07257b40f7b02b2d246d41368f" minOccurs="0"/>
                <xsd:element ref="ns2:d35d67994db9475aa58636ebfce59533" minOccurs="0"/>
                <xsd:element ref="ns2:ib626626c2604ac096d2606abc0b50e1" minOccurs="0"/>
                <xsd:element ref="ns2:j125def9988a4544907fddb4a09b1af5" minOccurs="0"/>
                <xsd:element ref="ns2:ib8be5378b304cd19503fe0f13c962e4" minOccurs="0"/>
                <xsd:element ref="ns2:LD_OldDokumentstatus" minOccurs="0"/>
                <xsd:element ref="ns2:nf66689e3cec4bcc9e3f4977582c706c"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1946-e264-40a9-b252-19c7dedd3add" elementFormDefault="qualified">
    <xsd:import namespace="http://schemas.microsoft.com/office/2006/documentManagement/types"/>
    <xsd:import namespace="http://schemas.microsoft.com/office/infopath/2007/PartnerControls"/>
    <xsd:element name="LD_Dokumentansvarig" ma:index="2" ma:displayName="Dokumentansvarig" ma:list="UserInfo" ma:internalName="LD_Dokumentansvarig"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D_Informationsklass" ma:index="4" ma:displayName="Informationsklass" ma:default="Intern alla" ma:internalName="LD_Informationsklass" ma:readOnly="false">
      <xsd:simpleType>
        <xsd:restriction base="dms:Choice">
          <xsd:enumeration value="Publik"/>
          <xsd:enumeration value="Intern alla"/>
          <xsd:enumeration value="Intern skyddad"/>
        </xsd:restriction>
      </xsd:simpleType>
    </xsd:element>
    <xsd:element name="LD_ArbetsrumID" ma:index="8" nillable="true" ma:displayName="ArbetsrumID" ma:hidden="true" ma:internalName="LD_Arbetsrum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DokumentID" ma:index="9" nillable="true" ma:displayName="LD DokumentID" ma:hidden="true" ma:internalName="LD_Dok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Faktaagare" ma:index="10" nillable="true" ma:displayName="Faktaägare" ma:hidden="true" ma:internalName="LD_Faktaaga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Version" ma:index="11" nillable="true" ma:displayName="Version" ma:internalName="LD_Version" ma:readOnly="false">
      <xsd:simpleType>
        <xsd:restriction base="dms:Text"/>
      </xsd:simpleType>
    </xsd:element>
    <xsd:element name="LD_GranskatAv" ma:index="12" nillable="true" ma:displayName="Granskat av" ma:list="UserInfo" ma:internalName="LD_GranskatAv"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Dokumentstatus" ma:index="13" nillable="true" ma:displayName="Dokumentstatus" ma:default="Utkast" ma:hidden="true" ma:internalName="LD_Dokumentstatus" ma:readOnly="false">
      <xsd:simpleType>
        <xsd:restriction base="dms:Choice">
          <xsd:enumeration value="Utkast"/>
          <xsd:enumeration value="Granskning pågår"/>
          <xsd:enumeration value="Granskat"/>
          <xsd:enumeration value="Godkännande pågår"/>
          <xsd:enumeration value="Godkänt"/>
          <xsd:enumeration value="Ej godkänt"/>
          <xsd:enumeration value="Publicerat"/>
          <xsd:enumeration value="Godkänt och publicerat"/>
        </xsd:restriction>
      </xsd:simpleType>
    </xsd:element>
    <xsd:element name="LD_Publiceringsstatus" ma:index="14" nillable="true" ma:displayName="Publiceringsstatus" ma:default="Ej publicerat" ma:hidden="true" ma:internalName="LD_Publiceringsstatus" ma:readOnly="false">
      <xsd:simpleType>
        <xsd:restriction base="dms:Choice">
          <xsd:enumeration value="Ej publicerat"/>
          <xsd:enumeration value="Publicering pågår"/>
          <xsd:enumeration value="Publicerat"/>
          <xsd:enumeration value="Avpublicerat"/>
          <xsd:enumeration value="Revidering krävs"/>
          <xsd:enumeration value="Revidering pågår"/>
        </xsd:restriction>
      </xsd:simpleType>
    </xsd:element>
    <xsd:element name="LD_OldPubliceringsstatus" ma:index="20" nillable="true" ma:displayName="Old Publiceringsstatus" ma:hidden="true" ma:internalName="LD_OldPubliceringsstatus" ma:readOnly="false">
      <xsd:simpleType>
        <xsd:restriction base="dms:Text"/>
      </xsd:simpleType>
    </xsd:element>
    <xsd:element name="TaxCatchAll" ma:index="21" nillable="true" ma:displayName="Taxonomy Catch All Column" ma:hidden="true" ma:list="{5f9eefa9-c519-4751-8e96-f509d56a63cf}" ma:internalName="TaxCatchAll" ma:showField="CatchAllData" ma:web="625733c5-0f95-420a-bdd7-9e1f1bc4aabb">
      <xsd:complexType>
        <xsd:complexContent>
          <xsd:extension base="dms:MultiChoiceLookup">
            <xsd:sequence>
              <xsd:element name="Value" type="dms:Lookup" maxOccurs="unbounded" minOccurs="0" nillable="true"/>
            </xsd:sequence>
          </xsd:extension>
        </xsd:complexContent>
      </xsd:complexType>
    </xsd:element>
    <xsd:element name="l94247903c2249fd91f98a10a58087d0" ma:index="22" nillable="true" ma:taxonomy="true" ma:internalName="l94247903c2249fd91f98a10a58087d0" ma:taxonomyFieldName="LD_Dokumenttyp" ma:displayName="Dokumenttyp" ma:readOnly="false" ma:fieldId="{59424790-3c22-49fd-91f9-8a10a58087d0}" ma:sspId="e7769dcc-5dd1-4f02-a71f-f2e47d1eab4e" ma:termSetId="0f652e80-21f1-4db9-823c-0c440e78a020" ma:anchorId="00000000-0000-0000-0000-000000000000" ma:open="false" ma:isKeyword="false">
      <xsd:complexType>
        <xsd:sequence>
          <xsd:element ref="pc:Terms" minOccurs="0" maxOccurs="1"/>
        </xsd:sequence>
      </xsd:complexType>
    </xsd:element>
    <xsd:element name="b949fc07257b40f7b02b2d246d41368f" ma:index="24" ma:taxonomy="true" ma:internalName="b949fc07257b40f7b02b2d246d41368f" ma:taxonomyFieldName="LD_GallerForVerksamhet" ma:displayName="Gäller för verksamhet" ma:readOnly="false" ma:default="" ma:fieldId="{b949fc07-257b-40f7-b02b-2d246d41368f}" ma:taxonomyMulti="true" ma:sspId="e7769dcc-5dd1-4f02-a71f-f2e47d1eab4e" ma:termSetId="fdc1c8bc-96b8-4ad1-a7fe-19ec9003abbc" ma:anchorId="00000000-0000-0000-0000-000000000000" ma:open="false" ma:isKeyword="false">
      <xsd:complexType>
        <xsd:sequence>
          <xsd:element ref="pc:Terms" minOccurs="0" maxOccurs="1"/>
        </xsd:sequence>
      </xsd:complexType>
    </xsd:element>
    <xsd:element name="d35d67994db9475aa58636ebfce59533" ma:index="25" nillable="true" ma:taxonomy="true" ma:internalName="d35d67994db9475aa58636ebfce59533" ma:taxonomyFieldName="LD_Sprak" ma:displayName="Språk" ma:readOnly="false" ma:default="1;#sv - svenska|fc4bf42e-8ca5-492e-bdac-5e5e0115cfa8" ma:fieldId="{d35d6799-4db9-475a-a586-36ebfce59533}" ma:sspId="e7769dcc-5dd1-4f02-a71f-f2e47d1eab4e" ma:termSetId="34bdb1d3-4598-4ab4-b025-869b2700dd57" ma:anchorId="00000000-0000-0000-0000-000000000000" ma:open="false" ma:isKeyword="false">
      <xsd:complexType>
        <xsd:sequence>
          <xsd:element ref="pc:Terms" minOccurs="0" maxOccurs="1"/>
        </xsd:sequence>
      </xsd:complexType>
    </xsd:element>
    <xsd:element name="ib626626c2604ac096d2606abc0b50e1" ma:index="26" nillable="true" ma:taxonomy="true" ma:internalName="ib626626c2604ac096d2606abc0b50e1" ma:taxonomyFieldName="LD_Process" ma:displayName="Process" ma:readOnly="false" ma:fieldId="{2b626626-c260-4ac0-96d2-606abc0b50e1}" ma:sspId="e7769dcc-5dd1-4f02-a71f-f2e47d1eab4e" ma:termSetId="76f4019a-91e2-4560-b452-ad5219d43070" ma:anchorId="00000000-0000-0000-0000-000000000000" ma:open="false" ma:isKeyword="false">
      <xsd:complexType>
        <xsd:sequence>
          <xsd:element ref="pc:Terms" minOccurs="0" maxOccurs="1"/>
        </xsd:sequence>
      </xsd:complexType>
    </xsd:element>
    <xsd:element name="j125def9988a4544907fddb4a09b1af5" ma:index="29" nillable="true" ma:taxonomy="true" ma:internalName="j125def9988a4544907fddb4a09b1af5" ma:taxonomyFieldName="LD_Nyckelord" ma:displayName="Nyckelord" ma:readOnly="false" ma:fieldId="{3125def9-988a-4544-907f-ddb4a09b1af5}" ma:taxonomyMulti="true" ma:sspId="e7769dcc-5dd1-4f02-a71f-f2e47d1eab4e" ma:termSetId="4e71d024-632f-4c5c-a02d-6b344a2d3997" ma:anchorId="00000000-0000-0000-0000-000000000000" ma:open="true" ma:isKeyword="false">
      <xsd:complexType>
        <xsd:sequence>
          <xsd:element ref="pc:Terms" minOccurs="0" maxOccurs="1"/>
        </xsd:sequence>
      </xsd:complexType>
    </xsd:element>
    <xsd:element name="ib8be5378b304cd19503fe0f13c962e4" ma:index="31" nillable="true" ma:taxonomy="true" ma:internalName="ib8be5378b304cd19503fe0f13c962e4" ma:taxonomyFieldName="LD_Dokumentsamling" ma:displayName="Dokumentsamling" ma:default="" ma:fieldId="{2b8be537-8b30-4cd1-9503-fe0f13c962e4}" ma:taxonomyMulti="true" ma:sspId="e7769dcc-5dd1-4f02-a71f-f2e47d1eab4e" ma:termSetId="616aacf0-f681-4ad1-9a56-1a611ffe0410" ma:anchorId="00000000-0000-0000-0000-000000000000" ma:open="true" ma:isKeyword="false">
      <xsd:complexType>
        <xsd:sequence>
          <xsd:element ref="pc:Terms" minOccurs="0" maxOccurs="1"/>
        </xsd:sequence>
      </xsd:complexType>
    </xsd:element>
    <xsd:element name="LD_OldDokumentstatus" ma:index="32" nillable="true" ma:displayName="Old Dokumentstatus" ma:hidden="true" ma:internalName="LD_OldDokumentstatus" ma:readOnly="false">
      <xsd:simpleType>
        <xsd:restriction base="dms:Text"/>
      </xsd:simpleType>
    </xsd:element>
    <xsd:element name="nf66689e3cec4bcc9e3f4977582c706c" ma:index="33" nillable="true" ma:taxonomy="true" ma:internalName="nf66689e3cec4bcc9e3f4977582c706c" ma:taxonomyFieldName="LD_Ledningssytem" ma:displayName="Ledningssystem" ma:default="" ma:fieldId="{7f66689e-3cec-4bcc-9e3f-4977582c706c}" ma:sspId="e7769dcc-5dd1-4f02-a71f-f2e47d1eab4e" ma:termSetId="829eac8a-34d8-46a0-90b2-b520bdf78472" ma:anchorId="00000000-0000-0000-0000-000000000000" ma:open="false" ma:isKeyword="false">
      <xsd:complexType>
        <xsd:sequence>
          <xsd:element ref="pc:Terms" minOccurs="0" maxOccurs="1"/>
        </xsd:sequence>
      </xsd:complexType>
    </xsd:element>
    <xsd:element name="TaxCatchAllLabel" ma:index="34" nillable="true" ma:displayName="Taxonomy Catch All Column1" ma:hidden="true" ma:list="{5f9eefa9-c519-4751-8e96-f509d56a63cf}" ma:internalName="TaxCatchAllLabel" ma:readOnly="true" ma:showField="CatchAllDataLabel" ma:web="625733c5-0f95-420a-bdd7-9e1f1bc4aa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5733c5-0f95-420a-bdd7-9e1f1bc4aabb" elementFormDefault="qualified">
    <xsd:import namespace="http://schemas.microsoft.com/office/2006/documentManagement/types"/>
    <xsd:import namespace="http://schemas.microsoft.com/office/infopath/2007/PartnerControls"/>
    <xsd:element name="_dlc_DocId" ma:index="35" nillable="true" ma:displayName="Dokument-ID-värde" ma:description="Värdet för dokument-ID som tilldelats till det här objektet." ma:internalName="_dlc_DocId" ma:readOnly="true">
      <xsd:simpleType>
        <xsd:restriction base="dms:Text"/>
      </xsd:simpleType>
    </xsd:element>
    <xsd:element name="_dlc_DocIdUrl" ma:index="36"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8780B-3F8C-40A4-A45D-1529D097AC8B}">
  <ds:schemaRefs>
    <ds:schemaRef ds:uri="625733c5-0f95-420a-bdd7-9e1f1bc4aabb"/>
    <ds:schemaRef ds:uri="http://schemas.microsoft.com/office/2006/documentManagement/types"/>
    <ds:schemaRef ds:uri="http://schemas.microsoft.com/office/infopath/2007/PartnerControls"/>
    <ds:schemaRef ds:uri="http://purl.org/dc/elements/1.1/"/>
    <ds:schemaRef ds:uri="http://schemas.microsoft.com/office/2006/metadata/properties"/>
    <ds:schemaRef ds:uri="2f901946-e264-40a9-b252-19c7dedd3ad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EE9B88F-CCC6-4750-A1B7-AD539EBCF3AD}">
  <ds:schemaRefs>
    <ds:schemaRef ds:uri="http://schemas.microsoft.com/sharepoint/events"/>
  </ds:schemaRefs>
</ds:datastoreItem>
</file>

<file path=customXml/itemProps3.xml><?xml version="1.0" encoding="utf-8"?>
<ds:datastoreItem xmlns:ds="http://schemas.openxmlformats.org/officeDocument/2006/customXml" ds:itemID="{B93078EE-CA9E-4DA6-A341-26FB2031DCC4}">
  <ds:schemaRefs>
    <ds:schemaRef ds:uri="Microsoft.SharePoint.Taxonomy.ContentTypeSync"/>
  </ds:schemaRefs>
</ds:datastoreItem>
</file>

<file path=customXml/itemProps4.xml><?xml version="1.0" encoding="utf-8"?>
<ds:datastoreItem xmlns:ds="http://schemas.openxmlformats.org/officeDocument/2006/customXml" ds:itemID="{B831E133-5904-4511-B44F-E6E68E975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01946-e264-40a9-b252-19c7dedd3add"/>
    <ds:schemaRef ds:uri="625733c5-0f95-420a-bdd7-9e1f1bc4a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B92BFF9-82BB-445E-BE1D-BE3D555199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24875</TotalTime>
  <Words>2805</Words>
  <Application>Microsoft Office PowerPoint</Application>
  <PresentationFormat>Bredbild</PresentationFormat>
  <Paragraphs>358</Paragraphs>
  <Slides>35</Slides>
  <Notes>31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35</vt:i4>
      </vt:variant>
    </vt:vector>
  </HeadingPairs>
  <TitlesOfParts>
    <vt:vector size="41" baseType="lpstr">
      <vt:lpstr>Arial</vt:lpstr>
      <vt:lpstr>Arial Black</vt:lpstr>
      <vt:lpstr>Calibri</vt:lpstr>
      <vt:lpstr>Calibri Light</vt:lpstr>
      <vt:lpstr>Wingdings</vt:lpstr>
      <vt:lpstr>Standard - Röd</vt:lpstr>
      <vt:lpstr>Vårdrelaterade urinvägsinfektioner - Går det att förebygga? </vt:lpstr>
      <vt:lpstr>Innehåll</vt:lpstr>
      <vt:lpstr>Bakterier i urinen – vad är vad?</vt:lpstr>
      <vt:lpstr>Riskfaktorer för urinvägsinfektion</vt:lpstr>
      <vt:lpstr>Patientfall</vt:lpstr>
      <vt:lpstr>Förekomst av ABU</vt:lpstr>
      <vt:lpstr>När ska ABU behandlas med antibiotika?</vt:lpstr>
      <vt:lpstr>När kan man misstänka urinvägsinfektion?</vt:lpstr>
      <vt:lpstr>Många äldre får antibiotika mot urinvägsinfektion</vt:lpstr>
      <vt:lpstr>Bakgrund vårdrelaterad urinvägsinfektion (VUVI)</vt:lpstr>
      <vt:lpstr>Urininkontinens</vt:lpstr>
      <vt:lpstr>Definition VUVI</vt:lpstr>
      <vt:lpstr>Har ni några bra förslag hur ni som personal kan förebygga vårdrelaterade urinvägsinfektioner hos era patienter?</vt:lpstr>
      <vt:lpstr>Förebyggande åtgärder</vt:lpstr>
      <vt:lpstr>Hur kan vi förebygga VUVI?</vt:lpstr>
      <vt:lpstr>PowerPoint-presentation</vt:lpstr>
      <vt:lpstr>Hur kan vi förebygga VUVI?</vt:lpstr>
      <vt:lpstr>God hygien och rätt kateterhantering</vt:lpstr>
      <vt:lpstr>Kateterpåsar</vt:lpstr>
      <vt:lpstr>Ren intermittent kateterisering (RIK)</vt:lpstr>
      <vt:lpstr>Risker med tvättställ i vården</vt:lpstr>
      <vt:lpstr>Hur kan vi förebygga VUVI?</vt:lpstr>
      <vt:lpstr>KAD: Daglig omprövning och dokumentation</vt:lpstr>
      <vt:lpstr>Asymtomatisk bakteriuri och KAD</vt:lpstr>
      <vt:lpstr>Undvik onödig antibiotikabehandling</vt:lpstr>
      <vt:lpstr>Undvik onödig antibiotikabehandling</vt:lpstr>
      <vt:lpstr>Vad kan det då bero på om man känner sig trött, orolig eller förvirrad?</vt:lpstr>
      <vt:lpstr>Frans Bäckström –hur fungerar vårdkedjan?</vt:lpstr>
      <vt:lpstr>Patientinformation</vt:lpstr>
      <vt:lpstr>Förvaring och hantering av inkontinenshjälpmedel och material</vt:lpstr>
      <vt:lpstr>Sammanfattning: Urinvägsinfektion </vt:lpstr>
      <vt:lpstr>Tips på mer information att läsa</vt:lpstr>
      <vt:lpstr>2025</vt:lpstr>
      <vt:lpstr>Utvärdering</vt:lpstr>
      <vt:lpstr>Tack för oss</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Dalarna - Standard Powerpointmall</dc:title>
  <dc:creator>Jansson Markus /Central förvaltning Kommunikationsenhet /Falun</dc:creator>
  <cp:lastModifiedBy>Blomkvist Annika /Smittskydd och vårdhygien Dalarna /Falun</cp:lastModifiedBy>
  <cp:revision>383</cp:revision>
  <dcterms:created xsi:type="dcterms:W3CDTF">2023-03-22T13:06:26Z</dcterms:created>
  <dcterms:modified xsi:type="dcterms:W3CDTF">2025-02-17T13:16:43Z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0x010100AC92CF2061C10240851FF38CAA99F4B8030500FC1BF44D7FDED84490CEE4BC9A165B5A</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