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56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://projektportalen.ltdalarna.se/projektportalen/Proj0013/Master/Distributionspla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://projektportalen.ltdalarna.se/projektportalen/Proj0013/Master/Distributionspla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://projektportalen.ltdalarna.se/projektportalen/Proj0013/Master/Distributionspla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 sammanlagt hela länet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150693880429833"/>
          <c:y val="1.2542819655487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Blad1!$B$19:$AM$19</c:f>
              <c:numCache>
                <c:formatCode>General</c:formatCode>
                <c:ptCount val="38"/>
                <c:pt idx="0">
                  <c:v>164</c:v>
                </c:pt>
                <c:pt idx="1">
                  <c:v>88</c:v>
                </c:pt>
                <c:pt idx="2">
                  <c:v>101</c:v>
                </c:pt>
                <c:pt idx="3">
                  <c:v>84</c:v>
                </c:pt>
                <c:pt idx="4">
                  <c:v>147</c:v>
                </c:pt>
                <c:pt idx="5">
                  <c:v>213</c:v>
                </c:pt>
                <c:pt idx="6">
                  <c:v>443</c:v>
                </c:pt>
                <c:pt idx="7">
                  <c:v>622</c:v>
                </c:pt>
                <c:pt idx="8">
                  <c:v>685</c:v>
                </c:pt>
                <c:pt idx="9">
                  <c:v>635</c:v>
                </c:pt>
                <c:pt idx="10">
                  <c:v>794</c:v>
                </c:pt>
                <c:pt idx="11">
                  <c:v>837</c:v>
                </c:pt>
                <c:pt idx="12">
                  <c:v>1018</c:v>
                </c:pt>
                <c:pt idx="13">
                  <c:v>1138</c:v>
                </c:pt>
                <c:pt idx="14">
                  <c:v>977</c:v>
                </c:pt>
                <c:pt idx="15">
                  <c:v>1266</c:v>
                </c:pt>
                <c:pt idx="16">
                  <c:v>714</c:v>
                </c:pt>
                <c:pt idx="17">
                  <c:v>610</c:v>
                </c:pt>
                <c:pt idx="18">
                  <c:v>511</c:v>
                </c:pt>
                <c:pt idx="19">
                  <c:v>345</c:v>
                </c:pt>
                <c:pt idx="20">
                  <c:v>307</c:v>
                </c:pt>
                <c:pt idx="21">
                  <c:v>333</c:v>
                </c:pt>
                <c:pt idx="22">
                  <c:v>381</c:v>
                </c:pt>
                <c:pt idx="23">
                  <c:v>482</c:v>
                </c:pt>
                <c:pt idx="24">
                  <c:v>580</c:v>
                </c:pt>
                <c:pt idx="25">
                  <c:v>789</c:v>
                </c:pt>
                <c:pt idx="26">
                  <c:v>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7-4040-8B66-87253D4E4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03511736"/>
        <c:axId val="803520264"/>
      </c:barChart>
      <c:catAx>
        <c:axId val="80351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3520264"/>
        <c:crosses val="autoZero"/>
        <c:auto val="1"/>
        <c:lblAlgn val="ctr"/>
        <c:lblOffset val="100"/>
        <c:noMultiLvlLbl val="0"/>
      </c:catAx>
      <c:valAx>
        <c:axId val="80352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351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Vansbro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Blad1!$A$15</c:f>
              <c:strCache>
                <c:ptCount val="1"/>
                <c:pt idx="0">
                  <c:v>Vansbro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Blad1!$B$15:$AM$15</c:f>
              <c:numCache>
                <c:formatCode>General</c:formatCode>
                <c:ptCount val="38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3</c:v>
                </c:pt>
                <c:pt idx="8">
                  <c:v>11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  <c:pt idx="12">
                  <c:v>14</c:v>
                </c:pt>
                <c:pt idx="13">
                  <c:v>34</c:v>
                </c:pt>
                <c:pt idx="14">
                  <c:v>75</c:v>
                </c:pt>
                <c:pt idx="15">
                  <c:v>98</c:v>
                </c:pt>
                <c:pt idx="16">
                  <c:v>59</c:v>
                </c:pt>
                <c:pt idx="17">
                  <c:v>57</c:v>
                </c:pt>
                <c:pt idx="18">
                  <c:v>45</c:v>
                </c:pt>
                <c:pt idx="19">
                  <c:v>16</c:v>
                </c:pt>
                <c:pt idx="20">
                  <c:v>29</c:v>
                </c:pt>
                <c:pt idx="21">
                  <c:v>9</c:v>
                </c:pt>
                <c:pt idx="22">
                  <c:v>9</c:v>
                </c:pt>
                <c:pt idx="23">
                  <c:v>16</c:v>
                </c:pt>
                <c:pt idx="24">
                  <c:v>11</c:v>
                </c:pt>
                <c:pt idx="25">
                  <c:v>17</c:v>
                </c:pt>
                <c:pt idx="2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B-4EB8-890C-62E9430BC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97076120"/>
        <c:axId val="797072512"/>
      </c:barChart>
      <c:catAx>
        <c:axId val="79707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7072512"/>
        <c:crosses val="autoZero"/>
        <c:auto val="1"/>
        <c:lblAlgn val="ctr"/>
        <c:lblOffset val="100"/>
        <c:noMultiLvlLbl val="0"/>
      </c:catAx>
      <c:valAx>
        <c:axId val="7970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707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Rättvik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Blad1!$A$12</c:f>
              <c:strCache>
                <c:ptCount val="1"/>
                <c:pt idx="0">
                  <c:v>Rättvik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Blad1!$B$12:$AM$12</c:f>
              <c:numCache>
                <c:formatCode>General</c:formatCode>
                <c:ptCount val="38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12</c:v>
                </c:pt>
                <c:pt idx="4">
                  <c:v>18</c:v>
                </c:pt>
                <c:pt idx="5">
                  <c:v>22</c:v>
                </c:pt>
                <c:pt idx="6">
                  <c:v>15</c:v>
                </c:pt>
                <c:pt idx="7">
                  <c:v>13</c:v>
                </c:pt>
                <c:pt idx="8">
                  <c:v>16</c:v>
                </c:pt>
                <c:pt idx="9">
                  <c:v>16</c:v>
                </c:pt>
                <c:pt idx="10">
                  <c:v>21</c:v>
                </c:pt>
                <c:pt idx="11">
                  <c:v>30</c:v>
                </c:pt>
                <c:pt idx="12">
                  <c:v>46</c:v>
                </c:pt>
                <c:pt idx="13">
                  <c:v>53</c:v>
                </c:pt>
                <c:pt idx="14">
                  <c:v>35</c:v>
                </c:pt>
                <c:pt idx="15">
                  <c:v>35</c:v>
                </c:pt>
                <c:pt idx="16">
                  <c:v>14</c:v>
                </c:pt>
                <c:pt idx="17">
                  <c:v>10</c:v>
                </c:pt>
                <c:pt idx="18">
                  <c:v>7</c:v>
                </c:pt>
                <c:pt idx="19">
                  <c:v>2</c:v>
                </c:pt>
                <c:pt idx="20">
                  <c:v>2</c:v>
                </c:pt>
                <c:pt idx="21">
                  <c:v>6</c:v>
                </c:pt>
                <c:pt idx="22">
                  <c:v>7</c:v>
                </c:pt>
                <c:pt idx="23">
                  <c:v>29</c:v>
                </c:pt>
                <c:pt idx="24">
                  <c:v>36</c:v>
                </c:pt>
                <c:pt idx="25">
                  <c:v>23</c:v>
                </c:pt>
                <c:pt idx="2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F-4B3F-8256-2695CABD4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38325536"/>
        <c:axId val="538326848"/>
      </c:barChart>
      <c:catAx>
        <c:axId val="5383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8326848"/>
        <c:crosses val="autoZero"/>
        <c:auto val="1"/>
        <c:lblAlgn val="ctr"/>
        <c:lblOffset val="100"/>
        <c:noMultiLvlLbl val="0"/>
      </c:catAx>
      <c:valAx>
        <c:axId val="5383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83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 Borlänge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Borlänge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Blad1!$B$3:$AM$3</c:f>
              <c:numCache>
                <c:formatCode>General</c:formatCode>
                <c:ptCount val="38"/>
                <c:pt idx="0">
                  <c:v>25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  <c:pt idx="4">
                  <c:v>20</c:v>
                </c:pt>
                <c:pt idx="5">
                  <c:v>16</c:v>
                </c:pt>
                <c:pt idx="6">
                  <c:v>58</c:v>
                </c:pt>
                <c:pt idx="7">
                  <c:v>77</c:v>
                </c:pt>
                <c:pt idx="8">
                  <c:v>86</c:v>
                </c:pt>
                <c:pt idx="9">
                  <c:v>80</c:v>
                </c:pt>
                <c:pt idx="10">
                  <c:v>118</c:v>
                </c:pt>
                <c:pt idx="11">
                  <c:v>91</c:v>
                </c:pt>
                <c:pt idx="12">
                  <c:v>115</c:v>
                </c:pt>
                <c:pt idx="13">
                  <c:v>118</c:v>
                </c:pt>
                <c:pt idx="14">
                  <c:v>94</c:v>
                </c:pt>
                <c:pt idx="15">
                  <c:v>110</c:v>
                </c:pt>
                <c:pt idx="16">
                  <c:v>95</c:v>
                </c:pt>
                <c:pt idx="17">
                  <c:v>39</c:v>
                </c:pt>
                <c:pt idx="18">
                  <c:v>46</c:v>
                </c:pt>
                <c:pt idx="19">
                  <c:v>40</c:v>
                </c:pt>
                <c:pt idx="20">
                  <c:v>28</c:v>
                </c:pt>
                <c:pt idx="21">
                  <c:v>36</c:v>
                </c:pt>
                <c:pt idx="22">
                  <c:v>57</c:v>
                </c:pt>
                <c:pt idx="23">
                  <c:v>69</c:v>
                </c:pt>
                <c:pt idx="24">
                  <c:v>104</c:v>
                </c:pt>
                <c:pt idx="25">
                  <c:v>189</c:v>
                </c:pt>
                <c:pt idx="26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6-4257-AD18-E2C6AA06F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44960424"/>
        <c:axId val="744959440"/>
      </c:barChart>
      <c:catAx>
        <c:axId val="74496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4959440"/>
        <c:crosses val="autoZero"/>
        <c:auto val="1"/>
        <c:lblAlgn val="ctr"/>
        <c:lblOffset val="100"/>
        <c:noMultiLvlLbl val="0"/>
      </c:catAx>
      <c:valAx>
        <c:axId val="7449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496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Orsa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Blad1!$A$11</c:f>
              <c:strCache>
                <c:ptCount val="1"/>
                <c:pt idx="0">
                  <c:v>Orsa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Blad1!$B$11:$AM$11</c:f>
              <c:numCache>
                <c:formatCode>General</c:formatCode>
                <c:ptCount val="38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9</c:v>
                </c:pt>
                <c:pt idx="9">
                  <c:v>14</c:v>
                </c:pt>
                <c:pt idx="10">
                  <c:v>16</c:v>
                </c:pt>
                <c:pt idx="11">
                  <c:v>21</c:v>
                </c:pt>
                <c:pt idx="12">
                  <c:v>23</c:v>
                </c:pt>
                <c:pt idx="13">
                  <c:v>49</c:v>
                </c:pt>
                <c:pt idx="14">
                  <c:v>50</c:v>
                </c:pt>
                <c:pt idx="15">
                  <c:v>38</c:v>
                </c:pt>
                <c:pt idx="16">
                  <c:v>26</c:v>
                </c:pt>
                <c:pt idx="17">
                  <c:v>13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10</c:v>
                </c:pt>
                <c:pt idx="22">
                  <c:v>6</c:v>
                </c:pt>
                <c:pt idx="23">
                  <c:v>15</c:v>
                </c:pt>
                <c:pt idx="24">
                  <c:v>18</c:v>
                </c:pt>
                <c:pt idx="25">
                  <c:v>41</c:v>
                </c:pt>
                <c:pt idx="26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0-425A-990B-93B0F2304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43808328"/>
        <c:axId val="743806032"/>
      </c:barChart>
      <c:catAx>
        <c:axId val="74380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3806032"/>
        <c:crosses val="autoZero"/>
        <c:auto val="1"/>
        <c:lblAlgn val="ctr"/>
        <c:lblOffset val="100"/>
        <c:noMultiLvlLbl val="0"/>
      </c:catAx>
      <c:valAx>
        <c:axId val="74380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380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Mora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Blad1!$A$10</c:f>
              <c:strCache>
                <c:ptCount val="1"/>
                <c:pt idx="0">
                  <c:v>Mora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Blad1!$B$10:$AM$10</c:f>
              <c:numCache>
                <c:formatCode>General</c:formatCode>
                <c:ptCount val="38"/>
                <c:pt idx="0">
                  <c:v>46</c:v>
                </c:pt>
                <c:pt idx="1">
                  <c:v>27</c:v>
                </c:pt>
                <c:pt idx="2">
                  <c:v>34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17</c:v>
                </c:pt>
                <c:pt idx="8">
                  <c:v>47</c:v>
                </c:pt>
                <c:pt idx="9">
                  <c:v>45</c:v>
                </c:pt>
                <c:pt idx="10">
                  <c:v>61</c:v>
                </c:pt>
                <c:pt idx="11">
                  <c:v>55</c:v>
                </c:pt>
                <c:pt idx="12">
                  <c:v>61</c:v>
                </c:pt>
                <c:pt idx="13">
                  <c:v>58</c:v>
                </c:pt>
                <c:pt idx="14">
                  <c:v>51</c:v>
                </c:pt>
                <c:pt idx="15">
                  <c:v>70</c:v>
                </c:pt>
                <c:pt idx="16">
                  <c:v>41</c:v>
                </c:pt>
                <c:pt idx="17">
                  <c:v>20</c:v>
                </c:pt>
                <c:pt idx="18">
                  <c:v>9</c:v>
                </c:pt>
                <c:pt idx="19">
                  <c:v>9</c:v>
                </c:pt>
                <c:pt idx="20">
                  <c:v>10</c:v>
                </c:pt>
                <c:pt idx="21">
                  <c:v>7</c:v>
                </c:pt>
                <c:pt idx="22">
                  <c:v>13</c:v>
                </c:pt>
                <c:pt idx="23">
                  <c:v>48</c:v>
                </c:pt>
                <c:pt idx="24">
                  <c:v>68</c:v>
                </c:pt>
                <c:pt idx="25">
                  <c:v>91</c:v>
                </c:pt>
                <c:pt idx="26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6E-852E-B7A43B708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48931224"/>
        <c:axId val="748937784"/>
      </c:barChart>
      <c:catAx>
        <c:axId val="74893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37784"/>
        <c:crosses val="autoZero"/>
        <c:auto val="1"/>
        <c:lblAlgn val="ctr"/>
        <c:lblOffset val="100"/>
        <c:noMultiLvlLbl val="0"/>
      </c:catAx>
      <c:valAx>
        <c:axId val="74893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3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[Distributionsplan.xlsx]Dist.plan (vecka) - Region!Pivottabell3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Planerad distribution av dos per månad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'Dist.plan (vecka) - Region'!$P$37:$P$38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(vecka) - Region'!$O$39:$O$48</c:f>
              <c:strCache>
                <c:ptCount val="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</c:strCache>
            </c:strRef>
          </c:cat>
          <c:val>
            <c:numRef>
              <c:f>'Dist.plan (vecka) - Region'!$P$39:$P$48</c:f>
              <c:numCache>
                <c:formatCode>General</c:formatCode>
                <c:ptCount val="9"/>
                <c:pt idx="0">
                  <c:v>4994</c:v>
                </c:pt>
                <c:pt idx="1">
                  <c:v>5860</c:v>
                </c:pt>
                <c:pt idx="2">
                  <c:v>8652</c:v>
                </c:pt>
                <c:pt idx="3">
                  <c:v>2352</c:v>
                </c:pt>
                <c:pt idx="4">
                  <c:v>10878</c:v>
                </c:pt>
                <c:pt idx="5">
                  <c:v>9978</c:v>
                </c:pt>
                <c:pt idx="6">
                  <c:v>16260</c:v>
                </c:pt>
                <c:pt idx="7">
                  <c:v>10560</c:v>
                </c:pt>
                <c:pt idx="8">
                  <c:v>8196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E-4FA7-9A98-B8FAF22B72FE}"/>
            </c:ext>
          </c:extLst>
        </c:ser>
        <c:ser>
          <c:idx val="1"/>
          <c:order val="1"/>
          <c:tx>
            <c:strRef>
              <c:f>'Dist.plan (vecka) - Region'!$Q$37:$Q$38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(vecka) - Region'!$O$39:$O$48</c:f>
              <c:strCache>
                <c:ptCount val="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</c:strCache>
            </c:strRef>
          </c:cat>
          <c:val>
            <c:numRef>
              <c:f>'Dist.plan (vecka) - Region'!$Q$39:$Q$48</c:f>
              <c:numCache>
                <c:formatCode>General</c:formatCode>
                <c:ptCount val="9"/>
                <c:pt idx="0">
                  <c:v>500</c:v>
                </c:pt>
                <c:pt idx="1">
                  <c:v>1934</c:v>
                </c:pt>
                <c:pt idx="2">
                  <c:v>1716</c:v>
                </c:pt>
                <c:pt idx="3">
                  <c:v>1716</c:v>
                </c:pt>
                <c:pt idx="5">
                  <c:v>300</c:v>
                </c:pt>
                <c:pt idx="7">
                  <c:v>5720</c:v>
                </c:pt>
                <c:pt idx="8">
                  <c:v>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E-4FA7-9A98-B8FAF22B7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155984"/>
        <c:axId val="649148440"/>
      </c:barChart>
      <c:catAx>
        <c:axId val="6491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48440"/>
        <c:crosses val="autoZero"/>
        <c:auto val="1"/>
        <c:lblAlgn val="ctr"/>
        <c:lblOffset val="100"/>
        <c:noMultiLvlLbl val="0"/>
      </c:catAx>
      <c:valAx>
        <c:axId val="64914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5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[Distributionsplan.xlsx]Dist.plan (månad) - Region!Pivottabell3</c:name>
    <c:fmtId val="2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Planerad distribution av dos per månad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'Dist.plan (månad) - Region'!$N$30:$N$31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(månad) - Region'!$M$32:$M$42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Region'!$N$32:$N$42</c:f>
              <c:numCache>
                <c:formatCode>General</c:formatCode>
                <c:ptCount val="10"/>
                <c:pt idx="0">
                  <c:v>200</c:v>
                </c:pt>
                <c:pt idx="1">
                  <c:v>9175</c:v>
                </c:pt>
                <c:pt idx="2">
                  <c:v>7783</c:v>
                </c:pt>
                <c:pt idx="3">
                  <c:v>32736</c:v>
                </c:pt>
                <c:pt idx="4">
                  <c:v>44994</c:v>
                </c:pt>
                <c:pt idx="5">
                  <c:v>44320</c:v>
                </c:pt>
                <c:pt idx="6">
                  <c:v>63276</c:v>
                </c:pt>
                <c:pt idx="7">
                  <c:v>53504</c:v>
                </c:pt>
                <c:pt idx="8">
                  <c:v>18742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D-470D-A3F2-C129C33FC2FB}"/>
            </c:ext>
          </c:extLst>
        </c:ser>
        <c:ser>
          <c:idx val="1"/>
          <c:order val="1"/>
          <c:tx>
            <c:strRef>
              <c:f>'Dist.plan (månad) - Region'!$O$30:$O$31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(månad) - Region'!$M$32:$M$42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Region'!$O$32:$O$42</c:f>
              <c:numCache>
                <c:formatCode>General</c:formatCode>
                <c:ptCount val="10"/>
                <c:pt idx="1">
                  <c:v>3125</c:v>
                </c:pt>
                <c:pt idx="2">
                  <c:v>6947</c:v>
                </c:pt>
                <c:pt idx="3">
                  <c:v>5866</c:v>
                </c:pt>
                <c:pt idx="4">
                  <c:v>10254</c:v>
                </c:pt>
                <c:pt idx="5">
                  <c:v>57454</c:v>
                </c:pt>
                <c:pt idx="6">
                  <c:v>21344</c:v>
                </c:pt>
                <c:pt idx="7">
                  <c:v>14800</c:v>
                </c:pt>
                <c:pt idx="8">
                  <c:v>59858</c:v>
                </c:pt>
                <c:pt idx="9">
                  <c:v>11784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D-470D-A3F2-C129C33FC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155984"/>
        <c:axId val="649148440"/>
      </c:barChart>
      <c:catAx>
        <c:axId val="6491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48440"/>
        <c:crosses val="autoZero"/>
        <c:auto val="1"/>
        <c:lblAlgn val="ctr"/>
        <c:lblOffset val="100"/>
        <c:noMultiLvlLbl val="0"/>
      </c:catAx>
      <c:valAx>
        <c:axId val="64914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5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[Distributionsplan.xlsx]Dist.plan (månad) - Region!Pivottabell4</c:name>
    <c:fmtId val="3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Prognos på möjliga administrerade doser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7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8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9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0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0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0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0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'Dist.plan (månad) - Region'!$X$30:$X$32</c:f>
              <c:strCache>
                <c:ptCount val="1"/>
                <c:pt idx="0">
                  <c:v>1 - Summa av Kvantitet_dec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Region'!$X$33:$X$43</c:f>
              <c:numCache>
                <c:formatCode>0</c:formatCode>
                <c:ptCount val="10"/>
                <c:pt idx="0">
                  <c:v>200</c:v>
                </c:pt>
                <c:pt idx="1">
                  <c:v>9375</c:v>
                </c:pt>
                <c:pt idx="2">
                  <c:v>17039.705882352941</c:v>
                </c:pt>
                <c:pt idx="3">
                  <c:v>48861.078320885106</c:v>
                </c:pt>
                <c:pt idx="4">
                  <c:v>92621.916657779948</c:v>
                </c:pt>
                <c:pt idx="5">
                  <c:v>125443.48528523094</c:v>
                </c:pt>
                <c:pt idx="6">
                  <c:v>183286.6225401329</c:v>
                </c:pt>
                <c:pt idx="7">
                  <c:v>236048.06044862967</c:v>
                </c:pt>
                <c:pt idx="8">
                  <c:v>254512.11273621136</c:v>
                </c:pt>
                <c:pt idx="9">
                  <c:v>254512.11273621136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D4-461D-9FF7-DC03A864021B}"/>
            </c:ext>
          </c:extLst>
        </c:ser>
        <c:ser>
          <c:idx val="1"/>
          <c:order val="1"/>
          <c:tx>
            <c:strRef>
              <c:f>'Dist.plan (månad) - Region'!$Y$30:$Y$32</c:f>
              <c:strCache>
                <c:ptCount val="1"/>
                <c:pt idx="0">
                  <c:v>1 - Summa av Fas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Region'!$Y$33:$Y$43</c:f>
              <c:numCache>
                <c:formatCode>General</c:formatCode>
                <c:ptCount val="10"/>
                <c:pt idx="0">
                  <c:v>26000</c:v>
                </c:pt>
                <c:pt idx="1">
                  <c:v>26000</c:v>
                </c:pt>
                <c:pt idx="2">
                  <c:v>26000</c:v>
                </c:pt>
                <c:pt idx="3">
                  <c:v>26000</c:v>
                </c:pt>
                <c:pt idx="4">
                  <c:v>26000</c:v>
                </c:pt>
                <c:pt idx="5">
                  <c:v>26000</c:v>
                </c:pt>
                <c:pt idx="6">
                  <c:v>26000</c:v>
                </c:pt>
                <c:pt idx="7">
                  <c:v>26000</c:v>
                </c:pt>
                <c:pt idx="8">
                  <c:v>26000</c:v>
                </c:pt>
                <c:pt idx="9">
                  <c:v>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D4-461D-9FF7-DC03A864021B}"/>
            </c:ext>
          </c:extLst>
        </c:ser>
        <c:ser>
          <c:idx val="2"/>
          <c:order val="2"/>
          <c:tx>
            <c:strRef>
              <c:f>'Dist.plan (månad) - Region'!$Z$30:$Z$32</c:f>
              <c:strCache>
                <c:ptCount val="1"/>
                <c:pt idx="0">
                  <c:v>1 - Summa av Fas 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Region'!$Z$33:$Z$43</c:f>
              <c:numCache>
                <c:formatCode>General</c:formatCode>
                <c:ptCount val="10"/>
                <c:pt idx="0">
                  <c:v>86000</c:v>
                </c:pt>
                <c:pt idx="1">
                  <c:v>86000</c:v>
                </c:pt>
                <c:pt idx="2">
                  <c:v>86000</c:v>
                </c:pt>
                <c:pt idx="3">
                  <c:v>86000</c:v>
                </c:pt>
                <c:pt idx="4">
                  <c:v>86000</c:v>
                </c:pt>
                <c:pt idx="5">
                  <c:v>86000</c:v>
                </c:pt>
                <c:pt idx="6">
                  <c:v>86000</c:v>
                </c:pt>
                <c:pt idx="7">
                  <c:v>86000</c:v>
                </c:pt>
                <c:pt idx="8">
                  <c:v>86000</c:v>
                </c:pt>
                <c:pt idx="9">
                  <c:v>86000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4-461D-9FF7-DC03A864021B}"/>
            </c:ext>
          </c:extLst>
        </c:ser>
        <c:ser>
          <c:idx val="3"/>
          <c:order val="3"/>
          <c:tx>
            <c:strRef>
              <c:f>'Dist.plan (månad) - Region'!$AA$30:$AA$32</c:f>
              <c:strCache>
                <c:ptCount val="1"/>
                <c:pt idx="0">
                  <c:v>1 - Summa av Fas 3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Region'!$AA$33:$AA$43</c:f>
              <c:numCache>
                <c:formatCode>General</c:formatCode>
                <c:ptCount val="10"/>
                <c:pt idx="0">
                  <c:v>116000</c:v>
                </c:pt>
                <c:pt idx="1">
                  <c:v>116000</c:v>
                </c:pt>
                <c:pt idx="2">
                  <c:v>116000</c:v>
                </c:pt>
                <c:pt idx="3">
                  <c:v>116000</c:v>
                </c:pt>
                <c:pt idx="4">
                  <c:v>116000</c:v>
                </c:pt>
                <c:pt idx="5">
                  <c:v>116000</c:v>
                </c:pt>
                <c:pt idx="6">
                  <c:v>116000</c:v>
                </c:pt>
                <c:pt idx="7">
                  <c:v>116000</c:v>
                </c:pt>
                <c:pt idx="8">
                  <c:v>116000</c:v>
                </c:pt>
                <c:pt idx="9">
                  <c:v>116000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4-461D-9FF7-DC03A864021B}"/>
            </c:ext>
          </c:extLst>
        </c:ser>
        <c:ser>
          <c:idx val="4"/>
          <c:order val="4"/>
          <c:tx>
            <c:strRef>
              <c:f>'Dist.plan (månad) - Region'!$AB$30:$AB$32</c:f>
              <c:strCache>
                <c:ptCount val="1"/>
                <c:pt idx="0">
                  <c:v>1 - Summa av Fas 4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Region'!$AB$33:$AB$43</c:f>
              <c:numCache>
                <c:formatCode>General</c:formatCode>
                <c:ptCount val="10"/>
                <c:pt idx="0">
                  <c:v>195000</c:v>
                </c:pt>
                <c:pt idx="1">
                  <c:v>195000</c:v>
                </c:pt>
                <c:pt idx="2">
                  <c:v>195000</c:v>
                </c:pt>
                <c:pt idx="3">
                  <c:v>195000</c:v>
                </c:pt>
                <c:pt idx="4">
                  <c:v>195000</c:v>
                </c:pt>
                <c:pt idx="5">
                  <c:v>195000</c:v>
                </c:pt>
                <c:pt idx="6">
                  <c:v>195000</c:v>
                </c:pt>
                <c:pt idx="7">
                  <c:v>195000</c:v>
                </c:pt>
                <c:pt idx="8">
                  <c:v>195000</c:v>
                </c:pt>
                <c:pt idx="9">
                  <c:v>195000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D4-461D-9FF7-DC03A864021B}"/>
            </c:ext>
          </c:extLst>
        </c:ser>
        <c:ser>
          <c:idx val="5"/>
          <c:order val="5"/>
          <c:tx>
            <c:strRef>
              <c:f>'Dist.plan (månad) - Region'!$AC$30:$AC$32</c:f>
              <c:strCache>
                <c:ptCount val="1"/>
                <c:pt idx="0">
                  <c:v>2 - Summa av Kvantitet_dec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Region'!$AC$33:$AC$43</c:f>
              <c:numCache>
                <c:formatCode>General</c:formatCode>
                <c:ptCount val="10"/>
                <c:pt idx="0">
                  <c:v>0</c:v>
                </c:pt>
                <c:pt idx="1">
                  <c:v>3125</c:v>
                </c:pt>
                <c:pt idx="2">
                  <c:v>10061.000000000004</c:v>
                </c:pt>
                <c:pt idx="3">
                  <c:v>15946.294117647061</c:v>
                </c:pt>
                <c:pt idx="4">
                  <c:v>26279.399272500523</c:v>
                </c:pt>
                <c:pt idx="5">
                  <c:v>86074.583324446576</c:v>
                </c:pt>
                <c:pt idx="6">
                  <c:v>107305.95587346618</c:v>
                </c:pt>
                <c:pt idx="7">
                  <c:v>122305.95587346618</c:v>
                </c:pt>
                <c:pt idx="8">
                  <c:v>181472.62254013284</c:v>
                </c:pt>
                <c:pt idx="9">
                  <c:v>193237.32842248579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D4-461D-9FF7-DC03A864021B}"/>
            </c:ext>
          </c:extLst>
        </c:ser>
        <c:ser>
          <c:idx val="6"/>
          <c:order val="6"/>
          <c:tx>
            <c:strRef>
              <c:f>'Dist.plan (månad) - Region'!$AD$30:$AD$32</c:f>
              <c:strCache>
                <c:ptCount val="1"/>
                <c:pt idx="0">
                  <c:v>2 - Summa av Fas 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Region'!$AD$33:$AD$43</c:f>
              <c:numCache>
                <c:formatCode>General</c:formatCode>
                <c:ptCount val="10"/>
                <c:pt idx="0">
                  <c:v>26000</c:v>
                </c:pt>
                <c:pt idx="1">
                  <c:v>26000</c:v>
                </c:pt>
                <c:pt idx="2">
                  <c:v>26000</c:v>
                </c:pt>
                <c:pt idx="3">
                  <c:v>26000</c:v>
                </c:pt>
                <c:pt idx="4">
                  <c:v>26000</c:v>
                </c:pt>
                <c:pt idx="5">
                  <c:v>26000</c:v>
                </c:pt>
                <c:pt idx="6">
                  <c:v>26000</c:v>
                </c:pt>
                <c:pt idx="7">
                  <c:v>26000</c:v>
                </c:pt>
                <c:pt idx="8">
                  <c:v>26000</c:v>
                </c:pt>
                <c:pt idx="9">
                  <c:v>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D4-461D-9FF7-DC03A864021B}"/>
            </c:ext>
          </c:extLst>
        </c:ser>
        <c:ser>
          <c:idx val="7"/>
          <c:order val="7"/>
          <c:tx>
            <c:strRef>
              <c:f>'Dist.plan (månad) - Region'!$AE$30:$AE$32</c:f>
              <c:strCache>
                <c:ptCount val="1"/>
                <c:pt idx="0">
                  <c:v>2 - Summa av Fas 2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Region'!$AE$33:$AE$43</c:f>
              <c:numCache>
                <c:formatCode>General</c:formatCode>
                <c:ptCount val="10"/>
                <c:pt idx="0">
                  <c:v>86000</c:v>
                </c:pt>
                <c:pt idx="1">
                  <c:v>86000</c:v>
                </c:pt>
                <c:pt idx="2">
                  <c:v>86000</c:v>
                </c:pt>
                <c:pt idx="3">
                  <c:v>86000</c:v>
                </c:pt>
                <c:pt idx="4">
                  <c:v>86000</c:v>
                </c:pt>
                <c:pt idx="5">
                  <c:v>86000</c:v>
                </c:pt>
                <c:pt idx="6">
                  <c:v>86000</c:v>
                </c:pt>
                <c:pt idx="7">
                  <c:v>86000</c:v>
                </c:pt>
                <c:pt idx="8">
                  <c:v>86000</c:v>
                </c:pt>
                <c:pt idx="9">
                  <c:v>86000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D4-461D-9FF7-DC03A864021B}"/>
            </c:ext>
          </c:extLst>
        </c:ser>
        <c:ser>
          <c:idx val="8"/>
          <c:order val="8"/>
          <c:tx>
            <c:strRef>
              <c:f>'Dist.plan (månad) - Region'!$AF$30:$AF$32</c:f>
              <c:strCache>
                <c:ptCount val="1"/>
                <c:pt idx="0">
                  <c:v>2 - Summa av Fas 3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Region'!$AF$33:$AF$43</c:f>
              <c:numCache>
                <c:formatCode>General</c:formatCode>
                <c:ptCount val="10"/>
                <c:pt idx="0">
                  <c:v>116000</c:v>
                </c:pt>
                <c:pt idx="1">
                  <c:v>116000</c:v>
                </c:pt>
                <c:pt idx="2">
                  <c:v>116000</c:v>
                </c:pt>
                <c:pt idx="3">
                  <c:v>116000</c:v>
                </c:pt>
                <c:pt idx="4">
                  <c:v>116000</c:v>
                </c:pt>
                <c:pt idx="5">
                  <c:v>116000</c:v>
                </c:pt>
                <c:pt idx="6">
                  <c:v>116000</c:v>
                </c:pt>
                <c:pt idx="7">
                  <c:v>116000</c:v>
                </c:pt>
                <c:pt idx="8">
                  <c:v>116000</c:v>
                </c:pt>
                <c:pt idx="9">
                  <c:v>116000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50-4212-92F0-CBFB8377F289}"/>
            </c:ext>
          </c:extLst>
        </c:ser>
        <c:ser>
          <c:idx val="9"/>
          <c:order val="9"/>
          <c:tx>
            <c:strRef>
              <c:f>'Dist.plan (månad) - Region'!$AG$30:$AG$32</c:f>
              <c:strCache>
                <c:ptCount val="1"/>
                <c:pt idx="0">
                  <c:v>2 - Summa av Fas 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'Dist.plan (månad) - Region'!$W$33:$W$43</c:f>
              <c:strCache>
                <c:ptCount val="10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</c:strCache>
            </c:strRef>
          </c:cat>
          <c:val>
            <c:numRef>
              <c:f>'Dist.plan (månad) - Region'!$AG$33:$AG$43</c:f>
              <c:numCache>
                <c:formatCode>General</c:formatCode>
                <c:ptCount val="10"/>
                <c:pt idx="0">
                  <c:v>195000</c:v>
                </c:pt>
                <c:pt idx="1">
                  <c:v>195000</c:v>
                </c:pt>
                <c:pt idx="2">
                  <c:v>195000</c:v>
                </c:pt>
                <c:pt idx="3">
                  <c:v>195000</c:v>
                </c:pt>
                <c:pt idx="4">
                  <c:v>195000</c:v>
                </c:pt>
                <c:pt idx="5">
                  <c:v>195000</c:v>
                </c:pt>
                <c:pt idx="6">
                  <c:v>195000</c:v>
                </c:pt>
                <c:pt idx="7">
                  <c:v>195000</c:v>
                </c:pt>
                <c:pt idx="8">
                  <c:v>195000</c:v>
                </c:pt>
                <c:pt idx="9">
                  <c:v>195000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0-4212-92F0-CBFB8377F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577200"/>
        <c:axId val="647582448"/>
      </c:lineChart>
      <c:catAx>
        <c:axId val="6475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7582448"/>
        <c:crosses val="autoZero"/>
        <c:auto val="1"/>
        <c:lblAlgn val="ctr"/>
        <c:lblOffset val="100"/>
        <c:noMultiLvlLbl val="0"/>
      </c:catAx>
      <c:valAx>
        <c:axId val="6475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757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582C-5265-4F05-9AC6-A17994DD597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0A55-9897-4D8B-9FFD-1FF8C2081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4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20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71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19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0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9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473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2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30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74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9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75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32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7441-8EF4-4119-A789-4FDB48BA6DC1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E468-A691-4A60-B94C-AF9732B889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3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06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Aktuellt Coronaläge Region Dalarna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210325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Roger 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6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9400"/>
            <a:ext cx="1045527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559" y="39140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6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559" y="39140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0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559" y="39140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3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559" y="39140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1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559" y="39140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8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559" y="39140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1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Välfärdsråd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2021-03-25</a:t>
            </a:r>
          </a:p>
        </p:txBody>
      </p:sp>
    </p:spTree>
    <p:extLst>
      <p:ext uri="{BB962C8B-B14F-4D97-AF65-F5344CB8AC3E}">
        <p14:creationId xmlns:p14="http://schemas.microsoft.com/office/powerpoint/2010/main" val="26734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115746"/>
            <a:ext cx="10619402" cy="1210581"/>
          </a:xfrm>
        </p:spPr>
        <p:txBody>
          <a:bodyPr/>
          <a:lstStyle/>
          <a:p>
            <a:r>
              <a:rPr lang="sv-SE" dirty="0" smtClean="0"/>
              <a:t>Beslut 19/3: </a:t>
            </a:r>
            <a:r>
              <a:rPr lang="sv-SE" dirty="0" err="1" smtClean="0"/>
              <a:t>FoHM</a:t>
            </a:r>
            <a:r>
              <a:rPr lang="sv-SE" dirty="0" smtClean="0"/>
              <a:t> rekommendation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502354"/>
            <a:ext cx="11370906" cy="4351337"/>
          </a:xfrm>
        </p:spPr>
        <p:txBody>
          <a:bodyPr>
            <a:normAutofit/>
          </a:bodyPr>
          <a:lstStyle/>
          <a:p>
            <a:r>
              <a:rPr lang="sv-SE" b="1" dirty="0" smtClean="0"/>
              <a:t>Personalvaccinationer pausas till förmån för de äldre. </a:t>
            </a:r>
          </a:p>
          <a:p>
            <a:pPr marL="0" indent="0">
              <a:buNone/>
            </a:pPr>
            <a:endParaRPr lang="sv-SE" i="1" dirty="0" smtClean="0"/>
          </a:p>
          <a:p>
            <a:r>
              <a:rPr lang="sv-SE" b="1" dirty="0" smtClean="0"/>
              <a:t>Vecka 12: De som får dos 1 Pfizer får dos 2 efter 6 veckor. </a:t>
            </a:r>
          </a:p>
          <a:p>
            <a:r>
              <a:rPr lang="sv-SE" b="1" dirty="0" smtClean="0"/>
              <a:t>Från och med vecka 13 bokas dos 2 till 6 veckor.</a:t>
            </a:r>
          </a:p>
          <a:p>
            <a:endParaRPr lang="sv-SE" b="1" dirty="0" smtClean="0"/>
          </a:p>
          <a:p>
            <a:r>
              <a:rPr lang="sv-SE" dirty="0" smtClean="0"/>
              <a:t>Vid störningar i inleveranser så prioriterar vi att få ut dos 1 och dos 2 får avbokas.</a:t>
            </a:r>
          </a:p>
          <a:p>
            <a:r>
              <a:rPr lang="sv-SE" dirty="0" smtClean="0"/>
              <a:t>Vi fortsätter att ha en veckas leveransfördröjning på inkommande vaccin.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6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AZ pausas även vecka 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Vi inväntar FOHM beslut 25/3, hur hantera AZ vaccin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219075"/>
            <a:ext cx="9486901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515520"/>
            <a:ext cx="10619402" cy="1210581"/>
          </a:xfrm>
        </p:spPr>
        <p:txBody>
          <a:bodyPr>
            <a:normAutofit/>
          </a:bodyPr>
          <a:lstStyle/>
          <a:p>
            <a:r>
              <a:rPr lang="sv-SE" sz="2800" dirty="0" smtClean="0"/>
              <a:t>Hur många kvar att vaccinera-</a:t>
            </a:r>
            <a:br>
              <a:rPr lang="sv-SE" sz="2800" dirty="0" smtClean="0"/>
            </a:br>
            <a:r>
              <a:rPr lang="sv-SE" sz="2800" dirty="0" smtClean="0"/>
              <a:t>65 - +80, dos 1</a:t>
            </a:r>
            <a:endParaRPr lang="sv-SE" sz="2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7" y="54250"/>
            <a:ext cx="4541781" cy="62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Kommande dosvolymer v12-v17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3211074"/>
          <a:ext cx="113696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419">
                  <a:extLst>
                    <a:ext uri="{9D8B030D-6E8A-4147-A177-3AD203B41FA5}">
                      <a16:colId xmlns:a16="http://schemas.microsoft.com/office/drawing/2014/main" val="998720217"/>
                    </a:ext>
                  </a:extLst>
                </a:gridCol>
                <a:gridCol w="2842419">
                  <a:extLst>
                    <a:ext uri="{9D8B030D-6E8A-4147-A177-3AD203B41FA5}">
                      <a16:colId xmlns:a16="http://schemas.microsoft.com/office/drawing/2014/main" val="998508386"/>
                    </a:ext>
                  </a:extLst>
                </a:gridCol>
                <a:gridCol w="2842419">
                  <a:extLst>
                    <a:ext uri="{9D8B030D-6E8A-4147-A177-3AD203B41FA5}">
                      <a16:colId xmlns:a16="http://schemas.microsoft.com/office/drawing/2014/main" val="2024012793"/>
                    </a:ext>
                  </a:extLst>
                </a:gridCol>
                <a:gridCol w="2842419">
                  <a:extLst>
                    <a:ext uri="{9D8B030D-6E8A-4147-A177-3AD203B41FA5}">
                      <a16:colId xmlns:a16="http://schemas.microsoft.com/office/drawing/2014/main" val="41421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Vaccin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tom v15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tom 16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tom 17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39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Pfizer, Moderna, AZ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39 000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54 000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67 000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13596"/>
                  </a:ext>
                </a:extLst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-27698" y="47844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89530" y="1535658"/>
            <a:ext cx="926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Pfizer: </a:t>
            </a:r>
            <a:r>
              <a:rPr lang="sv-SE" sz="2400" dirty="0" smtClean="0"/>
              <a:t>	50 600</a:t>
            </a:r>
          </a:p>
          <a:p>
            <a:r>
              <a:rPr lang="sv-SE" sz="2400" b="1" dirty="0" smtClean="0"/>
              <a:t>Moderna: </a:t>
            </a:r>
            <a:r>
              <a:rPr lang="sv-SE" sz="2400" dirty="0" smtClean="0"/>
              <a:t>	4 </a:t>
            </a:r>
            <a:r>
              <a:rPr lang="sv-SE" sz="2400" dirty="0"/>
              <a:t>6</a:t>
            </a:r>
            <a:r>
              <a:rPr lang="sv-SE" sz="2400" dirty="0" smtClean="0"/>
              <a:t>00</a:t>
            </a:r>
          </a:p>
          <a:p>
            <a:r>
              <a:rPr lang="sv-SE" sz="2400" b="1" dirty="0" smtClean="0"/>
              <a:t>AZ: </a:t>
            </a:r>
            <a:r>
              <a:rPr lang="sv-SE" sz="2400" dirty="0" smtClean="0"/>
              <a:t>		13 </a:t>
            </a:r>
            <a:r>
              <a:rPr lang="sv-SE" sz="2400" dirty="0"/>
              <a:t>7</a:t>
            </a:r>
            <a:r>
              <a:rPr lang="sv-SE" sz="2400" dirty="0" smtClean="0"/>
              <a:t>00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529377" y="4680282"/>
            <a:ext cx="501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Kvar att vaccinera 65 - +80: </a:t>
            </a:r>
            <a:r>
              <a:rPr lang="sv-SE" sz="2400" b="1" dirty="0" smtClean="0"/>
              <a:t>52 896</a:t>
            </a:r>
          </a:p>
          <a:p>
            <a:endParaRPr lang="sv-SE" sz="2400" dirty="0"/>
          </a:p>
          <a:p>
            <a:r>
              <a:rPr lang="sv-SE" sz="2400" dirty="0" smtClean="0"/>
              <a:t>När öppna upp webtidboken- matchat med utskick.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429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Checklista: Säkerställa web-tidbokning.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410548" y="1818965"/>
          <a:ext cx="11614303" cy="4316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357">
                  <a:extLst>
                    <a:ext uri="{9D8B030D-6E8A-4147-A177-3AD203B41FA5}">
                      <a16:colId xmlns:a16="http://schemas.microsoft.com/office/drawing/2014/main" val="288908781"/>
                    </a:ext>
                  </a:extLst>
                </a:gridCol>
                <a:gridCol w="1201480">
                  <a:extLst>
                    <a:ext uri="{9D8B030D-6E8A-4147-A177-3AD203B41FA5}">
                      <a16:colId xmlns:a16="http://schemas.microsoft.com/office/drawing/2014/main" val="3509138639"/>
                    </a:ext>
                  </a:extLst>
                </a:gridCol>
                <a:gridCol w="872503">
                  <a:extLst>
                    <a:ext uri="{9D8B030D-6E8A-4147-A177-3AD203B41FA5}">
                      <a16:colId xmlns:a16="http://schemas.microsoft.com/office/drawing/2014/main" val="2028513025"/>
                    </a:ext>
                  </a:extLst>
                </a:gridCol>
                <a:gridCol w="1001233">
                  <a:extLst>
                    <a:ext uri="{9D8B030D-6E8A-4147-A177-3AD203B41FA5}">
                      <a16:colId xmlns:a16="http://schemas.microsoft.com/office/drawing/2014/main" val="2829358991"/>
                    </a:ext>
                  </a:extLst>
                </a:gridCol>
                <a:gridCol w="986929">
                  <a:extLst>
                    <a:ext uri="{9D8B030D-6E8A-4147-A177-3AD203B41FA5}">
                      <a16:colId xmlns:a16="http://schemas.microsoft.com/office/drawing/2014/main" val="906624235"/>
                    </a:ext>
                  </a:extLst>
                </a:gridCol>
                <a:gridCol w="972627">
                  <a:extLst>
                    <a:ext uri="{9D8B030D-6E8A-4147-A177-3AD203B41FA5}">
                      <a16:colId xmlns:a16="http://schemas.microsoft.com/office/drawing/2014/main" val="1971066930"/>
                    </a:ext>
                  </a:extLst>
                </a:gridCol>
                <a:gridCol w="986929">
                  <a:extLst>
                    <a:ext uri="{9D8B030D-6E8A-4147-A177-3AD203B41FA5}">
                      <a16:colId xmlns:a16="http://schemas.microsoft.com/office/drawing/2014/main" val="3283151240"/>
                    </a:ext>
                  </a:extLst>
                </a:gridCol>
                <a:gridCol w="1029840">
                  <a:extLst>
                    <a:ext uri="{9D8B030D-6E8A-4147-A177-3AD203B41FA5}">
                      <a16:colId xmlns:a16="http://schemas.microsoft.com/office/drawing/2014/main" val="3143214522"/>
                    </a:ext>
                  </a:extLst>
                </a:gridCol>
                <a:gridCol w="800986">
                  <a:extLst>
                    <a:ext uri="{9D8B030D-6E8A-4147-A177-3AD203B41FA5}">
                      <a16:colId xmlns:a16="http://schemas.microsoft.com/office/drawing/2014/main" val="3121876318"/>
                    </a:ext>
                  </a:extLst>
                </a:gridCol>
                <a:gridCol w="958323">
                  <a:extLst>
                    <a:ext uri="{9D8B030D-6E8A-4147-A177-3AD203B41FA5}">
                      <a16:colId xmlns:a16="http://schemas.microsoft.com/office/drawing/2014/main" val="1931538967"/>
                    </a:ext>
                  </a:extLst>
                </a:gridCol>
                <a:gridCol w="1015536">
                  <a:extLst>
                    <a:ext uri="{9D8B030D-6E8A-4147-A177-3AD203B41FA5}">
                      <a16:colId xmlns:a16="http://schemas.microsoft.com/office/drawing/2014/main" val="2008781030"/>
                    </a:ext>
                  </a:extLst>
                </a:gridCol>
                <a:gridCol w="686560">
                  <a:extLst>
                    <a:ext uri="{9D8B030D-6E8A-4147-A177-3AD203B41FA5}">
                      <a16:colId xmlns:a16="http://schemas.microsoft.com/office/drawing/2014/main" val="3069762831"/>
                    </a:ext>
                  </a:extLst>
                </a:gridCol>
              </a:tblGrid>
              <a:tr h="107909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Avesta vårdcentral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Antal dos 1 Moderna</a:t>
                      </a:r>
                      <a:br>
                        <a:rPr lang="sv-SE" sz="1400" u="none" strike="noStrike">
                          <a:effectLst/>
                        </a:rPr>
                      </a:br>
                      <a:r>
                        <a:rPr lang="sv-SE" sz="1400" u="none" strike="noStrike">
                          <a:effectLst/>
                        </a:rPr>
                        <a:t> v 11</a:t>
                      </a:r>
                      <a:endParaRPr lang="sv-SE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v 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v 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 v 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v15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v16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Antal dos 1 Moderna </a:t>
                      </a:r>
                      <a:br>
                        <a:rPr lang="sv-SE" sz="1400" u="none" strike="noStrike">
                          <a:effectLst/>
                        </a:rPr>
                      </a:br>
                      <a:r>
                        <a:rPr lang="sv-SE" sz="1400" u="none" strike="noStrike">
                          <a:effectLst/>
                        </a:rPr>
                        <a:t>v 16</a:t>
                      </a:r>
                      <a:endParaRPr lang="sv-SE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v17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Antal dos 1 Pz v18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8542219"/>
                  </a:ext>
                </a:extLst>
              </a:tr>
              <a:tr h="71939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Ålder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Antal kvar att vaccinera dos 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384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384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450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450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200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324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324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1717047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80+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201</a:t>
                      </a:r>
                      <a:endParaRPr lang="sv-SE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78</a:t>
                      </a:r>
                      <a:endParaRPr lang="sv-SE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123</a:t>
                      </a:r>
                      <a:endParaRPr lang="sv-SE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201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103650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75-79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688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261</a:t>
                      </a:r>
                      <a:endParaRPr lang="sv-SE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384</a:t>
                      </a:r>
                      <a:endParaRPr lang="sv-SE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43</a:t>
                      </a:r>
                      <a:endParaRPr lang="sv-SE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688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0652708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70-74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871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450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871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3248713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65-69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762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186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324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252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762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7715689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60-64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735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v-SE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72</a:t>
                      </a:r>
                      <a:endParaRPr lang="sv-S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6339876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18-59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5177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8626882"/>
                  </a:ext>
                </a:extLst>
              </a:tr>
              <a:tr h="35969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384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384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450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450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200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324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324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148050"/>
                  </a:ext>
                </a:extLst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13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Planerad och genomförd distribution närliggande veckor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825625"/>
          <a:ext cx="11369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3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Övergripande distributionsplan per dos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24</a:t>
            </a:fld>
            <a:endParaRPr lang="sv-SE" dirty="0"/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825625"/>
          <a:ext cx="11369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Prognos på möjlig andel vaccinerade i Region Dalarna utifrån tillgång på vaccin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25</a:t>
            </a:fld>
            <a:endParaRPr lang="sv-SE" dirty="0"/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742173"/>
          <a:ext cx="10773393" cy="443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3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Tidigare </a:t>
            </a:r>
            <a:r>
              <a:rPr lang="sv-SE" dirty="0"/>
              <a:t>p</a:t>
            </a:r>
            <a:r>
              <a:rPr lang="sv-SE" dirty="0" smtClean="0"/>
              <a:t>rognos </a:t>
            </a:r>
            <a:r>
              <a:rPr lang="sv-SE" dirty="0"/>
              <a:t>på möjlig andel vaccinerade i Region Dalarna utifrån tillgång på vaccin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26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14" y="1981890"/>
            <a:ext cx="10154172" cy="4038808"/>
          </a:xfrm>
          <a:prstGeom prst="rect">
            <a:avLst/>
          </a:prstGeom>
        </p:spPr>
      </p:pic>
      <p:cxnSp>
        <p:nvCxnSpPr>
          <p:cNvPr id="9" name="Rak pilkoppling 8"/>
          <p:cNvCxnSpPr/>
          <p:nvPr/>
        </p:nvCxnSpPr>
        <p:spPr>
          <a:xfrm flipV="1">
            <a:off x="4627418" y="5033818"/>
            <a:ext cx="18473" cy="20320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V="1">
            <a:off x="5463309" y="4636655"/>
            <a:ext cx="13855" cy="26324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4221018" y="4798292"/>
            <a:ext cx="10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+5600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4805219" y="4451989"/>
            <a:ext cx="10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+16000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6677891" y="3331386"/>
            <a:ext cx="10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+12000</a:t>
            </a:r>
            <a:endParaRPr lang="sv-SE" dirty="0"/>
          </a:p>
        </p:txBody>
      </p:sp>
      <p:cxnSp>
        <p:nvCxnSpPr>
          <p:cNvPr id="18" name="Rak pilkoppling 17"/>
          <p:cNvCxnSpPr/>
          <p:nvPr/>
        </p:nvCxnSpPr>
        <p:spPr>
          <a:xfrm flipH="1" flipV="1">
            <a:off x="7190510" y="3656068"/>
            <a:ext cx="17318" cy="24476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Prognos </a:t>
            </a:r>
            <a:r>
              <a:rPr lang="sv-SE" dirty="0"/>
              <a:t>på </a:t>
            </a:r>
            <a:r>
              <a:rPr lang="sv-SE" dirty="0" smtClean="0"/>
              <a:t>vaccinationsstart (dos 1)</a:t>
            </a:r>
            <a:r>
              <a:rPr lang="sv-SE" dirty="0"/>
              <a:t/>
            </a:r>
            <a:br>
              <a:rPr lang="sv-SE" dirty="0"/>
            </a:br>
            <a:r>
              <a:rPr lang="sv-SE" sz="2200" dirty="0"/>
              <a:t>- Av Fas och underliggande grupp utifrån </a:t>
            </a:r>
            <a:r>
              <a:rPr lang="sv-SE" sz="2200" dirty="0" smtClean="0"/>
              <a:t>tillgång </a:t>
            </a:r>
            <a:r>
              <a:rPr lang="sv-SE" sz="2200" dirty="0"/>
              <a:t>på </a:t>
            </a:r>
            <a:r>
              <a:rPr lang="sv-SE" sz="2200" dirty="0" smtClean="0"/>
              <a:t>vaccin (AZ med)</a:t>
            </a:r>
            <a:endParaRPr lang="sv-SE" sz="2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27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16" y="2262909"/>
            <a:ext cx="11865511" cy="3501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7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8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Estimat december 2020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29</a:t>
            </a:fld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/>
          </p:nvPr>
        </p:nvGraphicFramePr>
        <p:xfrm>
          <a:off x="634190" y="1874979"/>
          <a:ext cx="9753601" cy="4221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077">
                  <a:extLst>
                    <a:ext uri="{9D8B030D-6E8A-4147-A177-3AD203B41FA5}">
                      <a16:colId xmlns:a16="http://schemas.microsoft.com/office/drawing/2014/main" val="1461565142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287802570"/>
                    </a:ext>
                  </a:extLst>
                </a:gridCol>
                <a:gridCol w="1318371">
                  <a:extLst>
                    <a:ext uri="{9D8B030D-6E8A-4147-A177-3AD203B41FA5}">
                      <a16:colId xmlns:a16="http://schemas.microsoft.com/office/drawing/2014/main" val="2625595940"/>
                    </a:ext>
                  </a:extLst>
                </a:gridCol>
                <a:gridCol w="1120030">
                  <a:extLst>
                    <a:ext uri="{9D8B030D-6E8A-4147-A177-3AD203B41FA5}">
                      <a16:colId xmlns:a16="http://schemas.microsoft.com/office/drawing/2014/main" val="1343490597"/>
                    </a:ext>
                  </a:extLst>
                </a:gridCol>
                <a:gridCol w="1120030">
                  <a:extLst>
                    <a:ext uri="{9D8B030D-6E8A-4147-A177-3AD203B41FA5}">
                      <a16:colId xmlns:a16="http://schemas.microsoft.com/office/drawing/2014/main" val="3062524256"/>
                    </a:ext>
                  </a:extLst>
                </a:gridCol>
                <a:gridCol w="1120030">
                  <a:extLst>
                    <a:ext uri="{9D8B030D-6E8A-4147-A177-3AD203B41FA5}">
                      <a16:colId xmlns:a16="http://schemas.microsoft.com/office/drawing/2014/main" val="4055254816"/>
                    </a:ext>
                  </a:extLst>
                </a:gridCol>
                <a:gridCol w="1166699">
                  <a:extLst>
                    <a:ext uri="{9D8B030D-6E8A-4147-A177-3AD203B41FA5}">
                      <a16:colId xmlns:a16="http://schemas.microsoft.com/office/drawing/2014/main" val="2602872306"/>
                    </a:ext>
                  </a:extLst>
                </a:gridCol>
              </a:tblGrid>
              <a:tr h="757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Antal doser leverans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9540809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Vaccin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jan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feb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mar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apr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maj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jun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5262821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Astra Zeneca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85900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59500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68000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34000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51000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5677693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Johnson &amp; Johnson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15583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15583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15583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88713982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Pfizer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7800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15600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19000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19000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19000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19000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3056439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Moderna 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2900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2900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2832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9918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9918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17000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3397908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Curevac 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68000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13600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13600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82454656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Sanofi/GSK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1691211"/>
                  </a:ext>
                </a:extLst>
              </a:tr>
              <a:tr h="451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Summa: 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10 700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104 400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81 332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180 501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92 101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116 183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1528246"/>
                  </a:ext>
                </a:extLst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0626518" y="574610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585 217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241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76" y="203200"/>
            <a:ext cx="10615349" cy="61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+65 som ska vara med och </a:t>
            </a:r>
            <a:r>
              <a:rPr lang="sv-SE" sz="2400" dirty="0" smtClean="0"/>
              <a:t>vaccinera</a:t>
            </a:r>
          </a:p>
          <a:p>
            <a:r>
              <a:rPr lang="sv-SE" sz="2400" dirty="0" smtClean="0"/>
              <a:t>Vaccinera personal som jobbar med Corona</a:t>
            </a:r>
          </a:p>
          <a:p>
            <a:r>
              <a:rPr lang="sv-SE" sz="2400" dirty="0"/>
              <a:t>Personal som fått dos 1 Pfizer, ska de bokas in för dos 2 Pfizer och hur länge kan de vänta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Asylsökanden (Melker)</a:t>
            </a:r>
          </a:p>
          <a:p>
            <a:r>
              <a:rPr lang="sv-SE" sz="2400" dirty="0" smtClean="0"/>
              <a:t>Papperslösa</a:t>
            </a:r>
          </a:p>
          <a:p>
            <a:r>
              <a:rPr lang="sv-SE" sz="2400" dirty="0" smtClean="0"/>
              <a:t>MM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2021-03-25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9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2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8" y="660399"/>
            <a:ext cx="10550174" cy="52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03498"/>
            <a:ext cx="10987087" cy="44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Uppdaterad modell med hänsyn också tagen till andelen positiva provsvar (</a:t>
            </a:r>
            <a:r>
              <a:rPr lang="sv-SE" dirty="0" err="1" smtClean="0"/>
              <a:t>omkalibrerad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>Skifte rörande inläggningar i Mars inkorporerat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6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</a:t>
            </a:r>
            <a:r>
              <a:rPr lang="sv-SE" dirty="0"/>
              <a:t>med positivt provsvar för </a:t>
            </a:r>
            <a:r>
              <a:rPr lang="sv-SE" dirty="0" smtClean="0"/>
              <a:t>Covid-19. Perioden 1 augusti till dags datum. (inklusive antigen-test ”snabbtest”)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7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</a:t>
            </a:r>
            <a:r>
              <a:rPr lang="sv-SE" dirty="0"/>
              <a:t>med positivt provsvar för </a:t>
            </a:r>
            <a:r>
              <a:rPr lang="sv-SE" dirty="0" smtClean="0"/>
              <a:t>Covid-19. Perioden 1 augusti till dags datum. (endast </a:t>
            </a:r>
            <a:r>
              <a:rPr lang="sv-SE" dirty="0" err="1" smtClean="0"/>
              <a:t>pcr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8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</a:t>
            </a:r>
            <a:r>
              <a:rPr lang="sv-SE" dirty="0"/>
              <a:t>med positivt provsvar för </a:t>
            </a:r>
            <a:r>
              <a:rPr lang="sv-SE" dirty="0" smtClean="0"/>
              <a:t>Covid-19. Perioden 1 augusti till dags datum. </a:t>
            </a:r>
            <a:br>
              <a:rPr lang="sv-SE" dirty="0" smtClean="0"/>
            </a:br>
            <a:r>
              <a:rPr lang="sv-SE" u="sng" dirty="0" smtClean="0"/>
              <a:t>Enbart patientprov</a:t>
            </a:r>
            <a:endParaRPr lang="sv-SE" u="sng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9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694</Words>
  <Application>Microsoft Office PowerPoint</Application>
  <PresentationFormat>Bredbild</PresentationFormat>
  <Paragraphs>270</Paragraphs>
  <Slides>31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Office-tema</vt:lpstr>
      <vt:lpstr>VCdag</vt:lpstr>
      <vt:lpstr>Aktuellt Coronaläge Region Dalarna </vt:lpstr>
      <vt:lpstr>PowerPoint-presentation</vt:lpstr>
      <vt:lpstr>PowerPoint-presentation</vt:lpstr>
      <vt:lpstr>PowerPoint-presentation</vt:lpstr>
      <vt:lpstr>PowerPoint-presentation</vt:lpstr>
      <vt:lpstr>Uppdaterad modell med hänsyn också tagen till andelen positiva provsvar (omkalibrerad) Skifte rörande inläggningar i Mars inkorporerat</vt:lpstr>
      <vt:lpstr>Andel med positivt provsvar för Covid-19. Perioden 1 augusti till dags datum. (inklusive antigen-test ”snabbtest”)</vt:lpstr>
      <vt:lpstr>Andel med positivt provsvar för Covid-19. Perioden 1 augusti till dags datum. (endast pcr)</vt:lpstr>
      <vt:lpstr>Andel med positivt provsvar för Covid-19. Perioden 1 augusti till dags datum.  Enbart patientprov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Välfärdsråd</vt:lpstr>
      <vt:lpstr>Beslut 19/3: FoHM rekommendation</vt:lpstr>
      <vt:lpstr>AZ pausas även vecka 12</vt:lpstr>
      <vt:lpstr>Hur många kvar att vaccinera- 65 - +80, dos 1</vt:lpstr>
      <vt:lpstr>Kommande dosvolymer v12-v17</vt:lpstr>
      <vt:lpstr>Checklista: Säkerställa web-tidbokning.</vt:lpstr>
      <vt:lpstr>Planerad och genomförd distribution närliggande veckor</vt:lpstr>
      <vt:lpstr>Övergripande distributionsplan per dos</vt:lpstr>
      <vt:lpstr>Prognos på möjlig andel vaccinerade i Region Dalarna utifrån tillgång på vaccin</vt:lpstr>
      <vt:lpstr>Tidigare prognos på möjlig andel vaccinerade i Region Dalarna utifrån tillgång på vaccin</vt:lpstr>
      <vt:lpstr>Prognos på vaccinationsstart (dos 1) - Av Fas och underliggande grupp utifrån tillgång på vaccin (AZ med)</vt:lpstr>
      <vt:lpstr>PowerPoint-presentation</vt:lpstr>
      <vt:lpstr>Estimat december 2020</vt:lpstr>
      <vt:lpstr>Frågor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Coronaläge Region Dalarna</dc:title>
  <dc:creator>Larsson Roger S /Central förvaltning Ledningsenhet /Falun</dc:creator>
  <cp:lastModifiedBy>Larsson Roger S /Central förvaltning Ledningsenhet /Falun</cp:lastModifiedBy>
  <cp:revision>3</cp:revision>
  <dcterms:created xsi:type="dcterms:W3CDTF">2021-03-25T07:53:55Z</dcterms:created>
  <dcterms:modified xsi:type="dcterms:W3CDTF">2021-03-25T08:46:16Z</dcterms:modified>
</cp:coreProperties>
</file>