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134804888" r:id="rId5"/>
    <p:sldId id="2134804873" r:id="rId6"/>
    <p:sldId id="2147376893" r:id="rId7"/>
    <p:sldId id="2147376888" r:id="rId8"/>
    <p:sldId id="2134804886" r:id="rId9"/>
    <p:sldId id="2134804880" r:id="rId10"/>
    <p:sldId id="2134804885" r:id="rId11"/>
    <p:sldId id="2134804876" r:id="rId12"/>
    <p:sldId id="2134804878" r:id="rId13"/>
    <p:sldId id="2134804877" r:id="rId14"/>
    <p:sldId id="2134804819" r:id="rId15"/>
    <p:sldId id="2134804889" r:id="rId16"/>
    <p:sldId id="2147376880" r:id="rId17"/>
    <p:sldId id="2147376870" r:id="rId18"/>
    <p:sldId id="2147376871" r:id="rId19"/>
    <p:sldId id="2147376874" r:id="rId20"/>
    <p:sldId id="2147376882" r:id="rId21"/>
    <p:sldId id="2147376876" r:id="rId22"/>
    <p:sldId id="2134804879" r:id="rId23"/>
    <p:sldId id="2147376885" r:id="rId24"/>
    <p:sldId id="2147376886" r:id="rId25"/>
    <p:sldId id="2147376894" r:id="rId26"/>
    <p:sldId id="2147376892" r:id="rId27"/>
    <p:sldId id="2147376891" r:id="rId28"/>
    <p:sldId id="2147376895" r:id="rId29"/>
    <p:sldId id="2147376899" r:id="rId30"/>
    <p:sldId id="261"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ection>
        <p14:section name="Presentation" id="{B972C155-D5BF-46A7-B591-A42909CFC1FA}">
          <p14:sldIdLst>
            <p14:sldId id="2134804888"/>
            <p14:sldId id="2134804873"/>
            <p14:sldId id="2147376893"/>
            <p14:sldId id="2147376888"/>
            <p14:sldId id="2134804886"/>
            <p14:sldId id="2134804880"/>
            <p14:sldId id="2134804885"/>
            <p14:sldId id="2134804876"/>
            <p14:sldId id="2134804878"/>
            <p14:sldId id="2134804877"/>
            <p14:sldId id="2134804819"/>
            <p14:sldId id="2134804889"/>
            <p14:sldId id="2147376880"/>
            <p14:sldId id="2147376870"/>
            <p14:sldId id="2147376871"/>
            <p14:sldId id="2147376874"/>
            <p14:sldId id="2147376882"/>
            <p14:sldId id="2147376876"/>
            <p14:sldId id="2134804879"/>
            <p14:sldId id="2147376885"/>
            <p14:sldId id="2147376886"/>
            <p14:sldId id="2147376894"/>
            <p14:sldId id="2147376892"/>
            <p14:sldId id="2147376891"/>
            <p14:sldId id="2147376895"/>
            <p14:sldId id="2147376899"/>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032873-B933-6382-45C0-1551228701A5}" name="Lindberg Lennie" initials="LL" userId="S::lennie.lindberg@inera.se::752a2b07-07d2-47e8-8596-610e12ff6d71" providerId="AD"/>
  <p188:author id="{D6298F96-B4F8-A20D-1BC8-A0743E3124AA}" name="Åkerman Anna" initials="ÅA" userId="S::anna.akerman@inera.se::6f526f75-0e0d-4b38-a984-fe5e296ddfc6" providerId="AD"/>
  <p188:author id="{87613D9F-B4D3-38C5-D946-BA63CBC486A9}" name="Zetterström Sofie" initials="ZS" userId="S::sofie.zetterstrom@inera.se::0e6bfb7f-9b0b-49a0-b2f7-b44e7589c448" providerId="AD"/>
  <p188:author id="{36AA61B8-F34C-9663-DA7C-F2C4BC9C2981}" name="Melin Andreas" initials="" userId="S::Andreas.melin@inera.se::a5e0db92-15e8-4535-947b-067b53d3f599" providerId="AD"/>
  <p188:author id="{AA0CA7BA-9BCA-B9EB-ABFD-0D132444B31A}" name="Zetterström Sofie" initials="SZ" userId="S::Sofie.Zetterstrom@inera.se::0e6bfb7f-9b0b-49a0-b2f7-b44e7589c448" providerId="AD"/>
  <p188:author id="{387BD9BF-63AC-04AB-2A90-39D515FC8BDE}" name="Lindberg Lennie" initials="" userId="S::Lennie.Lindberg@inera.se::752a2b07-07d2-47e8-8596-610e12ff6d71" providerId="AD"/>
  <p188:author id="{411D65C5-6D9B-52EB-8415-BD34ACBF23E5}" name="Melin Andreas" initials="MA" userId="S::andreas.melin@inera.se::a5e0db92-15e8-4535-947b-067b53d3f599" providerId="AD"/>
  <p188:author id="{C20B49D6-8F34-02E9-5D43-9A9E32DF09A8}" name="Ahlerup Anne" initials="AA" userId="S::Anne.Ahlerup@inera.se::f6f8e1b9-dbf6-4b60-b4a0-b7402accd4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660F3-2056-7540-1BFF-3FBC1D4745C9}" v="1" dt="2024-03-19T12:10:08.122"/>
    <p1510:client id="{CF4A279D-19FF-AFB3-7E77-E93A4EB7550E}" v="33" dt="2024-03-19T10:55:12.652"/>
    <p1510:client id="{DA939B49-9E5D-46CF-A973-1AC4195B53DF}" v="3" dt="2024-03-19T10:09:02.447"/>
  </p1510:revLst>
</p1510:revInfo>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sorterViewPr>
    <p:cViewPr>
      <p:scale>
        <a:sx n="190" d="100"/>
        <a:sy n="19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806C2ED-7FEF-CA9D-165B-4D962EE4AA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a:extLst>
              <a:ext uri="{FF2B5EF4-FFF2-40B4-BE49-F238E27FC236}">
                <a16:creationId xmlns:a16="http://schemas.microsoft.com/office/drawing/2014/main" id="{AA80074C-4C24-1F95-F815-7E2C1A3D2F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061016-CE19-4967-9B51-2E673CC7D778}" type="datetimeFigureOut">
              <a:rPr lang="en-US" smtClean="0"/>
              <a:t>4/19/2024</a:t>
            </a:fld>
            <a:endParaRPr lang="en-US"/>
          </a:p>
        </p:txBody>
      </p:sp>
      <p:sp>
        <p:nvSpPr>
          <p:cNvPr id="4" name="Platshållare för sidfot 3">
            <a:extLst>
              <a:ext uri="{FF2B5EF4-FFF2-40B4-BE49-F238E27FC236}">
                <a16:creationId xmlns:a16="http://schemas.microsoft.com/office/drawing/2014/main" id="{8FF900D2-2D53-00A5-8EC0-B412AA9DD8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tshållare för bildnummer 4">
            <a:extLst>
              <a:ext uri="{FF2B5EF4-FFF2-40B4-BE49-F238E27FC236}">
                <a16:creationId xmlns:a16="http://schemas.microsoft.com/office/drawing/2014/main" id="{72858D45-9C90-B3D8-3730-BA62937DF1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005FE7-C170-4290-A6B2-5438352232EB}" type="slidenum">
              <a:rPr lang="en-US" smtClean="0"/>
              <a:t>‹#›</a:t>
            </a:fld>
            <a:endParaRPr lang="en-US"/>
          </a:p>
        </p:txBody>
      </p:sp>
    </p:spTree>
    <p:extLst>
      <p:ext uri="{BB962C8B-B14F-4D97-AF65-F5344CB8AC3E}">
        <p14:creationId xmlns:p14="http://schemas.microsoft.com/office/powerpoint/2010/main" val="16888216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C717-3409-4EE5-82A3-D86E820AAD84}" type="datetimeFigureOut">
              <a:rPr lang="en-US" smtClean="0"/>
              <a:t>4/19/2024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A6AC0-C95D-482C-BDAD-2366AE87EEA3}" type="slidenum">
              <a:rPr lang="en-US" smtClean="0"/>
              <a:t>‹#›</a:t>
            </a:fld>
            <a:endParaRPr lang="en-US"/>
          </a:p>
        </p:txBody>
      </p:sp>
    </p:spTree>
    <p:extLst>
      <p:ext uri="{BB962C8B-B14F-4D97-AF65-F5344CB8AC3E}">
        <p14:creationId xmlns:p14="http://schemas.microsoft.com/office/powerpoint/2010/main" val="182285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2</a:t>
            </a:fld>
            <a:endParaRPr lang="sv-SE"/>
          </a:p>
        </p:txBody>
      </p:sp>
    </p:spTree>
    <p:extLst>
      <p:ext uri="{BB962C8B-B14F-4D97-AF65-F5344CB8AC3E}">
        <p14:creationId xmlns:p14="http://schemas.microsoft.com/office/powerpoint/2010/main" val="158733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Ylva</a:t>
            </a:r>
          </a:p>
        </p:txBody>
      </p:sp>
      <p:sp>
        <p:nvSpPr>
          <p:cNvPr id="4" name="Platshållare för bildnummer 3"/>
          <p:cNvSpPr>
            <a:spLocks noGrp="1"/>
          </p:cNvSpPr>
          <p:nvPr>
            <p:ph type="sldNum" sz="quarter" idx="5"/>
          </p:nvPr>
        </p:nvSpPr>
        <p:spPr/>
        <p:txBody>
          <a:bodyPr/>
          <a:lstStyle/>
          <a:p>
            <a:fld id="{367A6AC0-C95D-482C-BDAD-2366AE87EEA3}" type="slidenum">
              <a:rPr lang="en-US" smtClean="0"/>
              <a:t>10</a:t>
            </a:fld>
            <a:endParaRPr lang="en-US"/>
          </a:p>
        </p:txBody>
      </p:sp>
    </p:spTree>
    <p:extLst>
      <p:ext uri="{BB962C8B-B14F-4D97-AF65-F5344CB8AC3E}">
        <p14:creationId xmlns:p14="http://schemas.microsoft.com/office/powerpoint/2010/main" val="22021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14</a:t>
            </a:fld>
            <a:endParaRPr lang="sv-SE"/>
          </a:p>
        </p:txBody>
      </p:sp>
    </p:spTree>
    <p:extLst>
      <p:ext uri="{BB962C8B-B14F-4D97-AF65-F5344CB8AC3E}">
        <p14:creationId xmlns:p14="http://schemas.microsoft.com/office/powerpoint/2010/main" val="269408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15</a:t>
            </a:fld>
            <a:endParaRPr lang="sv-SE"/>
          </a:p>
        </p:txBody>
      </p:sp>
    </p:spTree>
    <p:extLst>
      <p:ext uri="{BB962C8B-B14F-4D97-AF65-F5344CB8AC3E}">
        <p14:creationId xmlns:p14="http://schemas.microsoft.com/office/powerpoint/2010/main" val="10414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Sofie</a:t>
            </a:r>
          </a:p>
        </p:txBody>
      </p:sp>
      <p:sp>
        <p:nvSpPr>
          <p:cNvPr id="4" name="Platshållare för bildnummer 3"/>
          <p:cNvSpPr>
            <a:spLocks noGrp="1"/>
          </p:cNvSpPr>
          <p:nvPr>
            <p:ph type="sldNum" sz="quarter" idx="5"/>
          </p:nvPr>
        </p:nvSpPr>
        <p:spPr/>
        <p:txBody>
          <a:bodyPr/>
          <a:lstStyle/>
          <a:p>
            <a:fld id="{367A6AC0-C95D-482C-BDAD-2366AE87EEA3}" type="slidenum">
              <a:rPr lang="en-US" smtClean="0"/>
              <a:t>22</a:t>
            </a:fld>
            <a:endParaRPr lang="en-US"/>
          </a:p>
        </p:txBody>
      </p:sp>
    </p:spTree>
    <p:extLst>
      <p:ext uri="{BB962C8B-B14F-4D97-AF65-F5344CB8AC3E}">
        <p14:creationId xmlns:p14="http://schemas.microsoft.com/office/powerpoint/2010/main" val="334537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en-US" smtClean="0"/>
              <a:t>25</a:t>
            </a:fld>
            <a:endParaRPr lang="en-US"/>
          </a:p>
        </p:txBody>
      </p:sp>
    </p:spTree>
    <p:extLst>
      <p:ext uri="{BB962C8B-B14F-4D97-AF65-F5344CB8AC3E}">
        <p14:creationId xmlns:p14="http://schemas.microsoft.com/office/powerpoint/2010/main" val="14814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67A6AC0-C95D-482C-BDAD-2366AE87EEA3}" type="slidenum">
              <a:rPr lang="sv-SE" smtClean="0"/>
              <a:t>27</a:t>
            </a:fld>
            <a:endParaRPr lang="sv-SE"/>
          </a:p>
        </p:txBody>
      </p:sp>
    </p:spTree>
    <p:extLst>
      <p:ext uri="{BB962C8B-B14F-4D97-AF65-F5344CB8AC3E}">
        <p14:creationId xmlns:p14="http://schemas.microsoft.com/office/powerpoint/2010/main" val="1074289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inera.s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15" name="Frihandsfigur: Form 14">
            <a:extLst>
              <a:ext uri="{FF2B5EF4-FFF2-40B4-BE49-F238E27FC236}">
                <a16:creationId xmlns:a16="http://schemas.microsoft.com/office/drawing/2014/main" id="{4FC343B9-814A-4AEA-A126-847B7570D6D9}"/>
              </a:ext>
            </a:extLst>
          </p:cNvPr>
          <p:cNvSpPr/>
          <p:nvPr userDrawn="1"/>
        </p:nvSpPr>
        <p:spPr>
          <a:xfrm>
            <a:off x="4545728" y="4782787"/>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891540" y="2206170"/>
            <a:ext cx="7343775" cy="1184601"/>
          </a:xfrm>
        </p:spPr>
        <p:txBody>
          <a:bodyPr anchor="b"/>
          <a:lstStyle>
            <a:lvl1pPr algn="l">
              <a:defRPr sz="4000">
                <a:solidFill>
                  <a:schemeClr val="accent2"/>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914400" y="3724274"/>
            <a:ext cx="3468914"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551193" y="5499912"/>
            <a:ext cx="1733549" cy="808581"/>
          </a:xfrm>
          <a:prstGeom prst="rect">
            <a:avLst/>
          </a:prstGeom>
        </p:spPr>
      </p:pic>
      <p:sp>
        <p:nvSpPr>
          <p:cNvPr id="24" name="textruta 23">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rot="10800000">
            <a:off x="2033744" y="1"/>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1776926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och text">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480695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5626100" y="1824038"/>
            <a:ext cx="5654675"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4" name="Rubrik 3">
            <a:extLst>
              <a:ext uri="{FF2B5EF4-FFF2-40B4-BE49-F238E27FC236}">
                <a16:creationId xmlns:a16="http://schemas.microsoft.com/office/drawing/2014/main" id="{AB8969CB-28C9-12B1-F85E-8E8F35808A9D}"/>
              </a:ext>
            </a:extLst>
          </p:cNvPr>
          <p:cNvSpPr>
            <a:spLocks noGrp="1"/>
          </p:cNvSpPr>
          <p:nvPr>
            <p:ph type="title"/>
          </p:nvPr>
        </p:nvSpPr>
        <p:spPr>
          <a:xfrm>
            <a:off x="5626100" y="669288"/>
            <a:ext cx="5643034" cy="812286"/>
          </a:xfrm>
        </p:spPr>
        <p:txBody>
          <a:bodyPr/>
          <a:lstStyle/>
          <a:p>
            <a:r>
              <a:rPr lang="sv-SE"/>
              <a:t>Klicka här för att ändra mall för rubrikformat</a:t>
            </a:r>
          </a:p>
        </p:txBody>
      </p:sp>
    </p:spTree>
    <p:extLst>
      <p:ext uri="{BB962C8B-B14F-4D97-AF65-F5344CB8AC3E}">
        <p14:creationId xmlns:p14="http://schemas.microsoft.com/office/powerpoint/2010/main" val="300454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bild hög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ektangel 7">
            <a:extLst>
              <a:ext uri="{FF2B5EF4-FFF2-40B4-BE49-F238E27FC236}">
                <a16:creationId xmlns:a16="http://schemas.microsoft.com/office/drawing/2014/main" id="{90A5C4D0-E1F6-5FCF-BB94-E022C0DCA4D2}"/>
              </a:ext>
            </a:extLst>
          </p:cNvPr>
          <p:cNvSpPr/>
          <p:nvPr userDrawn="1"/>
        </p:nvSpPr>
        <p:spPr>
          <a:xfrm>
            <a:off x="6096000" y="0"/>
            <a:ext cx="6096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err="1"/>
          </a:p>
        </p:txBody>
      </p:sp>
      <p:sp>
        <p:nvSpPr>
          <p:cNvPr id="9" name="Platshållare för bild 16">
            <a:extLst>
              <a:ext uri="{FF2B5EF4-FFF2-40B4-BE49-F238E27FC236}">
                <a16:creationId xmlns:a16="http://schemas.microsoft.com/office/drawing/2014/main" id="{8D2C9BA4-6921-818E-A2F4-C2D663A9028F}"/>
              </a:ext>
            </a:extLst>
          </p:cNvPr>
          <p:cNvSpPr>
            <a:spLocks noGrp="1"/>
          </p:cNvSpPr>
          <p:nvPr>
            <p:ph type="pic" sz="quarter" idx="13"/>
          </p:nvPr>
        </p:nvSpPr>
        <p:spPr>
          <a:xfrm>
            <a:off x="6096000" y="0"/>
            <a:ext cx="6096000" cy="6857999"/>
          </a:xfrm>
          <a:custGeom>
            <a:avLst/>
            <a:gdLst>
              <a:gd name="connsiteX0" fmla="*/ 5633172 w 6096000"/>
              <a:gd name="connsiteY0" fmla="*/ 6343741 h 6857999"/>
              <a:gd name="connsiteX1" fmla="*/ 5670497 w 6096000"/>
              <a:gd name="connsiteY1" fmla="*/ 6364242 h 6857999"/>
              <a:gd name="connsiteX2" fmla="*/ 5670497 w 6096000"/>
              <a:gd name="connsiteY2" fmla="*/ 6364701 h 6857999"/>
              <a:gd name="connsiteX3" fmla="*/ 5670497 w 6096000"/>
              <a:gd name="connsiteY3" fmla="*/ 6403582 h 6857999"/>
              <a:gd name="connsiteX4" fmla="*/ 5670497 w 6096000"/>
              <a:gd name="connsiteY4" fmla="*/ 6404077 h 6857999"/>
              <a:gd name="connsiteX5" fmla="*/ 5633172 w 6096000"/>
              <a:gd name="connsiteY5" fmla="*/ 6423907 h 6857999"/>
              <a:gd name="connsiteX6" fmla="*/ 5593089 w 6096000"/>
              <a:gd name="connsiteY6" fmla="*/ 6383824 h 6857999"/>
              <a:gd name="connsiteX7" fmla="*/ 5633172 w 6096000"/>
              <a:gd name="connsiteY7" fmla="*/ 6343741 h 6857999"/>
              <a:gd name="connsiteX8" fmla="*/ 5336404 w 6096000"/>
              <a:gd name="connsiteY8" fmla="*/ 6337521 h 6857999"/>
              <a:gd name="connsiteX9" fmla="*/ 5370195 w 6096000"/>
              <a:gd name="connsiteY9" fmla="*/ 6365197 h 6857999"/>
              <a:gd name="connsiteX10" fmla="*/ 5369984 w 6096000"/>
              <a:gd name="connsiteY10" fmla="*/ 6365409 h 6857999"/>
              <a:gd name="connsiteX11" fmla="*/ 5369842 w 6096000"/>
              <a:gd name="connsiteY11" fmla="*/ 6365445 h 6857999"/>
              <a:gd name="connsiteX12" fmla="*/ 5299998 w 6096000"/>
              <a:gd name="connsiteY12" fmla="*/ 6365445 h 6857999"/>
              <a:gd name="connsiteX13" fmla="*/ 5299998 w 6096000"/>
              <a:gd name="connsiteY13" fmla="*/ 6365162 h 6857999"/>
              <a:gd name="connsiteX14" fmla="*/ 5336404 w 6096000"/>
              <a:gd name="connsiteY14" fmla="*/ 6337521 h 6857999"/>
              <a:gd name="connsiteX15" fmla="*/ 4997362 w 6096000"/>
              <a:gd name="connsiteY15" fmla="*/ 6303305 h 6857999"/>
              <a:gd name="connsiteX16" fmla="*/ 4997362 w 6096000"/>
              <a:gd name="connsiteY16" fmla="*/ 6464590 h 6857999"/>
              <a:gd name="connsiteX17" fmla="*/ 4998988 w 6096000"/>
              <a:gd name="connsiteY17" fmla="*/ 6464590 h 6857999"/>
              <a:gd name="connsiteX18" fmla="*/ 5042040 w 6096000"/>
              <a:gd name="connsiteY18" fmla="*/ 6464590 h 6857999"/>
              <a:gd name="connsiteX19" fmla="*/ 5043666 w 6096000"/>
              <a:gd name="connsiteY19" fmla="*/ 6464590 h 6857999"/>
              <a:gd name="connsiteX20" fmla="*/ 5043666 w 6096000"/>
              <a:gd name="connsiteY20" fmla="*/ 6303305 h 6857999"/>
              <a:gd name="connsiteX21" fmla="*/ 5042040 w 6096000"/>
              <a:gd name="connsiteY21" fmla="*/ 6303305 h 6857999"/>
              <a:gd name="connsiteX22" fmla="*/ 4998988 w 6096000"/>
              <a:gd name="connsiteY22" fmla="*/ 6303305 h 6857999"/>
              <a:gd name="connsiteX23" fmla="*/ 4997362 w 6096000"/>
              <a:gd name="connsiteY23" fmla="*/ 6303305 h 6857999"/>
              <a:gd name="connsiteX24" fmla="*/ 5622956 w 6096000"/>
              <a:gd name="connsiteY24" fmla="*/ 6300159 h 6857999"/>
              <a:gd name="connsiteX25" fmla="*/ 5547740 w 6096000"/>
              <a:gd name="connsiteY25" fmla="*/ 6383930 h 6857999"/>
              <a:gd name="connsiteX26" fmla="*/ 5622956 w 6096000"/>
              <a:gd name="connsiteY26" fmla="*/ 6468019 h 6857999"/>
              <a:gd name="connsiteX27" fmla="*/ 5670215 w 6096000"/>
              <a:gd name="connsiteY27" fmla="*/ 6446280 h 6857999"/>
              <a:gd name="connsiteX28" fmla="*/ 5670497 w 6096000"/>
              <a:gd name="connsiteY28" fmla="*/ 6446280 h 6857999"/>
              <a:gd name="connsiteX29" fmla="*/ 5670497 w 6096000"/>
              <a:gd name="connsiteY29" fmla="*/ 6462964 h 6857999"/>
              <a:gd name="connsiteX30" fmla="*/ 5672123 w 6096000"/>
              <a:gd name="connsiteY30" fmla="*/ 6464590 h 6857999"/>
              <a:gd name="connsiteX31" fmla="*/ 5715246 w 6096000"/>
              <a:gd name="connsiteY31" fmla="*/ 6464590 h 6857999"/>
              <a:gd name="connsiteX32" fmla="*/ 5716801 w 6096000"/>
              <a:gd name="connsiteY32" fmla="*/ 6462964 h 6857999"/>
              <a:gd name="connsiteX33" fmla="*/ 5716801 w 6096000"/>
              <a:gd name="connsiteY33" fmla="*/ 6304931 h 6857999"/>
              <a:gd name="connsiteX34" fmla="*/ 5715175 w 6096000"/>
              <a:gd name="connsiteY34" fmla="*/ 6303305 h 6857999"/>
              <a:gd name="connsiteX35" fmla="*/ 5672123 w 6096000"/>
              <a:gd name="connsiteY35" fmla="*/ 6303305 h 6857999"/>
              <a:gd name="connsiteX36" fmla="*/ 5670497 w 6096000"/>
              <a:gd name="connsiteY36" fmla="*/ 6304931 h 6857999"/>
              <a:gd name="connsiteX37" fmla="*/ 5670497 w 6096000"/>
              <a:gd name="connsiteY37" fmla="*/ 6321897 h 6857999"/>
              <a:gd name="connsiteX38" fmla="*/ 5670215 w 6096000"/>
              <a:gd name="connsiteY38" fmla="*/ 6321897 h 6857999"/>
              <a:gd name="connsiteX39" fmla="*/ 5622956 w 6096000"/>
              <a:gd name="connsiteY39" fmla="*/ 6300159 h 6857999"/>
              <a:gd name="connsiteX40" fmla="*/ 5336369 w 6096000"/>
              <a:gd name="connsiteY40" fmla="*/ 6300018 h 6857999"/>
              <a:gd name="connsiteX41" fmla="*/ 5255864 w 6096000"/>
              <a:gd name="connsiteY41" fmla="*/ 6383775 h 6857999"/>
              <a:gd name="connsiteX42" fmla="*/ 5339692 w 6096000"/>
              <a:gd name="connsiteY42" fmla="*/ 6467843 h 6857999"/>
              <a:gd name="connsiteX43" fmla="*/ 5411162 w 6096000"/>
              <a:gd name="connsiteY43" fmla="*/ 6435395 h 6857999"/>
              <a:gd name="connsiteX44" fmla="*/ 5410596 w 6096000"/>
              <a:gd name="connsiteY44" fmla="*/ 6433204 h 6857999"/>
              <a:gd name="connsiteX45" fmla="*/ 5377194 w 6096000"/>
              <a:gd name="connsiteY45" fmla="*/ 6412844 h 6857999"/>
              <a:gd name="connsiteX46" fmla="*/ 5374967 w 6096000"/>
              <a:gd name="connsiteY46" fmla="*/ 6413374 h 6857999"/>
              <a:gd name="connsiteX47" fmla="*/ 5340646 w 6096000"/>
              <a:gd name="connsiteY47" fmla="*/ 6428432 h 6857999"/>
              <a:gd name="connsiteX48" fmla="*/ 5299326 w 6096000"/>
              <a:gd name="connsiteY48" fmla="*/ 6395171 h 6857999"/>
              <a:gd name="connsiteX49" fmla="*/ 5299538 w 6096000"/>
              <a:gd name="connsiteY49" fmla="*/ 6394959 h 6857999"/>
              <a:gd name="connsiteX50" fmla="*/ 5414519 w 6096000"/>
              <a:gd name="connsiteY50" fmla="*/ 6394959 h 6857999"/>
              <a:gd name="connsiteX51" fmla="*/ 5415262 w 6096000"/>
              <a:gd name="connsiteY51" fmla="*/ 6394216 h 6857999"/>
              <a:gd name="connsiteX52" fmla="*/ 5416463 w 6096000"/>
              <a:gd name="connsiteY52" fmla="*/ 6376861 h 6857999"/>
              <a:gd name="connsiteX53" fmla="*/ 5416463 w 6096000"/>
              <a:gd name="connsiteY53" fmla="*/ 6373044 h 6857999"/>
              <a:gd name="connsiteX54" fmla="*/ 5336369 w 6096000"/>
              <a:gd name="connsiteY54" fmla="*/ 6300018 h 6857999"/>
              <a:gd name="connsiteX55" fmla="*/ 5525825 w 6096000"/>
              <a:gd name="connsiteY55" fmla="*/ 6300017 h 6857999"/>
              <a:gd name="connsiteX56" fmla="*/ 5487440 w 6096000"/>
              <a:gd name="connsiteY56" fmla="*/ 6321649 h 6857999"/>
              <a:gd name="connsiteX57" fmla="*/ 5487086 w 6096000"/>
              <a:gd name="connsiteY57" fmla="*/ 6321649 h 6857999"/>
              <a:gd name="connsiteX58" fmla="*/ 5487086 w 6096000"/>
              <a:gd name="connsiteY58" fmla="*/ 6304966 h 6857999"/>
              <a:gd name="connsiteX59" fmla="*/ 5485425 w 6096000"/>
              <a:gd name="connsiteY59" fmla="*/ 6303305 h 6857999"/>
              <a:gd name="connsiteX60" fmla="*/ 5442514 w 6096000"/>
              <a:gd name="connsiteY60" fmla="*/ 6303305 h 6857999"/>
              <a:gd name="connsiteX61" fmla="*/ 5440853 w 6096000"/>
              <a:gd name="connsiteY61" fmla="*/ 6304966 h 6857999"/>
              <a:gd name="connsiteX62" fmla="*/ 5440853 w 6096000"/>
              <a:gd name="connsiteY62" fmla="*/ 6463176 h 6857999"/>
              <a:gd name="connsiteX63" fmla="*/ 5442514 w 6096000"/>
              <a:gd name="connsiteY63" fmla="*/ 6464802 h 6857999"/>
              <a:gd name="connsiteX64" fmla="*/ 5485602 w 6096000"/>
              <a:gd name="connsiteY64" fmla="*/ 6464802 h 6857999"/>
              <a:gd name="connsiteX65" fmla="*/ 5487263 w 6096000"/>
              <a:gd name="connsiteY65" fmla="*/ 6463176 h 6857999"/>
              <a:gd name="connsiteX66" fmla="*/ 5487263 w 6096000"/>
              <a:gd name="connsiteY66" fmla="*/ 6381879 h 6857999"/>
              <a:gd name="connsiteX67" fmla="*/ 5513419 w 6096000"/>
              <a:gd name="connsiteY67" fmla="*/ 6344412 h 6857999"/>
              <a:gd name="connsiteX68" fmla="*/ 5522397 w 6096000"/>
              <a:gd name="connsiteY68" fmla="*/ 6342751 h 6857999"/>
              <a:gd name="connsiteX69" fmla="*/ 5542120 w 6096000"/>
              <a:gd name="connsiteY69" fmla="*/ 6346038 h 6857999"/>
              <a:gd name="connsiteX70" fmla="*/ 5542127 w 6096000"/>
              <a:gd name="connsiteY70" fmla="*/ 6346039 h 6857999"/>
              <a:gd name="connsiteX71" fmla="*/ 5543003 w 6096000"/>
              <a:gd name="connsiteY71" fmla="*/ 6345296 h 6857999"/>
              <a:gd name="connsiteX72" fmla="*/ 5545514 w 6096000"/>
              <a:gd name="connsiteY72" fmla="*/ 6303588 h 6857999"/>
              <a:gd name="connsiteX73" fmla="*/ 5544983 w 6096000"/>
              <a:gd name="connsiteY73" fmla="*/ 6302774 h 6857999"/>
              <a:gd name="connsiteX74" fmla="*/ 5525825 w 6096000"/>
              <a:gd name="connsiteY74" fmla="*/ 6300017 h 6857999"/>
              <a:gd name="connsiteX75" fmla="*/ 5165221 w 6096000"/>
              <a:gd name="connsiteY75" fmla="*/ 6299911 h 6857999"/>
              <a:gd name="connsiteX76" fmla="*/ 5121568 w 6096000"/>
              <a:gd name="connsiteY76" fmla="*/ 6321685 h 6857999"/>
              <a:gd name="connsiteX77" fmla="*/ 5121215 w 6096000"/>
              <a:gd name="connsiteY77" fmla="*/ 6321685 h 6857999"/>
              <a:gd name="connsiteX78" fmla="*/ 5121215 w 6096000"/>
              <a:gd name="connsiteY78" fmla="*/ 6304931 h 6857999"/>
              <a:gd name="connsiteX79" fmla="*/ 5119554 w 6096000"/>
              <a:gd name="connsiteY79" fmla="*/ 6303305 h 6857999"/>
              <a:gd name="connsiteX80" fmla="*/ 5076537 w 6096000"/>
              <a:gd name="connsiteY80" fmla="*/ 6303305 h 6857999"/>
              <a:gd name="connsiteX81" fmla="*/ 5074876 w 6096000"/>
              <a:gd name="connsiteY81" fmla="*/ 6304931 h 6857999"/>
              <a:gd name="connsiteX82" fmla="*/ 5074876 w 6096000"/>
              <a:gd name="connsiteY82" fmla="*/ 6463000 h 6857999"/>
              <a:gd name="connsiteX83" fmla="*/ 5076537 w 6096000"/>
              <a:gd name="connsiteY83" fmla="*/ 6464590 h 6857999"/>
              <a:gd name="connsiteX84" fmla="*/ 5119519 w 6096000"/>
              <a:gd name="connsiteY84" fmla="*/ 6464590 h 6857999"/>
              <a:gd name="connsiteX85" fmla="*/ 5121145 w 6096000"/>
              <a:gd name="connsiteY85" fmla="*/ 6462964 h 6857999"/>
              <a:gd name="connsiteX86" fmla="*/ 5121145 w 6096000"/>
              <a:gd name="connsiteY86" fmla="*/ 6378663 h 6857999"/>
              <a:gd name="connsiteX87" fmla="*/ 5151966 w 6096000"/>
              <a:gd name="connsiteY87" fmla="*/ 6345826 h 6857999"/>
              <a:gd name="connsiteX88" fmla="*/ 5153415 w 6096000"/>
              <a:gd name="connsiteY88" fmla="*/ 6345826 h 6857999"/>
              <a:gd name="connsiteX89" fmla="*/ 5184627 w 6096000"/>
              <a:gd name="connsiteY89" fmla="*/ 6381172 h 6857999"/>
              <a:gd name="connsiteX90" fmla="*/ 5184627 w 6096000"/>
              <a:gd name="connsiteY90" fmla="*/ 6462964 h 6857999"/>
              <a:gd name="connsiteX91" fmla="*/ 5186253 w 6096000"/>
              <a:gd name="connsiteY91" fmla="*/ 6464590 h 6857999"/>
              <a:gd name="connsiteX92" fmla="*/ 5229304 w 6096000"/>
              <a:gd name="connsiteY92" fmla="*/ 6464590 h 6857999"/>
              <a:gd name="connsiteX93" fmla="*/ 5230930 w 6096000"/>
              <a:gd name="connsiteY93" fmla="*/ 6462964 h 6857999"/>
              <a:gd name="connsiteX94" fmla="*/ 5230930 w 6096000"/>
              <a:gd name="connsiteY94" fmla="*/ 6373290 h 6857999"/>
              <a:gd name="connsiteX95" fmla="*/ 5165221 w 6096000"/>
              <a:gd name="connsiteY95" fmla="*/ 6299911 h 6857999"/>
              <a:gd name="connsiteX96" fmla="*/ 4809585 w 6096000"/>
              <a:gd name="connsiteY96" fmla="*/ 6298480 h 6857999"/>
              <a:gd name="connsiteX97" fmla="*/ 4714874 w 6096000"/>
              <a:gd name="connsiteY97" fmla="*/ 6393191 h 6857999"/>
              <a:gd name="connsiteX98" fmla="*/ 4714874 w 6096000"/>
              <a:gd name="connsiteY98" fmla="*/ 6462964 h 6857999"/>
              <a:gd name="connsiteX99" fmla="*/ 4716465 w 6096000"/>
              <a:gd name="connsiteY99" fmla="*/ 6464625 h 6857999"/>
              <a:gd name="connsiteX100" fmla="*/ 4717489 w 6096000"/>
              <a:gd name="connsiteY100" fmla="*/ 6464272 h 6857999"/>
              <a:gd name="connsiteX101" fmla="*/ 4760824 w 6096000"/>
              <a:gd name="connsiteY101" fmla="*/ 6432072 h 6857999"/>
              <a:gd name="connsiteX102" fmla="*/ 4761496 w 6096000"/>
              <a:gd name="connsiteY102" fmla="*/ 6430764 h 6857999"/>
              <a:gd name="connsiteX103" fmla="*/ 4761496 w 6096000"/>
              <a:gd name="connsiteY103" fmla="*/ 6393191 h 6857999"/>
              <a:gd name="connsiteX104" fmla="*/ 4810925 w 6096000"/>
              <a:gd name="connsiteY104" fmla="*/ 6346371 h 6857999"/>
              <a:gd name="connsiteX105" fmla="*/ 4857744 w 6096000"/>
              <a:gd name="connsiteY105" fmla="*/ 6393191 h 6857999"/>
              <a:gd name="connsiteX106" fmla="*/ 4857744 w 6096000"/>
              <a:gd name="connsiteY106" fmla="*/ 6462964 h 6857999"/>
              <a:gd name="connsiteX107" fmla="*/ 4859406 w 6096000"/>
              <a:gd name="connsiteY107" fmla="*/ 6464625 h 6857999"/>
              <a:gd name="connsiteX108" fmla="*/ 4902669 w 6096000"/>
              <a:gd name="connsiteY108" fmla="*/ 6464625 h 6857999"/>
              <a:gd name="connsiteX109" fmla="*/ 4904295 w 6096000"/>
              <a:gd name="connsiteY109" fmla="*/ 6462999 h 6857999"/>
              <a:gd name="connsiteX110" fmla="*/ 4904295 w 6096000"/>
              <a:gd name="connsiteY110" fmla="*/ 6393191 h 6857999"/>
              <a:gd name="connsiteX111" fmla="*/ 4809585 w 6096000"/>
              <a:gd name="connsiteY111" fmla="*/ 6298480 h 6857999"/>
              <a:gd name="connsiteX112" fmla="*/ 5019984 w 6096000"/>
              <a:gd name="connsiteY112" fmla="*/ 6225119 h 6857999"/>
              <a:gd name="connsiteX113" fmla="*/ 4992065 w 6096000"/>
              <a:gd name="connsiteY113" fmla="*/ 6253745 h 6857999"/>
              <a:gd name="connsiteX114" fmla="*/ 5020691 w 6096000"/>
              <a:gd name="connsiteY114" fmla="*/ 6281669 h 6857999"/>
              <a:gd name="connsiteX115" fmla="*/ 5048614 w 6096000"/>
              <a:gd name="connsiteY115" fmla="*/ 6253042 h 6857999"/>
              <a:gd name="connsiteX116" fmla="*/ 5020337 w 6096000"/>
              <a:gd name="connsiteY116" fmla="*/ 6225119 h 6857999"/>
              <a:gd name="connsiteX117" fmla="*/ 4809602 w 6096000"/>
              <a:gd name="connsiteY117" fmla="*/ 6174256 h 6857999"/>
              <a:gd name="connsiteX118" fmla="*/ 4838091 w 6096000"/>
              <a:gd name="connsiteY118" fmla="*/ 6202816 h 6857999"/>
              <a:gd name="connsiteX119" fmla="*/ 4809532 w 6096000"/>
              <a:gd name="connsiteY119" fmla="*/ 6231305 h 6857999"/>
              <a:gd name="connsiteX120" fmla="*/ 4781042 w 6096000"/>
              <a:gd name="connsiteY120" fmla="*/ 6202745 h 6857999"/>
              <a:gd name="connsiteX121" fmla="*/ 4809602 w 6096000"/>
              <a:gd name="connsiteY121" fmla="*/ 6174256 h 6857999"/>
              <a:gd name="connsiteX122" fmla="*/ 4809319 w 6096000"/>
              <a:gd name="connsiteY122" fmla="*/ 6127705 h 6857999"/>
              <a:gd name="connsiteX123" fmla="*/ 4734385 w 6096000"/>
              <a:gd name="connsiteY123" fmla="*/ 6202922 h 6857999"/>
              <a:gd name="connsiteX124" fmla="*/ 4809602 w 6096000"/>
              <a:gd name="connsiteY124" fmla="*/ 6277856 h 6857999"/>
              <a:gd name="connsiteX125" fmla="*/ 4884536 w 6096000"/>
              <a:gd name="connsiteY125" fmla="*/ 6202780 h 6857999"/>
              <a:gd name="connsiteX126" fmla="*/ 4884536 w 6096000"/>
              <a:gd name="connsiteY126" fmla="*/ 6202639 h 6857999"/>
              <a:gd name="connsiteX127" fmla="*/ 4809319 w 6096000"/>
              <a:gd name="connsiteY127" fmla="*/ 6127705 h 6857999"/>
              <a:gd name="connsiteX128" fmla="*/ 0 w 6096000"/>
              <a:gd name="connsiteY128" fmla="*/ 0 h 6857999"/>
              <a:gd name="connsiteX129" fmla="*/ 6096000 w 6096000"/>
              <a:gd name="connsiteY129" fmla="*/ 0 h 6857999"/>
              <a:gd name="connsiteX130" fmla="*/ 6096000 w 6096000"/>
              <a:gd name="connsiteY130" fmla="*/ 6857999 h 6857999"/>
              <a:gd name="connsiteX131" fmla="*/ 0 w 6096000"/>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096000" h="6857999">
                <a:moveTo>
                  <a:pt x="5633172" y="6343741"/>
                </a:moveTo>
                <a:cubicBezTo>
                  <a:pt x="5648314" y="6343692"/>
                  <a:pt x="5662414" y="6351438"/>
                  <a:pt x="5670497" y="6364242"/>
                </a:cubicBezTo>
                <a:cubicBezTo>
                  <a:pt x="5670533" y="6364394"/>
                  <a:pt x="5670533" y="6364551"/>
                  <a:pt x="5670497" y="6364701"/>
                </a:cubicBezTo>
                <a:lnTo>
                  <a:pt x="5670497" y="6403582"/>
                </a:lnTo>
                <a:cubicBezTo>
                  <a:pt x="5670568" y="6403740"/>
                  <a:pt x="5670568" y="6403920"/>
                  <a:pt x="5670497" y="6404077"/>
                </a:cubicBezTo>
                <a:cubicBezTo>
                  <a:pt x="5662219" y="6416585"/>
                  <a:pt x="5648169" y="6424049"/>
                  <a:pt x="5633172" y="6423907"/>
                </a:cubicBezTo>
                <a:cubicBezTo>
                  <a:pt x="5611035" y="6423907"/>
                  <a:pt x="5593089" y="6405961"/>
                  <a:pt x="5593089" y="6383824"/>
                </a:cubicBezTo>
                <a:cubicBezTo>
                  <a:pt x="5593089" y="6361687"/>
                  <a:pt x="5611035" y="6343741"/>
                  <a:pt x="5633172" y="6343741"/>
                </a:cubicBezTo>
                <a:close/>
                <a:moveTo>
                  <a:pt x="5336404" y="6337521"/>
                </a:moveTo>
                <a:cubicBezTo>
                  <a:pt x="5353406" y="6337521"/>
                  <a:pt x="5368110" y="6349221"/>
                  <a:pt x="5370195" y="6365197"/>
                </a:cubicBezTo>
                <a:cubicBezTo>
                  <a:pt x="5370195" y="6365314"/>
                  <a:pt x="5370100" y="6365409"/>
                  <a:pt x="5369984" y="6365409"/>
                </a:cubicBezTo>
                <a:lnTo>
                  <a:pt x="5369842" y="6365445"/>
                </a:lnTo>
                <a:lnTo>
                  <a:pt x="5299998" y="6365445"/>
                </a:lnTo>
                <a:cubicBezTo>
                  <a:pt x="5299937" y="6365359"/>
                  <a:pt x="5299937" y="6365246"/>
                  <a:pt x="5299998" y="6365162"/>
                </a:cubicBezTo>
                <a:cubicBezTo>
                  <a:pt x="5304310" y="6347913"/>
                  <a:pt x="5317105" y="6337521"/>
                  <a:pt x="5336404" y="6337521"/>
                </a:cubicBezTo>
                <a:close/>
                <a:moveTo>
                  <a:pt x="4997362" y="6303305"/>
                </a:moveTo>
                <a:lnTo>
                  <a:pt x="4997362" y="6464590"/>
                </a:lnTo>
                <a:cubicBezTo>
                  <a:pt x="4997362" y="6464590"/>
                  <a:pt x="4998090" y="6464590"/>
                  <a:pt x="4998988" y="6464590"/>
                </a:cubicBezTo>
                <a:lnTo>
                  <a:pt x="5042040" y="6464590"/>
                </a:lnTo>
                <a:cubicBezTo>
                  <a:pt x="5042938" y="6464590"/>
                  <a:pt x="5043666" y="6464590"/>
                  <a:pt x="5043666" y="6464590"/>
                </a:cubicBezTo>
                <a:lnTo>
                  <a:pt x="5043666" y="6303305"/>
                </a:lnTo>
                <a:cubicBezTo>
                  <a:pt x="5043666" y="6303305"/>
                  <a:pt x="5042938" y="6303305"/>
                  <a:pt x="5042040" y="6303305"/>
                </a:cubicBezTo>
                <a:lnTo>
                  <a:pt x="4998988" y="6303305"/>
                </a:lnTo>
                <a:cubicBezTo>
                  <a:pt x="4998090" y="6303305"/>
                  <a:pt x="4997362" y="6303305"/>
                  <a:pt x="4997362" y="6303305"/>
                </a:cubicBezTo>
                <a:close/>
                <a:moveTo>
                  <a:pt x="5622956" y="6300159"/>
                </a:moveTo>
                <a:cubicBezTo>
                  <a:pt x="5580930" y="6300159"/>
                  <a:pt x="5547740" y="6337272"/>
                  <a:pt x="5547740" y="6383930"/>
                </a:cubicBezTo>
                <a:cubicBezTo>
                  <a:pt x="5547740" y="6430587"/>
                  <a:pt x="5580930" y="6468019"/>
                  <a:pt x="5622956" y="6468019"/>
                </a:cubicBezTo>
                <a:cubicBezTo>
                  <a:pt x="5643034" y="6468019"/>
                  <a:pt x="5662121" y="6459111"/>
                  <a:pt x="5670215" y="6446280"/>
                </a:cubicBezTo>
                <a:cubicBezTo>
                  <a:pt x="5670296" y="6446209"/>
                  <a:pt x="5670416" y="6446209"/>
                  <a:pt x="5670497" y="6446280"/>
                </a:cubicBezTo>
                <a:lnTo>
                  <a:pt x="5670497" y="6462964"/>
                </a:lnTo>
                <a:cubicBezTo>
                  <a:pt x="5670515" y="6463855"/>
                  <a:pt x="5671233" y="6464571"/>
                  <a:pt x="5672123" y="6464590"/>
                </a:cubicBezTo>
                <a:lnTo>
                  <a:pt x="5715246" y="6464590"/>
                </a:lnTo>
                <a:cubicBezTo>
                  <a:pt x="5716126" y="6464571"/>
                  <a:pt x="5716823" y="6463843"/>
                  <a:pt x="5716801" y="6462964"/>
                </a:cubicBezTo>
                <a:lnTo>
                  <a:pt x="5716801" y="6304931"/>
                </a:lnTo>
                <a:cubicBezTo>
                  <a:pt x="5716784" y="6304041"/>
                  <a:pt x="5716066" y="6303324"/>
                  <a:pt x="5715175" y="6303305"/>
                </a:cubicBezTo>
                <a:lnTo>
                  <a:pt x="5672123" y="6303305"/>
                </a:lnTo>
                <a:cubicBezTo>
                  <a:pt x="5671240" y="6303341"/>
                  <a:pt x="5670533" y="6304049"/>
                  <a:pt x="5670497" y="6304931"/>
                </a:cubicBezTo>
                <a:lnTo>
                  <a:pt x="5670497" y="6321897"/>
                </a:lnTo>
                <a:cubicBezTo>
                  <a:pt x="5670416" y="6321969"/>
                  <a:pt x="5670296" y="6321969"/>
                  <a:pt x="5670215" y="6321897"/>
                </a:cubicBezTo>
                <a:cubicBezTo>
                  <a:pt x="5662121" y="6309066"/>
                  <a:pt x="5642680" y="6300159"/>
                  <a:pt x="5622956" y="6300159"/>
                </a:cubicBezTo>
                <a:close/>
                <a:moveTo>
                  <a:pt x="5336369" y="6300018"/>
                </a:moveTo>
                <a:cubicBezTo>
                  <a:pt x="5291430" y="6301862"/>
                  <a:pt x="5255928" y="6338798"/>
                  <a:pt x="5255864" y="6383775"/>
                </a:cubicBezTo>
                <a:cubicBezTo>
                  <a:pt x="5255797" y="6430138"/>
                  <a:pt x="5293327" y="6467777"/>
                  <a:pt x="5339692" y="6467843"/>
                </a:cubicBezTo>
                <a:cubicBezTo>
                  <a:pt x="5372281" y="6467843"/>
                  <a:pt x="5398932" y="6455931"/>
                  <a:pt x="5411162" y="6435395"/>
                </a:cubicBezTo>
                <a:cubicBezTo>
                  <a:pt x="5411597" y="6434631"/>
                  <a:pt x="5411346" y="6433661"/>
                  <a:pt x="5410596" y="6433204"/>
                </a:cubicBezTo>
                <a:lnTo>
                  <a:pt x="5377194" y="6412844"/>
                </a:lnTo>
                <a:cubicBezTo>
                  <a:pt x="5376430" y="6412399"/>
                  <a:pt x="5375451" y="6412632"/>
                  <a:pt x="5374967" y="6413374"/>
                </a:cubicBezTo>
                <a:cubicBezTo>
                  <a:pt x="5368923" y="6422458"/>
                  <a:pt x="5354430" y="6428432"/>
                  <a:pt x="5340646" y="6428432"/>
                </a:cubicBezTo>
                <a:cubicBezTo>
                  <a:pt x="5318731" y="6428432"/>
                  <a:pt x="5303639" y="6417015"/>
                  <a:pt x="5299326" y="6395171"/>
                </a:cubicBezTo>
                <a:cubicBezTo>
                  <a:pt x="5299326" y="6395054"/>
                  <a:pt x="5299421" y="6394959"/>
                  <a:pt x="5299538" y="6394959"/>
                </a:cubicBezTo>
                <a:lnTo>
                  <a:pt x="5414519" y="6394959"/>
                </a:lnTo>
                <a:cubicBezTo>
                  <a:pt x="5414930" y="6394959"/>
                  <a:pt x="5415262" y="6394627"/>
                  <a:pt x="5415262" y="6394216"/>
                </a:cubicBezTo>
                <a:cubicBezTo>
                  <a:pt x="5416103" y="6388470"/>
                  <a:pt x="5416506" y="6382669"/>
                  <a:pt x="5416463" y="6376861"/>
                </a:cubicBezTo>
                <a:cubicBezTo>
                  <a:pt x="5416463" y="6375589"/>
                  <a:pt x="5416463" y="6374316"/>
                  <a:pt x="5416463" y="6373044"/>
                </a:cubicBezTo>
                <a:cubicBezTo>
                  <a:pt x="5414498" y="6330767"/>
                  <a:pt x="5378646" y="6298080"/>
                  <a:pt x="5336369" y="6300018"/>
                </a:cubicBezTo>
                <a:close/>
                <a:moveTo>
                  <a:pt x="5525825" y="6300017"/>
                </a:moveTo>
                <a:cubicBezTo>
                  <a:pt x="5510280" y="6300582"/>
                  <a:pt x="5495976" y="6308645"/>
                  <a:pt x="5487440" y="6321649"/>
                </a:cubicBezTo>
                <a:lnTo>
                  <a:pt x="5487086" y="6321649"/>
                </a:lnTo>
                <a:lnTo>
                  <a:pt x="5487086" y="6304966"/>
                </a:lnTo>
                <a:cubicBezTo>
                  <a:pt x="5487086" y="6304048"/>
                  <a:pt x="5486343" y="6303305"/>
                  <a:pt x="5485425" y="6303305"/>
                </a:cubicBezTo>
                <a:lnTo>
                  <a:pt x="5442514" y="6303305"/>
                </a:lnTo>
                <a:cubicBezTo>
                  <a:pt x="5441596" y="6303305"/>
                  <a:pt x="5440853" y="6304048"/>
                  <a:pt x="5440853" y="6304966"/>
                </a:cubicBezTo>
                <a:lnTo>
                  <a:pt x="5440853" y="6463176"/>
                </a:lnTo>
                <a:cubicBezTo>
                  <a:pt x="5440870" y="6464079"/>
                  <a:pt x="5441609" y="6464802"/>
                  <a:pt x="5442514" y="6464802"/>
                </a:cubicBezTo>
                <a:lnTo>
                  <a:pt x="5485602" y="6464802"/>
                </a:lnTo>
                <a:cubicBezTo>
                  <a:pt x="5486507" y="6464802"/>
                  <a:pt x="5487245" y="6464079"/>
                  <a:pt x="5487263" y="6463176"/>
                </a:cubicBezTo>
                <a:lnTo>
                  <a:pt x="5487263" y="6381879"/>
                </a:lnTo>
                <a:cubicBezTo>
                  <a:pt x="5487058" y="6365078"/>
                  <a:pt x="5497577" y="6350012"/>
                  <a:pt x="5513419" y="6344412"/>
                </a:cubicBezTo>
                <a:cubicBezTo>
                  <a:pt x="5516303" y="6343385"/>
                  <a:pt x="5519336" y="6342824"/>
                  <a:pt x="5522397" y="6342751"/>
                </a:cubicBezTo>
                <a:cubicBezTo>
                  <a:pt x="5529102" y="6342814"/>
                  <a:pt x="5535758" y="6343922"/>
                  <a:pt x="5542120" y="6346038"/>
                </a:cubicBezTo>
                <a:cubicBezTo>
                  <a:pt x="5542124" y="6346038"/>
                  <a:pt x="5542124" y="6346038"/>
                  <a:pt x="5542127" y="6346039"/>
                </a:cubicBezTo>
                <a:cubicBezTo>
                  <a:pt x="5542573" y="6346076"/>
                  <a:pt x="5542965" y="6345743"/>
                  <a:pt x="5543003" y="6345296"/>
                </a:cubicBezTo>
                <a:lnTo>
                  <a:pt x="5545514" y="6303588"/>
                </a:lnTo>
                <a:cubicBezTo>
                  <a:pt x="5545549" y="6303226"/>
                  <a:pt x="5545330" y="6302888"/>
                  <a:pt x="5544983" y="6302774"/>
                </a:cubicBezTo>
                <a:cubicBezTo>
                  <a:pt x="5538812" y="6300732"/>
                  <a:pt x="5532326" y="6299799"/>
                  <a:pt x="5525825" y="6300017"/>
                </a:cubicBezTo>
                <a:close/>
                <a:moveTo>
                  <a:pt x="5165221" y="6299911"/>
                </a:moveTo>
                <a:cubicBezTo>
                  <a:pt x="5147976" y="6299556"/>
                  <a:pt x="5131660" y="6307695"/>
                  <a:pt x="5121568" y="6321685"/>
                </a:cubicBezTo>
                <a:lnTo>
                  <a:pt x="5121215" y="6321685"/>
                </a:lnTo>
                <a:lnTo>
                  <a:pt x="5121215" y="6304931"/>
                </a:lnTo>
                <a:cubicBezTo>
                  <a:pt x="5121197" y="6304027"/>
                  <a:pt x="5120459" y="6303304"/>
                  <a:pt x="5119554" y="6303305"/>
                </a:cubicBezTo>
                <a:lnTo>
                  <a:pt x="5076537" y="6303305"/>
                </a:lnTo>
                <a:cubicBezTo>
                  <a:pt x="5075632" y="6303304"/>
                  <a:pt x="5074893" y="6304027"/>
                  <a:pt x="5074876" y="6304931"/>
                </a:cubicBezTo>
                <a:lnTo>
                  <a:pt x="5074876" y="6463000"/>
                </a:lnTo>
                <a:cubicBezTo>
                  <a:pt x="5074915" y="6463889"/>
                  <a:pt x="5075646" y="6464590"/>
                  <a:pt x="5076537" y="6464590"/>
                </a:cubicBezTo>
                <a:lnTo>
                  <a:pt x="5119519" y="6464590"/>
                </a:lnTo>
                <a:cubicBezTo>
                  <a:pt x="5120409" y="6464571"/>
                  <a:pt x="5121127" y="6463853"/>
                  <a:pt x="5121145" y="6462964"/>
                </a:cubicBezTo>
                <a:lnTo>
                  <a:pt x="5121145" y="6378663"/>
                </a:lnTo>
                <a:cubicBezTo>
                  <a:pt x="5120968" y="6361230"/>
                  <a:pt x="5134559" y="6346753"/>
                  <a:pt x="5151966" y="6345826"/>
                </a:cubicBezTo>
                <a:lnTo>
                  <a:pt x="5153415" y="6345826"/>
                </a:lnTo>
                <a:cubicBezTo>
                  <a:pt x="5172467" y="6345826"/>
                  <a:pt x="5184627" y="6358834"/>
                  <a:pt x="5184627" y="6381172"/>
                </a:cubicBezTo>
                <a:lnTo>
                  <a:pt x="5184627" y="6462964"/>
                </a:lnTo>
                <a:cubicBezTo>
                  <a:pt x="5184644" y="6463853"/>
                  <a:pt x="5185362" y="6464571"/>
                  <a:pt x="5186253" y="6464590"/>
                </a:cubicBezTo>
                <a:lnTo>
                  <a:pt x="5229304" y="6464590"/>
                </a:lnTo>
                <a:cubicBezTo>
                  <a:pt x="5230195" y="6464571"/>
                  <a:pt x="5230913" y="6463853"/>
                  <a:pt x="5230930" y="6462964"/>
                </a:cubicBezTo>
                <a:lnTo>
                  <a:pt x="5230930" y="6373290"/>
                </a:lnTo>
                <a:cubicBezTo>
                  <a:pt x="5230930" y="6327941"/>
                  <a:pt x="5205976" y="6300018"/>
                  <a:pt x="5165221" y="6299911"/>
                </a:cubicBezTo>
                <a:close/>
                <a:moveTo>
                  <a:pt x="4809585" y="6298480"/>
                </a:moveTo>
                <a:cubicBezTo>
                  <a:pt x="4757277" y="6298480"/>
                  <a:pt x="4714874" y="6340884"/>
                  <a:pt x="4714874" y="6393191"/>
                </a:cubicBezTo>
                <a:lnTo>
                  <a:pt x="4714874" y="6462964"/>
                </a:lnTo>
                <a:cubicBezTo>
                  <a:pt x="4714873" y="6463855"/>
                  <a:pt x="4715574" y="6464587"/>
                  <a:pt x="4716465" y="6464625"/>
                </a:cubicBezTo>
                <a:cubicBezTo>
                  <a:pt x="4716835" y="6464623"/>
                  <a:pt x="4717196" y="6464499"/>
                  <a:pt x="4717489" y="6464272"/>
                </a:cubicBezTo>
                <a:lnTo>
                  <a:pt x="4760824" y="6432072"/>
                </a:lnTo>
                <a:cubicBezTo>
                  <a:pt x="4761249" y="6431771"/>
                  <a:pt x="4761499" y="6431283"/>
                  <a:pt x="4761496" y="6430764"/>
                </a:cubicBezTo>
                <a:lnTo>
                  <a:pt x="4761496" y="6393191"/>
                </a:lnTo>
                <a:cubicBezTo>
                  <a:pt x="4762217" y="6366613"/>
                  <a:pt x="4784346" y="6345650"/>
                  <a:pt x="4810925" y="6346371"/>
                </a:cubicBezTo>
                <a:cubicBezTo>
                  <a:pt x="4836490" y="6347064"/>
                  <a:pt x="4857052" y="6367625"/>
                  <a:pt x="4857744" y="6393191"/>
                </a:cubicBezTo>
                <a:lnTo>
                  <a:pt x="4857744" y="6462964"/>
                </a:lnTo>
                <a:cubicBezTo>
                  <a:pt x="4857744" y="6463882"/>
                  <a:pt x="4858488" y="6464625"/>
                  <a:pt x="4859406" y="6464625"/>
                </a:cubicBezTo>
                <a:lnTo>
                  <a:pt x="4902669" y="6464625"/>
                </a:lnTo>
                <a:cubicBezTo>
                  <a:pt x="4903559" y="6464607"/>
                  <a:pt x="4904277" y="6463889"/>
                  <a:pt x="4904295" y="6462999"/>
                </a:cubicBezTo>
                <a:lnTo>
                  <a:pt x="4904295" y="6393191"/>
                </a:lnTo>
                <a:cubicBezTo>
                  <a:pt x="4904295" y="6340884"/>
                  <a:pt x="4861892" y="6298480"/>
                  <a:pt x="4809585" y="6298480"/>
                </a:cubicBezTo>
                <a:close/>
                <a:moveTo>
                  <a:pt x="5019984" y="6225119"/>
                </a:moveTo>
                <a:cubicBezTo>
                  <a:pt x="5004370" y="6225316"/>
                  <a:pt x="4991871" y="6238131"/>
                  <a:pt x="4992065" y="6253745"/>
                </a:cubicBezTo>
                <a:cubicBezTo>
                  <a:pt x="4992258" y="6269361"/>
                  <a:pt x="5005075" y="6281863"/>
                  <a:pt x="5020691" y="6281669"/>
                </a:cubicBezTo>
                <a:cubicBezTo>
                  <a:pt x="5036306" y="6281474"/>
                  <a:pt x="5048808" y="6268658"/>
                  <a:pt x="5048614" y="6253042"/>
                </a:cubicBezTo>
                <a:cubicBezTo>
                  <a:pt x="5048421" y="6237564"/>
                  <a:pt x="5035817" y="6225118"/>
                  <a:pt x="5020337" y="6225119"/>
                </a:cubicBezTo>
                <a:close/>
                <a:moveTo>
                  <a:pt x="4809602" y="6174256"/>
                </a:moveTo>
                <a:cubicBezTo>
                  <a:pt x="4825347" y="6174295"/>
                  <a:pt x="4838091" y="6187070"/>
                  <a:pt x="4838091" y="6202816"/>
                </a:cubicBezTo>
                <a:cubicBezTo>
                  <a:pt x="4838072" y="6218570"/>
                  <a:pt x="4825285" y="6231325"/>
                  <a:pt x="4809532" y="6231305"/>
                </a:cubicBezTo>
                <a:cubicBezTo>
                  <a:pt x="4793778" y="6231286"/>
                  <a:pt x="4781023" y="6218499"/>
                  <a:pt x="4781042" y="6202745"/>
                </a:cubicBezTo>
                <a:cubicBezTo>
                  <a:pt x="4781062" y="6186992"/>
                  <a:pt x="4793848" y="6174237"/>
                  <a:pt x="4809602" y="6174256"/>
                </a:cubicBezTo>
                <a:close/>
                <a:moveTo>
                  <a:pt x="4809319" y="6127705"/>
                </a:moveTo>
                <a:cubicBezTo>
                  <a:pt x="4767856" y="6127784"/>
                  <a:pt x="4734307" y="6161459"/>
                  <a:pt x="4734385" y="6202922"/>
                </a:cubicBezTo>
                <a:cubicBezTo>
                  <a:pt x="4734463" y="6244385"/>
                  <a:pt x="4768139" y="6277934"/>
                  <a:pt x="4809602" y="6277856"/>
                </a:cubicBezTo>
                <a:cubicBezTo>
                  <a:pt x="4851002" y="6277759"/>
                  <a:pt x="4884517" y="6244180"/>
                  <a:pt x="4884536" y="6202780"/>
                </a:cubicBezTo>
                <a:cubicBezTo>
                  <a:pt x="4884536" y="6202734"/>
                  <a:pt x="4884536" y="6202686"/>
                  <a:pt x="4884536" y="6202639"/>
                </a:cubicBezTo>
                <a:cubicBezTo>
                  <a:pt x="4884458" y="6161177"/>
                  <a:pt x="4850782" y="6127628"/>
                  <a:pt x="4809319" y="6127705"/>
                </a:cubicBezTo>
                <a:close/>
                <a:moveTo>
                  <a:pt x="0" y="0"/>
                </a:moveTo>
                <a:lnTo>
                  <a:pt x="6096000" y="0"/>
                </a:lnTo>
                <a:lnTo>
                  <a:pt x="6096000" y="6857999"/>
                </a:lnTo>
                <a:lnTo>
                  <a:pt x="0" y="6857999"/>
                </a:lnTo>
                <a:close/>
              </a:path>
            </a:pathLst>
          </a:custGeom>
          <a:noFill/>
        </p:spPr>
        <p:txBody>
          <a:bodyPr wrap="square">
            <a:noAutofit/>
          </a:bodyPr>
          <a:lstStyle/>
          <a:p>
            <a:r>
              <a:rPr lang="sv-SE"/>
              <a:t>Klicka på ikonen för att lägga till en bild</a:t>
            </a:r>
            <a:endParaRPr lang="en-US"/>
          </a:p>
        </p:txBody>
      </p:sp>
      <p:sp>
        <p:nvSpPr>
          <p:cNvPr id="2" name="Rubrik 1">
            <a:extLst>
              <a:ext uri="{FF2B5EF4-FFF2-40B4-BE49-F238E27FC236}">
                <a16:creationId xmlns:a16="http://schemas.microsoft.com/office/drawing/2014/main" id="{FC3A46AD-E9B6-F2D7-8DD8-A66C69C6F761}"/>
              </a:ext>
            </a:extLst>
          </p:cNvPr>
          <p:cNvSpPr>
            <a:spLocks noGrp="1"/>
          </p:cNvSpPr>
          <p:nvPr>
            <p:ph type="title"/>
          </p:nvPr>
        </p:nvSpPr>
        <p:spPr>
          <a:xfrm>
            <a:off x="922867" y="696720"/>
            <a:ext cx="4947581"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369578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bild vänster">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FD04B5B-A596-63B0-ADC6-2C0CBAD9C9C1}"/>
              </a:ext>
            </a:extLst>
          </p:cNvPr>
          <p:cNvSpPr>
            <a:spLocks noGrp="1"/>
          </p:cNvSpPr>
          <p:nvPr>
            <p:ph type="pic" sz="quarter" idx="13"/>
          </p:nvPr>
        </p:nvSpPr>
        <p:spPr>
          <a:xfrm>
            <a:off x="0" y="0"/>
            <a:ext cx="6096000" cy="6858000"/>
          </a:xfrm>
        </p:spPr>
        <p:txBody>
          <a:bodyPr/>
          <a:lstStyle/>
          <a:p>
            <a:r>
              <a:rPr lang="sv-SE"/>
              <a:t>Klicka på ikonen för att lägga till en bild</a:t>
            </a:r>
            <a:endParaRPr lang="en-US"/>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45842" y="1824038"/>
            <a:ext cx="43349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16E1CD48-208C-4EF8-2339-3EBFECE3D876}"/>
              </a:ext>
            </a:extLst>
          </p:cNvPr>
          <p:cNvSpPr>
            <a:spLocks noGrp="1"/>
          </p:cNvSpPr>
          <p:nvPr>
            <p:ph type="title"/>
          </p:nvPr>
        </p:nvSpPr>
        <p:spPr>
          <a:xfrm>
            <a:off x="6934201" y="696720"/>
            <a:ext cx="4334933" cy="812286"/>
          </a:xfrm>
        </p:spPr>
        <p:txBody>
          <a:bodyPr/>
          <a:lstStyle/>
          <a:p>
            <a:r>
              <a:rPr lang="sv-SE"/>
              <a:t>Klicka här för att ändra mall för rubrikformat</a:t>
            </a:r>
            <a:endParaRPr lang="en-US"/>
          </a:p>
        </p:txBody>
      </p:sp>
    </p:spTree>
    <p:extLst>
      <p:ext uri="{BB962C8B-B14F-4D97-AF65-F5344CB8AC3E}">
        <p14:creationId xmlns:p14="http://schemas.microsoft.com/office/powerpoint/2010/main" val="82512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lder">
    <p:bg>
      <p:bgRef idx="1001">
        <a:schemeClr val="bg2"/>
      </p:bgRef>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BDB5CF33-7215-933E-28C6-EDD7AE6532DE}"/>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4" name="Platshållare för sidfot 3">
            <a:extLst>
              <a:ext uri="{FF2B5EF4-FFF2-40B4-BE49-F238E27FC236}">
                <a16:creationId xmlns:a16="http://schemas.microsoft.com/office/drawing/2014/main" id="{0DC7A90B-4507-0B66-BC36-7AA7E6DC604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EFBA01-32A4-BF81-AD17-53245BDA4CC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Underrubrik 2">
            <a:extLst>
              <a:ext uri="{FF2B5EF4-FFF2-40B4-BE49-F238E27FC236}">
                <a16:creationId xmlns:a16="http://schemas.microsoft.com/office/drawing/2014/main" id="{F416D9DB-BD3C-62DC-CF61-9FE155C5C2B0}"/>
              </a:ext>
            </a:extLst>
          </p:cNvPr>
          <p:cNvSpPr>
            <a:spLocks noGrp="1"/>
          </p:cNvSpPr>
          <p:nvPr>
            <p:ph type="subTitle" idx="1"/>
          </p:nvPr>
        </p:nvSpPr>
        <p:spPr>
          <a:xfrm>
            <a:off x="914400" y="1824038"/>
            <a:ext cx="7835900" cy="365126"/>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2" name="Platshållare för bild 11">
            <a:extLst>
              <a:ext uri="{FF2B5EF4-FFF2-40B4-BE49-F238E27FC236}">
                <a16:creationId xmlns:a16="http://schemas.microsoft.com/office/drawing/2014/main" id="{664C826C-1492-3122-D83E-20617007892D}"/>
              </a:ext>
            </a:extLst>
          </p:cNvPr>
          <p:cNvSpPr>
            <a:spLocks noGrp="1"/>
          </p:cNvSpPr>
          <p:nvPr>
            <p:ph type="pic" sz="quarter" idx="13"/>
          </p:nvPr>
        </p:nvSpPr>
        <p:spPr>
          <a:xfrm>
            <a:off x="90678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1" name="Platshållare för text 20">
            <a:extLst>
              <a:ext uri="{FF2B5EF4-FFF2-40B4-BE49-F238E27FC236}">
                <a16:creationId xmlns:a16="http://schemas.microsoft.com/office/drawing/2014/main" id="{03C7446D-025A-295A-DA5D-F4C7A8EC1A5D}"/>
              </a:ext>
            </a:extLst>
          </p:cNvPr>
          <p:cNvSpPr>
            <a:spLocks noGrp="1"/>
          </p:cNvSpPr>
          <p:nvPr>
            <p:ph type="body" sz="quarter" idx="14" hasCustomPrompt="1"/>
          </p:nvPr>
        </p:nvSpPr>
        <p:spPr>
          <a:xfrm>
            <a:off x="91440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22" name="Platshållare för text 20">
            <a:extLst>
              <a:ext uri="{FF2B5EF4-FFF2-40B4-BE49-F238E27FC236}">
                <a16:creationId xmlns:a16="http://schemas.microsoft.com/office/drawing/2014/main" id="{08E77F81-9859-77EA-DFA3-16987CE241A9}"/>
              </a:ext>
            </a:extLst>
          </p:cNvPr>
          <p:cNvSpPr>
            <a:spLocks noGrp="1"/>
          </p:cNvSpPr>
          <p:nvPr>
            <p:ph type="body" sz="quarter" idx="15" hasCustomPrompt="1"/>
          </p:nvPr>
        </p:nvSpPr>
        <p:spPr>
          <a:xfrm>
            <a:off x="91440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23" name="Platshållare för bild 22">
            <a:extLst>
              <a:ext uri="{FF2B5EF4-FFF2-40B4-BE49-F238E27FC236}">
                <a16:creationId xmlns:a16="http://schemas.microsoft.com/office/drawing/2014/main" id="{BD774599-56BE-4B80-6029-499E7492549A}"/>
              </a:ext>
            </a:extLst>
          </p:cNvPr>
          <p:cNvSpPr>
            <a:spLocks noGrp="1"/>
          </p:cNvSpPr>
          <p:nvPr>
            <p:ph type="pic" sz="quarter" idx="16"/>
          </p:nvPr>
        </p:nvSpPr>
        <p:spPr>
          <a:xfrm>
            <a:off x="3564255"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24" name="Platshållare för text 20">
            <a:extLst>
              <a:ext uri="{FF2B5EF4-FFF2-40B4-BE49-F238E27FC236}">
                <a16:creationId xmlns:a16="http://schemas.microsoft.com/office/drawing/2014/main" id="{30241731-F5B8-1695-4913-8B42D423B976}"/>
              </a:ext>
            </a:extLst>
          </p:cNvPr>
          <p:cNvSpPr>
            <a:spLocks noGrp="1"/>
          </p:cNvSpPr>
          <p:nvPr>
            <p:ph type="body" sz="quarter" idx="17" hasCustomPrompt="1"/>
          </p:nvPr>
        </p:nvSpPr>
        <p:spPr>
          <a:xfrm>
            <a:off x="3571875"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25" name="Platshållare för text 20">
            <a:extLst>
              <a:ext uri="{FF2B5EF4-FFF2-40B4-BE49-F238E27FC236}">
                <a16:creationId xmlns:a16="http://schemas.microsoft.com/office/drawing/2014/main" id="{A0DFB222-9F5E-886C-561B-915888CCE3C8}"/>
              </a:ext>
            </a:extLst>
          </p:cNvPr>
          <p:cNvSpPr>
            <a:spLocks noGrp="1"/>
          </p:cNvSpPr>
          <p:nvPr>
            <p:ph type="body" sz="quarter" idx="18" hasCustomPrompt="1"/>
          </p:nvPr>
        </p:nvSpPr>
        <p:spPr>
          <a:xfrm>
            <a:off x="3571875"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30" name="Platshållare för bild 29">
            <a:extLst>
              <a:ext uri="{FF2B5EF4-FFF2-40B4-BE49-F238E27FC236}">
                <a16:creationId xmlns:a16="http://schemas.microsoft.com/office/drawing/2014/main" id="{BD077C96-3891-F138-EFC2-824CABFD044F}"/>
              </a:ext>
            </a:extLst>
          </p:cNvPr>
          <p:cNvSpPr>
            <a:spLocks noGrp="1"/>
          </p:cNvSpPr>
          <p:nvPr>
            <p:ph type="pic" sz="quarter" idx="19"/>
          </p:nvPr>
        </p:nvSpPr>
        <p:spPr>
          <a:xfrm>
            <a:off x="62598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1" name="Platshållare för text 20">
            <a:extLst>
              <a:ext uri="{FF2B5EF4-FFF2-40B4-BE49-F238E27FC236}">
                <a16:creationId xmlns:a16="http://schemas.microsoft.com/office/drawing/2014/main" id="{81E1D503-7C0E-2A00-CB71-1E074D37FFE4}"/>
              </a:ext>
            </a:extLst>
          </p:cNvPr>
          <p:cNvSpPr>
            <a:spLocks noGrp="1"/>
          </p:cNvSpPr>
          <p:nvPr>
            <p:ph type="body" sz="quarter" idx="20" hasCustomPrompt="1"/>
          </p:nvPr>
        </p:nvSpPr>
        <p:spPr>
          <a:xfrm>
            <a:off x="62674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32" name="Platshållare för text 20">
            <a:extLst>
              <a:ext uri="{FF2B5EF4-FFF2-40B4-BE49-F238E27FC236}">
                <a16:creationId xmlns:a16="http://schemas.microsoft.com/office/drawing/2014/main" id="{980FB875-5716-A43F-3401-2B1306DB9354}"/>
              </a:ext>
            </a:extLst>
          </p:cNvPr>
          <p:cNvSpPr>
            <a:spLocks noGrp="1"/>
          </p:cNvSpPr>
          <p:nvPr>
            <p:ph type="body" sz="quarter" idx="21" hasCustomPrompt="1"/>
          </p:nvPr>
        </p:nvSpPr>
        <p:spPr>
          <a:xfrm>
            <a:off x="62674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33" name="Platshållare för bild 32">
            <a:extLst>
              <a:ext uri="{FF2B5EF4-FFF2-40B4-BE49-F238E27FC236}">
                <a16:creationId xmlns:a16="http://schemas.microsoft.com/office/drawing/2014/main" id="{DA29BD36-494B-3AEB-42B8-DAFD1BA008B7}"/>
              </a:ext>
            </a:extLst>
          </p:cNvPr>
          <p:cNvSpPr>
            <a:spLocks noGrp="1"/>
          </p:cNvSpPr>
          <p:nvPr>
            <p:ph type="pic" sz="quarter" idx="22"/>
          </p:nvPr>
        </p:nvSpPr>
        <p:spPr>
          <a:xfrm>
            <a:off x="8939530" y="2334932"/>
            <a:ext cx="2316480" cy="2316480"/>
          </a:xfrm>
          <a:custGeom>
            <a:avLst/>
            <a:gdLst>
              <a:gd name="connsiteX0" fmla="*/ 1166813 w 2333626"/>
              <a:gd name="connsiteY0" fmla="*/ 0 h 2333626"/>
              <a:gd name="connsiteX1" fmla="*/ 2333626 w 2333626"/>
              <a:gd name="connsiteY1" fmla="*/ 1166813 h 2333626"/>
              <a:gd name="connsiteX2" fmla="*/ 1166813 w 2333626"/>
              <a:gd name="connsiteY2" fmla="*/ 2333626 h 2333626"/>
              <a:gd name="connsiteX3" fmla="*/ 0 w 2333626"/>
              <a:gd name="connsiteY3" fmla="*/ 1166813 h 2333626"/>
              <a:gd name="connsiteX4" fmla="*/ 1166813 w 2333626"/>
              <a:gd name="connsiteY4" fmla="*/ 0 h 2333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6" h="2333626">
                <a:moveTo>
                  <a:pt x="1166813" y="0"/>
                </a:moveTo>
                <a:cubicBezTo>
                  <a:pt x="1811226" y="0"/>
                  <a:pt x="2333626" y="522400"/>
                  <a:pt x="2333626" y="1166813"/>
                </a:cubicBezTo>
                <a:cubicBezTo>
                  <a:pt x="2333626" y="1811226"/>
                  <a:pt x="1811226" y="2333626"/>
                  <a:pt x="1166813" y="2333626"/>
                </a:cubicBezTo>
                <a:cubicBezTo>
                  <a:pt x="522400" y="2333626"/>
                  <a:pt x="0" y="1811226"/>
                  <a:pt x="0" y="1166813"/>
                </a:cubicBezTo>
                <a:cubicBezTo>
                  <a:pt x="0" y="522400"/>
                  <a:pt x="522400" y="0"/>
                  <a:pt x="1166813" y="0"/>
                </a:cubicBezTo>
                <a:close/>
              </a:path>
            </a:pathLst>
          </a:custGeom>
          <a:solidFill>
            <a:schemeClr val="bg1">
              <a:lumMod val="95000"/>
            </a:schemeClr>
          </a:solidFill>
        </p:spPr>
        <p:txBody>
          <a:bodyPr wrap="square">
            <a:noAutofit/>
          </a:bodyPr>
          <a:lstStyle/>
          <a:p>
            <a:r>
              <a:rPr lang="sv-SE"/>
              <a:t>Klicka på ikonen för att lägga till en bild</a:t>
            </a:r>
            <a:endParaRPr lang="en-US"/>
          </a:p>
        </p:txBody>
      </p:sp>
      <p:sp>
        <p:nvSpPr>
          <p:cNvPr id="34" name="Platshållare för text 20">
            <a:extLst>
              <a:ext uri="{FF2B5EF4-FFF2-40B4-BE49-F238E27FC236}">
                <a16:creationId xmlns:a16="http://schemas.microsoft.com/office/drawing/2014/main" id="{288D22EA-0E20-C913-163A-DC3069D0CB32}"/>
              </a:ext>
            </a:extLst>
          </p:cNvPr>
          <p:cNvSpPr>
            <a:spLocks noGrp="1"/>
          </p:cNvSpPr>
          <p:nvPr>
            <p:ph type="body" sz="quarter" idx="23" hasCustomPrompt="1"/>
          </p:nvPr>
        </p:nvSpPr>
        <p:spPr>
          <a:xfrm>
            <a:off x="8947150" y="4768570"/>
            <a:ext cx="2316480" cy="203200"/>
          </a:xfrm>
        </p:spPr>
        <p:txBody>
          <a:bodyPr/>
          <a:lstStyle>
            <a:lvl1pPr marL="0" indent="0" algn="ctr">
              <a:buNone/>
              <a:defRPr sz="1500">
                <a:latin typeface="+mj-lt"/>
                <a:ea typeface="Open Sans Semibold" panose="020B0706030804020204" pitchFamily="34" charset="0"/>
                <a:cs typeface="Open Sans Semibold" panose="020B0706030804020204" pitchFamily="34" charset="0"/>
              </a:defRPr>
            </a:lvl1pPr>
          </a:lstStyle>
          <a:p>
            <a:pPr lvl="0"/>
            <a:r>
              <a:rPr lang="sv-SE"/>
              <a:t>Rubrik</a:t>
            </a:r>
          </a:p>
        </p:txBody>
      </p:sp>
      <p:sp>
        <p:nvSpPr>
          <p:cNvPr id="35" name="Platshållare för text 20">
            <a:extLst>
              <a:ext uri="{FF2B5EF4-FFF2-40B4-BE49-F238E27FC236}">
                <a16:creationId xmlns:a16="http://schemas.microsoft.com/office/drawing/2014/main" id="{E004FE53-2515-9DFC-829C-8511A0848CBB}"/>
              </a:ext>
            </a:extLst>
          </p:cNvPr>
          <p:cNvSpPr>
            <a:spLocks noGrp="1"/>
          </p:cNvSpPr>
          <p:nvPr>
            <p:ph type="body" sz="quarter" idx="24" hasCustomPrompt="1"/>
          </p:nvPr>
        </p:nvSpPr>
        <p:spPr>
          <a:xfrm>
            <a:off x="8947150" y="5079770"/>
            <a:ext cx="2316480" cy="855611"/>
          </a:xfrm>
        </p:spPr>
        <p:txBody>
          <a:bodyPr/>
          <a:lstStyle>
            <a:lvl1pPr marL="0" indent="0" algn="ctr">
              <a:buNone/>
              <a:defRPr sz="1050">
                <a:latin typeface="+mn-lt"/>
                <a:ea typeface="Open Sans Semibold" panose="020B0706030804020204" pitchFamily="34" charset="0"/>
                <a:cs typeface="Open Sans Semibold" panose="020B0706030804020204" pitchFamily="34" charset="0"/>
              </a:defRPr>
            </a:lvl1pPr>
          </a:lstStyle>
          <a:p>
            <a:pPr lvl="0"/>
            <a:r>
              <a:rPr lang="sv-SE"/>
              <a:t>Text</a:t>
            </a:r>
          </a:p>
        </p:txBody>
      </p:sp>
      <p:sp>
        <p:nvSpPr>
          <p:cNvPr id="2" name="Rubrik 1">
            <a:extLst>
              <a:ext uri="{FF2B5EF4-FFF2-40B4-BE49-F238E27FC236}">
                <a16:creationId xmlns:a16="http://schemas.microsoft.com/office/drawing/2014/main" id="{8D923B10-4408-0A91-E0BA-33E8F590A0A6}"/>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8777400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5DDFB6F3-EB80-63EF-1AB5-BE477AEE07DA}"/>
              </a:ext>
            </a:extLst>
          </p:cNvPr>
          <p:cNvSpPr/>
          <p:nvPr userDrawn="1"/>
        </p:nvSpPr>
        <p:spPr>
          <a:xfrm>
            <a:off x="914400" y="1046163"/>
            <a:ext cx="10364029" cy="4782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8" name="Platshållare för text 17">
            <a:extLst>
              <a:ext uri="{FF2B5EF4-FFF2-40B4-BE49-F238E27FC236}">
                <a16:creationId xmlns:a16="http://schemas.microsoft.com/office/drawing/2014/main" id="{118A7892-7A63-C037-6804-335CC7506ABB}"/>
              </a:ext>
            </a:extLst>
          </p:cNvPr>
          <p:cNvSpPr>
            <a:spLocks noGrp="1"/>
          </p:cNvSpPr>
          <p:nvPr>
            <p:ph type="body" sz="quarter" idx="13" hasCustomPrompt="1"/>
          </p:nvPr>
        </p:nvSpPr>
        <p:spPr>
          <a:xfrm>
            <a:off x="2146300" y="1854200"/>
            <a:ext cx="8064500" cy="2971800"/>
          </a:xfrm>
        </p:spPr>
        <p:txBody>
          <a:bodyPr/>
          <a:lstStyle>
            <a:lvl1pPr marL="0" indent="0">
              <a:lnSpc>
                <a:spcPct val="110000"/>
              </a:lnSpc>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Citat</a:t>
            </a:r>
          </a:p>
        </p:txBody>
      </p:sp>
    </p:spTree>
    <p:extLst>
      <p:ext uri="{BB962C8B-B14F-4D97-AF65-F5344CB8AC3E}">
        <p14:creationId xmlns:p14="http://schemas.microsoft.com/office/powerpoint/2010/main" val="790738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med bildbakgrund">
    <p:bg>
      <p:bgPr>
        <a:solidFill>
          <a:schemeClr val="tx2"/>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22662616-8E36-ED5F-0DB1-19F584763B3A}"/>
              </a:ext>
            </a:extLst>
          </p:cNvPr>
          <p:cNvSpPr>
            <a:spLocks noGrp="1"/>
          </p:cNvSpPr>
          <p:nvPr>
            <p:ph type="pic" sz="quarter" idx="14" hasCustomPrompt="1"/>
          </p:nvPr>
        </p:nvSpPr>
        <p:spPr>
          <a:xfrm>
            <a:off x="2" y="2"/>
            <a:ext cx="12191999" cy="6857999"/>
          </a:xfrm>
          <a:custGeom>
            <a:avLst/>
            <a:gdLst>
              <a:gd name="connsiteX0" fmla="*/ 11729171 w 12191999"/>
              <a:gd name="connsiteY0" fmla="*/ 6343741 h 6857999"/>
              <a:gd name="connsiteX1" fmla="*/ 11766496 w 12191999"/>
              <a:gd name="connsiteY1" fmla="*/ 6364242 h 6857999"/>
              <a:gd name="connsiteX2" fmla="*/ 11766496 w 12191999"/>
              <a:gd name="connsiteY2" fmla="*/ 6364701 h 6857999"/>
              <a:gd name="connsiteX3" fmla="*/ 11766496 w 12191999"/>
              <a:gd name="connsiteY3" fmla="*/ 6403582 h 6857999"/>
              <a:gd name="connsiteX4" fmla="*/ 11766496 w 12191999"/>
              <a:gd name="connsiteY4" fmla="*/ 6404077 h 6857999"/>
              <a:gd name="connsiteX5" fmla="*/ 11729171 w 12191999"/>
              <a:gd name="connsiteY5" fmla="*/ 6423907 h 6857999"/>
              <a:gd name="connsiteX6" fmla="*/ 11689088 w 12191999"/>
              <a:gd name="connsiteY6" fmla="*/ 6383824 h 6857999"/>
              <a:gd name="connsiteX7" fmla="*/ 11729171 w 12191999"/>
              <a:gd name="connsiteY7" fmla="*/ 6343741 h 6857999"/>
              <a:gd name="connsiteX8" fmla="*/ 11432403 w 12191999"/>
              <a:gd name="connsiteY8" fmla="*/ 6337521 h 6857999"/>
              <a:gd name="connsiteX9" fmla="*/ 11466194 w 12191999"/>
              <a:gd name="connsiteY9" fmla="*/ 6365197 h 6857999"/>
              <a:gd name="connsiteX10" fmla="*/ 11465983 w 12191999"/>
              <a:gd name="connsiteY10" fmla="*/ 6365409 h 6857999"/>
              <a:gd name="connsiteX11" fmla="*/ 11465841 w 12191999"/>
              <a:gd name="connsiteY11" fmla="*/ 6365445 h 6857999"/>
              <a:gd name="connsiteX12" fmla="*/ 11395997 w 12191999"/>
              <a:gd name="connsiteY12" fmla="*/ 6365445 h 6857999"/>
              <a:gd name="connsiteX13" fmla="*/ 11395997 w 12191999"/>
              <a:gd name="connsiteY13" fmla="*/ 6365162 h 6857999"/>
              <a:gd name="connsiteX14" fmla="*/ 11432403 w 12191999"/>
              <a:gd name="connsiteY14" fmla="*/ 6337521 h 6857999"/>
              <a:gd name="connsiteX15" fmla="*/ 11093361 w 12191999"/>
              <a:gd name="connsiteY15" fmla="*/ 6303305 h 6857999"/>
              <a:gd name="connsiteX16" fmla="*/ 11093361 w 12191999"/>
              <a:gd name="connsiteY16" fmla="*/ 6464590 h 6857999"/>
              <a:gd name="connsiteX17" fmla="*/ 11094987 w 12191999"/>
              <a:gd name="connsiteY17" fmla="*/ 6464590 h 6857999"/>
              <a:gd name="connsiteX18" fmla="*/ 11138039 w 12191999"/>
              <a:gd name="connsiteY18" fmla="*/ 6464590 h 6857999"/>
              <a:gd name="connsiteX19" fmla="*/ 11139665 w 12191999"/>
              <a:gd name="connsiteY19" fmla="*/ 6464590 h 6857999"/>
              <a:gd name="connsiteX20" fmla="*/ 11139665 w 12191999"/>
              <a:gd name="connsiteY20" fmla="*/ 6303305 h 6857999"/>
              <a:gd name="connsiteX21" fmla="*/ 11138039 w 12191999"/>
              <a:gd name="connsiteY21" fmla="*/ 6303305 h 6857999"/>
              <a:gd name="connsiteX22" fmla="*/ 11094987 w 12191999"/>
              <a:gd name="connsiteY22" fmla="*/ 6303305 h 6857999"/>
              <a:gd name="connsiteX23" fmla="*/ 11093361 w 12191999"/>
              <a:gd name="connsiteY23" fmla="*/ 6303305 h 6857999"/>
              <a:gd name="connsiteX24" fmla="*/ 11718955 w 12191999"/>
              <a:gd name="connsiteY24" fmla="*/ 6300159 h 6857999"/>
              <a:gd name="connsiteX25" fmla="*/ 11643739 w 12191999"/>
              <a:gd name="connsiteY25" fmla="*/ 6383930 h 6857999"/>
              <a:gd name="connsiteX26" fmla="*/ 11718955 w 12191999"/>
              <a:gd name="connsiteY26" fmla="*/ 6468019 h 6857999"/>
              <a:gd name="connsiteX27" fmla="*/ 11766214 w 12191999"/>
              <a:gd name="connsiteY27" fmla="*/ 6446280 h 6857999"/>
              <a:gd name="connsiteX28" fmla="*/ 11766496 w 12191999"/>
              <a:gd name="connsiteY28" fmla="*/ 6446280 h 6857999"/>
              <a:gd name="connsiteX29" fmla="*/ 11766496 w 12191999"/>
              <a:gd name="connsiteY29" fmla="*/ 6462964 h 6857999"/>
              <a:gd name="connsiteX30" fmla="*/ 11768122 w 12191999"/>
              <a:gd name="connsiteY30" fmla="*/ 6464590 h 6857999"/>
              <a:gd name="connsiteX31" fmla="*/ 11811245 w 12191999"/>
              <a:gd name="connsiteY31" fmla="*/ 6464590 h 6857999"/>
              <a:gd name="connsiteX32" fmla="*/ 11812800 w 12191999"/>
              <a:gd name="connsiteY32" fmla="*/ 6462964 h 6857999"/>
              <a:gd name="connsiteX33" fmla="*/ 11812800 w 12191999"/>
              <a:gd name="connsiteY33" fmla="*/ 6304931 h 6857999"/>
              <a:gd name="connsiteX34" fmla="*/ 11811174 w 12191999"/>
              <a:gd name="connsiteY34" fmla="*/ 6303305 h 6857999"/>
              <a:gd name="connsiteX35" fmla="*/ 11768122 w 12191999"/>
              <a:gd name="connsiteY35" fmla="*/ 6303305 h 6857999"/>
              <a:gd name="connsiteX36" fmla="*/ 11766496 w 12191999"/>
              <a:gd name="connsiteY36" fmla="*/ 6304931 h 6857999"/>
              <a:gd name="connsiteX37" fmla="*/ 11766496 w 12191999"/>
              <a:gd name="connsiteY37" fmla="*/ 6321897 h 6857999"/>
              <a:gd name="connsiteX38" fmla="*/ 11766214 w 12191999"/>
              <a:gd name="connsiteY38" fmla="*/ 6321897 h 6857999"/>
              <a:gd name="connsiteX39" fmla="*/ 11718955 w 12191999"/>
              <a:gd name="connsiteY39" fmla="*/ 6300159 h 6857999"/>
              <a:gd name="connsiteX40" fmla="*/ 11432368 w 12191999"/>
              <a:gd name="connsiteY40" fmla="*/ 6300018 h 6857999"/>
              <a:gd name="connsiteX41" fmla="*/ 11351863 w 12191999"/>
              <a:gd name="connsiteY41" fmla="*/ 6383775 h 6857999"/>
              <a:gd name="connsiteX42" fmla="*/ 11435691 w 12191999"/>
              <a:gd name="connsiteY42" fmla="*/ 6467843 h 6857999"/>
              <a:gd name="connsiteX43" fmla="*/ 11507161 w 12191999"/>
              <a:gd name="connsiteY43" fmla="*/ 6435395 h 6857999"/>
              <a:gd name="connsiteX44" fmla="*/ 11506595 w 12191999"/>
              <a:gd name="connsiteY44" fmla="*/ 6433204 h 6857999"/>
              <a:gd name="connsiteX45" fmla="*/ 11473193 w 12191999"/>
              <a:gd name="connsiteY45" fmla="*/ 6412844 h 6857999"/>
              <a:gd name="connsiteX46" fmla="*/ 11470966 w 12191999"/>
              <a:gd name="connsiteY46" fmla="*/ 6413374 h 6857999"/>
              <a:gd name="connsiteX47" fmla="*/ 11436645 w 12191999"/>
              <a:gd name="connsiteY47" fmla="*/ 6428432 h 6857999"/>
              <a:gd name="connsiteX48" fmla="*/ 11395325 w 12191999"/>
              <a:gd name="connsiteY48" fmla="*/ 6395171 h 6857999"/>
              <a:gd name="connsiteX49" fmla="*/ 11395537 w 12191999"/>
              <a:gd name="connsiteY49" fmla="*/ 6394959 h 6857999"/>
              <a:gd name="connsiteX50" fmla="*/ 11510518 w 12191999"/>
              <a:gd name="connsiteY50" fmla="*/ 6394959 h 6857999"/>
              <a:gd name="connsiteX51" fmla="*/ 11511261 w 12191999"/>
              <a:gd name="connsiteY51" fmla="*/ 6394216 h 6857999"/>
              <a:gd name="connsiteX52" fmla="*/ 11512462 w 12191999"/>
              <a:gd name="connsiteY52" fmla="*/ 6376861 h 6857999"/>
              <a:gd name="connsiteX53" fmla="*/ 11512462 w 12191999"/>
              <a:gd name="connsiteY53" fmla="*/ 6373044 h 6857999"/>
              <a:gd name="connsiteX54" fmla="*/ 11432368 w 12191999"/>
              <a:gd name="connsiteY54" fmla="*/ 6300018 h 6857999"/>
              <a:gd name="connsiteX55" fmla="*/ 11621824 w 12191999"/>
              <a:gd name="connsiteY55" fmla="*/ 6300017 h 6857999"/>
              <a:gd name="connsiteX56" fmla="*/ 11583439 w 12191999"/>
              <a:gd name="connsiteY56" fmla="*/ 6321649 h 6857999"/>
              <a:gd name="connsiteX57" fmla="*/ 11583085 w 12191999"/>
              <a:gd name="connsiteY57" fmla="*/ 6321649 h 6857999"/>
              <a:gd name="connsiteX58" fmla="*/ 11583085 w 12191999"/>
              <a:gd name="connsiteY58" fmla="*/ 6304966 h 6857999"/>
              <a:gd name="connsiteX59" fmla="*/ 11581424 w 12191999"/>
              <a:gd name="connsiteY59" fmla="*/ 6303305 h 6857999"/>
              <a:gd name="connsiteX60" fmla="*/ 11538513 w 12191999"/>
              <a:gd name="connsiteY60" fmla="*/ 6303305 h 6857999"/>
              <a:gd name="connsiteX61" fmla="*/ 11536852 w 12191999"/>
              <a:gd name="connsiteY61" fmla="*/ 6304966 h 6857999"/>
              <a:gd name="connsiteX62" fmla="*/ 11536852 w 12191999"/>
              <a:gd name="connsiteY62" fmla="*/ 6463176 h 6857999"/>
              <a:gd name="connsiteX63" fmla="*/ 11538513 w 12191999"/>
              <a:gd name="connsiteY63" fmla="*/ 6464802 h 6857999"/>
              <a:gd name="connsiteX64" fmla="*/ 11581601 w 12191999"/>
              <a:gd name="connsiteY64" fmla="*/ 6464802 h 6857999"/>
              <a:gd name="connsiteX65" fmla="*/ 11583262 w 12191999"/>
              <a:gd name="connsiteY65" fmla="*/ 6463176 h 6857999"/>
              <a:gd name="connsiteX66" fmla="*/ 11583262 w 12191999"/>
              <a:gd name="connsiteY66" fmla="*/ 6381879 h 6857999"/>
              <a:gd name="connsiteX67" fmla="*/ 11609418 w 12191999"/>
              <a:gd name="connsiteY67" fmla="*/ 6344412 h 6857999"/>
              <a:gd name="connsiteX68" fmla="*/ 11618396 w 12191999"/>
              <a:gd name="connsiteY68" fmla="*/ 6342751 h 6857999"/>
              <a:gd name="connsiteX69" fmla="*/ 11638119 w 12191999"/>
              <a:gd name="connsiteY69" fmla="*/ 6346038 h 6857999"/>
              <a:gd name="connsiteX70" fmla="*/ 11638126 w 12191999"/>
              <a:gd name="connsiteY70" fmla="*/ 6346039 h 6857999"/>
              <a:gd name="connsiteX71" fmla="*/ 11639002 w 12191999"/>
              <a:gd name="connsiteY71" fmla="*/ 6345296 h 6857999"/>
              <a:gd name="connsiteX72" fmla="*/ 11641513 w 12191999"/>
              <a:gd name="connsiteY72" fmla="*/ 6303588 h 6857999"/>
              <a:gd name="connsiteX73" fmla="*/ 11640982 w 12191999"/>
              <a:gd name="connsiteY73" fmla="*/ 6302774 h 6857999"/>
              <a:gd name="connsiteX74" fmla="*/ 11621824 w 12191999"/>
              <a:gd name="connsiteY74" fmla="*/ 6300017 h 6857999"/>
              <a:gd name="connsiteX75" fmla="*/ 11261220 w 12191999"/>
              <a:gd name="connsiteY75" fmla="*/ 6299911 h 6857999"/>
              <a:gd name="connsiteX76" fmla="*/ 11217567 w 12191999"/>
              <a:gd name="connsiteY76" fmla="*/ 6321685 h 6857999"/>
              <a:gd name="connsiteX77" fmla="*/ 11217214 w 12191999"/>
              <a:gd name="connsiteY77" fmla="*/ 6321685 h 6857999"/>
              <a:gd name="connsiteX78" fmla="*/ 11217214 w 12191999"/>
              <a:gd name="connsiteY78" fmla="*/ 6304931 h 6857999"/>
              <a:gd name="connsiteX79" fmla="*/ 11215553 w 12191999"/>
              <a:gd name="connsiteY79" fmla="*/ 6303305 h 6857999"/>
              <a:gd name="connsiteX80" fmla="*/ 11172536 w 12191999"/>
              <a:gd name="connsiteY80" fmla="*/ 6303305 h 6857999"/>
              <a:gd name="connsiteX81" fmla="*/ 11170875 w 12191999"/>
              <a:gd name="connsiteY81" fmla="*/ 6304931 h 6857999"/>
              <a:gd name="connsiteX82" fmla="*/ 11170875 w 12191999"/>
              <a:gd name="connsiteY82" fmla="*/ 6463000 h 6857999"/>
              <a:gd name="connsiteX83" fmla="*/ 11172536 w 12191999"/>
              <a:gd name="connsiteY83" fmla="*/ 6464590 h 6857999"/>
              <a:gd name="connsiteX84" fmla="*/ 11215518 w 12191999"/>
              <a:gd name="connsiteY84" fmla="*/ 6464590 h 6857999"/>
              <a:gd name="connsiteX85" fmla="*/ 11217144 w 12191999"/>
              <a:gd name="connsiteY85" fmla="*/ 6462964 h 6857999"/>
              <a:gd name="connsiteX86" fmla="*/ 11217144 w 12191999"/>
              <a:gd name="connsiteY86" fmla="*/ 6378663 h 6857999"/>
              <a:gd name="connsiteX87" fmla="*/ 11247965 w 12191999"/>
              <a:gd name="connsiteY87" fmla="*/ 6345826 h 6857999"/>
              <a:gd name="connsiteX88" fmla="*/ 11249414 w 12191999"/>
              <a:gd name="connsiteY88" fmla="*/ 6345826 h 6857999"/>
              <a:gd name="connsiteX89" fmla="*/ 11280626 w 12191999"/>
              <a:gd name="connsiteY89" fmla="*/ 6381172 h 6857999"/>
              <a:gd name="connsiteX90" fmla="*/ 11280626 w 12191999"/>
              <a:gd name="connsiteY90" fmla="*/ 6462964 h 6857999"/>
              <a:gd name="connsiteX91" fmla="*/ 11282252 w 12191999"/>
              <a:gd name="connsiteY91" fmla="*/ 6464590 h 6857999"/>
              <a:gd name="connsiteX92" fmla="*/ 11325303 w 12191999"/>
              <a:gd name="connsiteY92" fmla="*/ 6464590 h 6857999"/>
              <a:gd name="connsiteX93" fmla="*/ 11326929 w 12191999"/>
              <a:gd name="connsiteY93" fmla="*/ 6462964 h 6857999"/>
              <a:gd name="connsiteX94" fmla="*/ 11326929 w 12191999"/>
              <a:gd name="connsiteY94" fmla="*/ 6373290 h 6857999"/>
              <a:gd name="connsiteX95" fmla="*/ 11261220 w 12191999"/>
              <a:gd name="connsiteY95" fmla="*/ 6299911 h 6857999"/>
              <a:gd name="connsiteX96" fmla="*/ 10905584 w 12191999"/>
              <a:gd name="connsiteY96" fmla="*/ 6298480 h 6857999"/>
              <a:gd name="connsiteX97" fmla="*/ 10810873 w 12191999"/>
              <a:gd name="connsiteY97" fmla="*/ 6393191 h 6857999"/>
              <a:gd name="connsiteX98" fmla="*/ 10810873 w 12191999"/>
              <a:gd name="connsiteY98" fmla="*/ 6462964 h 6857999"/>
              <a:gd name="connsiteX99" fmla="*/ 10812464 w 12191999"/>
              <a:gd name="connsiteY99" fmla="*/ 6464625 h 6857999"/>
              <a:gd name="connsiteX100" fmla="*/ 10813488 w 12191999"/>
              <a:gd name="connsiteY100" fmla="*/ 6464272 h 6857999"/>
              <a:gd name="connsiteX101" fmla="*/ 10856823 w 12191999"/>
              <a:gd name="connsiteY101" fmla="*/ 6432072 h 6857999"/>
              <a:gd name="connsiteX102" fmla="*/ 10857495 w 12191999"/>
              <a:gd name="connsiteY102" fmla="*/ 6430764 h 6857999"/>
              <a:gd name="connsiteX103" fmla="*/ 10857495 w 12191999"/>
              <a:gd name="connsiteY103" fmla="*/ 6393191 h 6857999"/>
              <a:gd name="connsiteX104" fmla="*/ 10906924 w 12191999"/>
              <a:gd name="connsiteY104" fmla="*/ 6346371 h 6857999"/>
              <a:gd name="connsiteX105" fmla="*/ 10953743 w 12191999"/>
              <a:gd name="connsiteY105" fmla="*/ 6393191 h 6857999"/>
              <a:gd name="connsiteX106" fmla="*/ 10953743 w 12191999"/>
              <a:gd name="connsiteY106" fmla="*/ 6462964 h 6857999"/>
              <a:gd name="connsiteX107" fmla="*/ 10955405 w 12191999"/>
              <a:gd name="connsiteY107" fmla="*/ 6464625 h 6857999"/>
              <a:gd name="connsiteX108" fmla="*/ 10998668 w 12191999"/>
              <a:gd name="connsiteY108" fmla="*/ 6464625 h 6857999"/>
              <a:gd name="connsiteX109" fmla="*/ 11000294 w 12191999"/>
              <a:gd name="connsiteY109" fmla="*/ 6462999 h 6857999"/>
              <a:gd name="connsiteX110" fmla="*/ 11000294 w 12191999"/>
              <a:gd name="connsiteY110" fmla="*/ 6393191 h 6857999"/>
              <a:gd name="connsiteX111" fmla="*/ 10905584 w 12191999"/>
              <a:gd name="connsiteY111" fmla="*/ 6298480 h 6857999"/>
              <a:gd name="connsiteX112" fmla="*/ 11115983 w 12191999"/>
              <a:gd name="connsiteY112" fmla="*/ 6225119 h 6857999"/>
              <a:gd name="connsiteX113" fmla="*/ 11088064 w 12191999"/>
              <a:gd name="connsiteY113" fmla="*/ 6253745 h 6857999"/>
              <a:gd name="connsiteX114" fmla="*/ 11116690 w 12191999"/>
              <a:gd name="connsiteY114" fmla="*/ 6281669 h 6857999"/>
              <a:gd name="connsiteX115" fmla="*/ 11144613 w 12191999"/>
              <a:gd name="connsiteY115" fmla="*/ 6253042 h 6857999"/>
              <a:gd name="connsiteX116" fmla="*/ 11116336 w 12191999"/>
              <a:gd name="connsiteY116" fmla="*/ 6225119 h 6857999"/>
              <a:gd name="connsiteX117" fmla="*/ 10905601 w 12191999"/>
              <a:gd name="connsiteY117" fmla="*/ 6174256 h 6857999"/>
              <a:gd name="connsiteX118" fmla="*/ 10934090 w 12191999"/>
              <a:gd name="connsiteY118" fmla="*/ 6202816 h 6857999"/>
              <a:gd name="connsiteX119" fmla="*/ 10905531 w 12191999"/>
              <a:gd name="connsiteY119" fmla="*/ 6231305 h 6857999"/>
              <a:gd name="connsiteX120" fmla="*/ 10877041 w 12191999"/>
              <a:gd name="connsiteY120" fmla="*/ 6202745 h 6857999"/>
              <a:gd name="connsiteX121" fmla="*/ 10905601 w 12191999"/>
              <a:gd name="connsiteY121" fmla="*/ 6174256 h 6857999"/>
              <a:gd name="connsiteX122" fmla="*/ 10905318 w 12191999"/>
              <a:gd name="connsiteY122" fmla="*/ 6127705 h 6857999"/>
              <a:gd name="connsiteX123" fmla="*/ 10830384 w 12191999"/>
              <a:gd name="connsiteY123" fmla="*/ 6202922 h 6857999"/>
              <a:gd name="connsiteX124" fmla="*/ 10905601 w 12191999"/>
              <a:gd name="connsiteY124" fmla="*/ 6277856 h 6857999"/>
              <a:gd name="connsiteX125" fmla="*/ 10980535 w 12191999"/>
              <a:gd name="connsiteY125" fmla="*/ 6202780 h 6857999"/>
              <a:gd name="connsiteX126" fmla="*/ 10980535 w 12191999"/>
              <a:gd name="connsiteY126" fmla="*/ 6202639 h 6857999"/>
              <a:gd name="connsiteX127" fmla="*/ 10905318 w 12191999"/>
              <a:gd name="connsiteY127" fmla="*/ 6127705 h 6857999"/>
              <a:gd name="connsiteX128" fmla="*/ 0 w 12191999"/>
              <a:gd name="connsiteY128" fmla="*/ 0 h 6857999"/>
              <a:gd name="connsiteX129" fmla="*/ 12191999 w 12191999"/>
              <a:gd name="connsiteY129" fmla="*/ 0 h 6857999"/>
              <a:gd name="connsiteX130" fmla="*/ 12191999 w 12191999"/>
              <a:gd name="connsiteY130" fmla="*/ 6857999 h 6857999"/>
              <a:gd name="connsiteX131" fmla="*/ 0 w 12191999"/>
              <a:gd name="connsiteY13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2191999" h="6857999">
                <a:moveTo>
                  <a:pt x="11729171" y="6343741"/>
                </a:moveTo>
                <a:cubicBezTo>
                  <a:pt x="11744313" y="6343692"/>
                  <a:pt x="11758413" y="6351438"/>
                  <a:pt x="11766496" y="6364242"/>
                </a:cubicBezTo>
                <a:cubicBezTo>
                  <a:pt x="11766532" y="6364394"/>
                  <a:pt x="11766532" y="6364551"/>
                  <a:pt x="11766496" y="6364701"/>
                </a:cubicBezTo>
                <a:lnTo>
                  <a:pt x="11766496" y="6403582"/>
                </a:lnTo>
                <a:cubicBezTo>
                  <a:pt x="11766567" y="6403740"/>
                  <a:pt x="11766567" y="6403920"/>
                  <a:pt x="11766496" y="6404077"/>
                </a:cubicBezTo>
                <a:cubicBezTo>
                  <a:pt x="11758218" y="6416585"/>
                  <a:pt x="11744168" y="6424049"/>
                  <a:pt x="11729171" y="6423907"/>
                </a:cubicBezTo>
                <a:cubicBezTo>
                  <a:pt x="11707034" y="6423907"/>
                  <a:pt x="11689088" y="6405961"/>
                  <a:pt x="11689088" y="6383824"/>
                </a:cubicBezTo>
                <a:cubicBezTo>
                  <a:pt x="11689088" y="6361687"/>
                  <a:pt x="11707034" y="6343741"/>
                  <a:pt x="11729171" y="6343741"/>
                </a:cubicBezTo>
                <a:close/>
                <a:moveTo>
                  <a:pt x="11432403" y="6337521"/>
                </a:moveTo>
                <a:cubicBezTo>
                  <a:pt x="11449405" y="6337521"/>
                  <a:pt x="11464109" y="6349221"/>
                  <a:pt x="11466194" y="6365197"/>
                </a:cubicBezTo>
                <a:cubicBezTo>
                  <a:pt x="11466194" y="6365314"/>
                  <a:pt x="11466099" y="6365409"/>
                  <a:pt x="11465983" y="6365409"/>
                </a:cubicBezTo>
                <a:lnTo>
                  <a:pt x="11465841" y="6365445"/>
                </a:lnTo>
                <a:lnTo>
                  <a:pt x="11395997" y="6365445"/>
                </a:lnTo>
                <a:cubicBezTo>
                  <a:pt x="11395936" y="6365359"/>
                  <a:pt x="11395936" y="6365246"/>
                  <a:pt x="11395997" y="6365162"/>
                </a:cubicBezTo>
                <a:cubicBezTo>
                  <a:pt x="11400309" y="6347913"/>
                  <a:pt x="11413104" y="6337521"/>
                  <a:pt x="11432403" y="6337521"/>
                </a:cubicBezTo>
                <a:close/>
                <a:moveTo>
                  <a:pt x="11093361" y="6303305"/>
                </a:moveTo>
                <a:lnTo>
                  <a:pt x="11093361" y="6464590"/>
                </a:lnTo>
                <a:cubicBezTo>
                  <a:pt x="11093361" y="6464590"/>
                  <a:pt x="11094089" y="6464590"/>
                  <a:pt x="11094987" y="6464590"/>
                </a:cubicBezTo>
                <a:lnTo>
                  <a:pt x="11138039" y="6464590"/>
                </a:lnTo>
                <a:cubicBezTo>
                  <a:pt x="11138937" y="6464590"/>
                  <a:pt x="11139665" y="6464590"/>
                  <a:pt x="11139665" y="6464590"/>
                </a:cubicBezTo>
                <a:lnTo>
                  <a:pt x="11139665" y="6303305"/>
                </a:lnTo>
                <a:cubicBezTo>
                  <a:pt x="11139665" y="6303305"/>
                  <a:pt x="11138937" y="6303305"/>
                  <a:pt x="11138039" y="6303305"/>
                </a:cubicBezTo>
                <a:lnTo>
                  <a:pt x="11094987" y="6303305"/>
                </a:lnTo>
                <a:cubicBezTo>
                  <a:pt x="11094089" y="6303305"/>
                  <a:pt x="11093361" y="6303305"/>
                  <a:pt x="11093361" y="6303305"/>
                </a:cubicBezTo>
                <a:close/>
                <a:moveTo>
                  <a:pt x="11718955" y="6300159"/>
                </a:moveTo>
                <a:cubicBezTo>
                  <a:pt x="11676929" y="6300159"/>
                  <a:pt x="11643739" y="6337272"/>
                  <a:pt x="11643739" y="6383930"/>
                </a:cubicBezTo>
                <a:cubicBezTo>
                  <a:pt x="11643739" y="6430587"/>
                  <a:pt x="11676929" y="6468019"/>
                  <a:pt x="11718955" y="6468019"/>
                </a:cubicBezTo>
                <a:cubicBezTo>
                  <a:pt x="11739033" y="6468019"/>
                  <a:pt x="11758120" y="6459111"/>
                  <a:pt x="11766214" y="6446280"/>
                </a:cubicBezTo>
                <a:cubicBezTo>
                  <a:pt x="11766295" y="6446209"/>
                  <a:pt x="11766415" y="6446209"/>
                  <a:pt x="11766496" y="6446280"/>
                </a:cubicBezTo>
                <a:lnTo>
                  <a:pt x="11766496" y="6462964"/>
                </a:lnTo>
                <a:cubicBezTo>
                  <a:pt x="11766514" y="6463855"/>
                  <a:pt x="11767232" y="6464571"/>
                  <a:pt x="11768122" y="6464590"/>
                </a:cubicBezTo>
                <a:lnTo>
                  <a:pt x="11811245" y="6464590"/>
                </a:lnTo>
                <a:cubicBezTo>
                  <a:pt x="11812125" y="6464571"/>
                  <a:pt x="11812822" y="6463843"/>
                  <a:pt x="11812800" y="6462964"/>
                </a:cubicBezTo>
                <a:lnTo>
                  <a:pt x="11812800" y="6304931"/>
                </a:lnTo>
                <a:cubicBezTo>
                  <a:pt x="11812783" y="6304041"/>
                  <a:pt x="11812065" y="6303324"/>
                  <a:pt x="11811174" y="6303305"/>
                </a:cubicBezTo>
                <a:lnTo>
                  <a:pt x="11768122" y="6303305"/>
                </a:lnTo>
                <a:cubicBezTo>
                  <a:pt x="11767239" y="6303341"/>
                  <a:pt x="11766532" y="6304049"/>
                  <a:pt x="11766496" y="6304931"/>
                </a:cubicBezTo>
                <a:lnTo>
                  <a:pt x="11766496" y="6321897"/>
                </a:lnTo>
                <a:cubicBezTo>
                  <a:pt x="11766415" y="6321969"/>
                  <a:pt x="11766295" y="6321969"/>
                  <a:pt x="11766214" y="6321897"/>
                </a:cubicBezTo>
                <a:cubicBezTo>
                  <a:pt x="11758120" y="6309066"/>
                  <a:pt x="11738679" y="6300159"/>
                  <a:pt x="11718955" y="6300159"/>
                </a:cubicBezTo>
                <a:close/>
                <a:moveTo>
                  <a:pt x="11432368" y="6300018"/>
                </a:moveTo>
                <a:cubicBezTo>
                  <a:pt x="11387429" y="6301862"/>
                  <a:pt x="11351927" y="6338798"/>
                  <a:pt x="11351863" y="6383775"/>
                </a:cubicBezTo>
                <a:cubicBezTo>
                  <a:pt x="11351796" y="6430138"/>
                  <a:pt x="11389326" y="6467777"/>
                  <a:pt x="11435691" y="6467843"/>
                </a:cubicBezTo>
                <a:cubicBezTo>
                  <a:pt x="11468280" y="6467843"/>
                  <a:pt x="11494931" y="6455931"/>
                  <a:pt x="11507161" y="6435395"/>
                </a:cubicBezTo>
                <a:cubicBezTo>
                  <a:pt x="11507596" y="6434631"/>
                  <a:pt x="11507345" y="6433661"/>
                  <a:pt x="11506595" y="6433204"/>
                </a:cubicBezTo>
                <a:lnTo>
                  <a:pt x="11473193" y="6412844"/>
                </a:lnTo>
                <a:cubicBezTo>
                  <a:pt x="11472429" y="6412399"/>
                  <a:pt x="11471450" y="6412632"/>
                  <a:pt x="11470966" y="6413374"/>
                </a:cubicBezTo>
                <a:cubicBezTo>
                  <a:pt x="11464922" y="6422458"/>
                  <a:pt x="11450429" y="6428432"/>
                  <a:pt x="11436645" y="6428432"/>
                </a:cubicBezTo>
                <a:cubicBezTo>
                  <a:pt x="11414730" y="6428432"/>
                  <a:pt x="11399638" y="6417015"/>
                  <a:pt x="11395325" y="6395171"/>
                </a:cubicBezTo>
                <a:cubicBezTo>
                  <a:pt x="11395325" y="6395054"/>
                  <a:pt x="11395420" y="6394959"/>
                  <a:pt x="11395537" y="6394959"/>
                </a:cubicBezTo>
                <a:lnTo>
                  <a:pt x="11510518" y="6394959"/>
                </a:lnTo>
                <a:cubicBezTo>
                  <a:pt x="11510929" y="6394959"/>
                  <a:pt x="11511261" y="6394627"/>
                  <a:pt x="11511261" y="6394216"/>
                </a:cubicBezTo>
                <a:cubicBezTo>
                  <a:pt x="11512102" y="6388470"/>
                  <a:pt x="11512505" y="6382669"/>
                  <a:pt x="11512462" y="6376861"/>
                </a:cubicBezTo>
                <a:cubicBezTo>
                  <a:pt x="11512462" y="6375589"/>
                  <a:pt x="11512462" y="6374316"/>
                  <a:pt x="11512462" y="6373044"/>
                </a:cubicBezTo>
                <a:cubicBezTo>
                  <a:pt x="11510497" y="6330767"/>
                  <a:pt x="11474645" y="6298080"/>
                  <a:pt x="11432368" y="6300018"/>
                </a:cubicBezTo>
                <a:close/>
                <a:moveTo>
                  <a:pt x="11621824" y="6300017"/>
                </a:moveTo>
                <a:cubicBezTo>
                  <a:pt x="11606279" y="6300582"/>
                  <a:pt x="11591975" y="6308645"/>
                  <a:pt x="11583439" y="6321649"/>
                </a:cubicBezTo>
                <a:lnTo>
                  <a:pt x="11583085" y="6321649"/>
                </a:lnTo>
                <a:lnTo>
                  <a:pt x="11583085" y="6304966"/>
                </a:lnTo>
                <a:cubicBezTo>
                  <a:pt x="11583085" y="6304048"/>
                  <a:pt x="11582342" y="6303305"/>
                  <a:pt x="11581424" y="6303305"/>
                </a:cubicBezTo>
                <a:lnTo>
                  <a:pt x="11538513" y="6303305"/>
                </a:lnTo>
                <a:cubicBezTo>
                  <a:pt x="11537595" y="6303305"/>
                  <a:pt x="11536852" y="6304048"/>
                  <a:pt x="11536852" y="6304966"/>
                </a:cubicBezTo>
                <a:lnTo>
                  <a:pt x="11536852" y="6463176"/>
                </a:lnTo>
                <a:cubicBezTo>
                  <a:pt x="11536869" y="6464079"/>
                  <a:pt x="11537608" y="6464802"/>
                  <a:pt x="11538513" y="6464802"/>
                </a:cubicBezTo>
                <a:lnTo>
                  <a:pt x="11581601" y="6464802"/>
                </a:lnTo>
                <a:cubicBezTo>
                  <a:pt x="11582506" y="6464802"/>
                  <a:pt x="11583244" y="6464079"/>
                  <a:pt x="11583262" y="6463176"/>
                </a:cubicBezTo>
                <a:lnTo>
                  <a:pt x="11583262" y="6381879"/>
                </a:lnTo>
                <a:cubicBezTo>
                  <a:pt x="11583057" y="6365078"/>
                  <a:pt x="11593576" y="6350012"/>
                  <a:pt x="11609418" y="6344412"/>
                </a:cubicBezTo>
                <a:cubicBezTo>
                  <a:pt x="11612302" y="6343385"/>
                  <a:pt x="11615335" y="6342824"/>
                  <a:pt x="11618396" y="6342751"/>
                </a:cubicBezTo>
                <a:cubicBezTo>
                  <a:pt x="11625101" y="6342814"/>
                  <a:pt x="11631757" y="6343922"/>
                  <a:pt x="11638119" y="6346038"/>
                </a:cubicBezTo>
                <a:cubicBezTo>
                  <a:pt x="11638123" y="6346038"/>
                  <a:pt x="11638123" y="6346038"/>
                  <a:pt x="11638126" y="6346039"/>
                </a:cubicBezTo>
                <a:cubicBezTo>
                  <a:pt x="11638572" y="6346076"/>
                  <a:pt x="11638964" y="6345743"/>
                  <a:pt x="11639002" y="6345296"/>
                </a:cubicBezTo>
                <a:lnTo>
                  <a:pt x="11641513" y="6303588"/>
                </a:lnTo>
                <a:cubicBezTo>
                  <a:pt x="11641548" y="6303226"/>
                  <a:pt x="11641329" y="6302888"/>
                  <a:pt x="11640982" y="6302774"/>
                </a:cubicBezTo>
                <a:cubicBezTo>
                  <a:pt x="11634811" y="6300732"/>
                  <a:pt x="11628325" y="6299799"/>
                  <a:pt x="11621824" y="6300017"/>
                </a:cubicBezTo>
                <a:close/>
                <a:moveTo>
                  <a:pt x="11261220" y="6299911"/>
                </a:moveTo>
                <a:cubicBezTo>
                  <a:pt x="11243975" y="6299556"/>
                  <a:pt x="11227659" y="6307695"/>
                  <a:pt x="11217567" y="6321685"/>
                </a:cubicBezTo>
                <a:lnTo>
                  <a:pt x="11217214" y="6321685"/>
                </a:lnTo>
                <a:lnTo>
                  <a:pt x="11217214" y="6304931"/>
                </a:lnTo>
                <a:cubicBezTo>
                  <a:pt x="11217196" y="6304027"/>
                  <a:pt x="11216458" y="6303304"/>
                  <a:pt x="11215553" y="6303305"/>
                </a:cubicBezTo>
                <a:lnTo>
                  <a:pt x="11172536" y="6303305"/>
                </a:lnTo>
                <a:cubicBezTo>
                  <a:pt x="11171631" y="6303304"/>
                  <a:pt x="11170892" y="6304027"/>
                  <a:pt x="11170875" y="6304931"/>
                </a:cubicBezTo>
                <a:lnTo>
                  <a:pt x="11170875" y="6463000"/>
                </a:lnTo>
                <a:cubicBezTo>
                  <a:pt x="11170914" y="6463889"/>
                  <a:pt x="11171645" y="6464590"/>
                  <a:pt x="11172536" y="6464590"/>
                </a:cubicBezTo>
                <a:lnTo>
                  <a:pt x="11215518" y="6464590"/>
                </a:lnTo>
                <a:cubicBezTo>
                  <a:pt x="11216408" y="6464571"/>
                  <a:pt x="11217126" y="6463853"/>
                  <a:pt x="11217144" y="6462964"/>
                </a:cubicBezTo>
                <a:lnTo>
                  <a:pt x="11217144" y="6378663"/>
                </a:lnTo>
                <a:cubicBezTo>
                  <a:pt x="11216967" y="6361230"/>
                  <a:pt x="11230558" y="6346753"/>
                  <a:pt x="11247965" y="6345826"/>
                </a:cubicBezTo>
                <a:lnTo>
                  <a:pt x="11249414" y="6345826"/>
                </a:lnTo>
                <a:cubicBezTo>
                  <a:pt x="11268466" y="6345826"/>
                  <a:pt x="11280626" y="6358834"/>
                  <a:pt x="11280626" y="6381172"/>
                </a:cubicBezTo>
                <a:lnTo>
                  <a:pt x="11280626" y="6462964"/>
                </a:lnTo>
                <a:cubicBezTo>
                  <a:pt x="11280643" y="6463853"/>
                  <a:pt x="11281361" y="6464571"/>
                  <a:pt x="11282252" y="6464590"/>
                </a:cubicBezTo>
                <a:lnTo>
                  <a:pt x="11325303" y="6464590"/>
                </a:lnTo>
                <a:cubicBezTo>
                  <a:pt x="11326194" y="6464571"/>
                  <a:pt x="11326912" y="6463853"/>
                  <a:pt x="11326929" y="6462964"/>
                </a:cubicBezTo>
                <a:lnTo>
                  <a:pt x="11326929" y="6373290"/>
                </a:lnTo>
                <a:cubicBezTo>
                  <a:pt x="11326929" y="6327941"/>
                  <a:pt x="11301975" y="6300018"/>
                  <a:pt x="11261220" y="6299911"/>
                </a:cubicBezTo>
                <a:close/>
                <a:moveTo>
                  <a:pt x="10905584" y="6298480"/>
                </a:moveTo>
                <a:cubicBezTo>
                  <a:pt x="10853276" y="6298480"/>
                  <a:pt x="10810873" y="6340884"/>
                  <a:pt x="10810873" y="6393191"/>
                </a:cubicBezTo>
                <a:lnTo>
                  <a:pt x="10810873" y="6462964"/>
                </a:lnTo>
                <a:cubicBezTo>
                  <a:pt x="10810872" y="6463855"/>
                  <a:pt x="10811573" y="6464587"/>
                  <a:pt x="10812464" y="6464625"/>
                </a:cubicBezTo>
                <a:cubicBezTo>
                  <a:pt x="10812834" y="6464623"/>
                  <a:pt x="10813195" y="6464499"/>
                  <a:pt x="10813488" y="6464272"/>
                </a:cubicBezTo>
                <a:lnTo>
                  <a:pt x="10856823" y="6432072"/>
                </a:lnTo>
                <a:cubicBezTo>
                  <a:pt x="10857248" y="6431771"/>
                  <a:pt x="10857498" y="6431283"/>
                  <a:pt x="10857495" y="6430764"/>
                </a:cubicBezTo>
                <a:lnTo>
                  <a:pt x="10857495" y="6393191"/>
                </a:lnTo>
                <a:cubicBezTo>
                  <a:pt x="10858216" y="6366613"/>
                  <a:pt x="10880345" y="6345650"/>
                  <a:pt x="10906924" y="6346371"/>
                </a:cubicBezTo>
                <a:cubicBezTo>
                  <a:pt x="10932489" y="6347064"/>
                  <a:pt x="10953051" y="6367625"/>
                  <a:pt x="10953743" y="6393191"/>
                </a:cubicBezTo>
                <a:lnTo>
                  <a:pt x="10953743" y="6462964"/>
                </a:lnTo>
                <a:cubicBezTo>
                  <a:pt x="10953743" y="6463882"/>
                  <a:pt x="10954487" y="6464625"/>
                  <a:pt x="10955405" y="6464625"/>
                </a:cubicBezTo>
                <a:lnTo>
                  <a:pt x="10998668" y="6464625"/>
                </a:lnTo>
                <a:cubicBezTo>
                  <a:pt x="10999558" y="6464607"/>
                  <a:pt x="11000276" y="6463889"/>
                  <a:pt x="11000294" y="6462999"/>
                </a:cubicBezTo>
                <a:lnTo>
                  <a:pt x="11000294" y="6393191"/>
                </a:lnTo>
                <a:cubicBezTo>
                  <a:pt x="11000294" y="6340884"/>
                  <a:pt x="10957891" y="6298480"/>
                  <a:pt x="10905584" y="6298480"/>
                </a:cubicBezTo>
                <a:close/>
                <a:moveTo>
                  <a:pt x="11115983" y="6225119"/>
                </a:moveTo>
                <a:cubicBezTo>
                  <a:pt x="11100369" y="6225316"/>
                  <a:pt x="11087870" y="6238131"/>
                  <a:pt x="11088064" y="6253745"/>
                </a:cubicBezTo>
                <a:cubicBezTo>
                  <a:pt x="11088257" y="6269361"/>
                  <a:pt x="11101074" y="6281863"/>
                  <a:pt x="11116690" y="6281669"/>
                </a:cubicBezTo>
                <a:cubicBezTo>
                  <a:pt x="11132305" y="6281474"/>
                  <a:pt x="11144807" y="6268658"/>
                  <a:pt x="11144613" y="6253042"/>
                </a:cubicBezTo>
                <a:cubicBezTo>
                  <a:pt x="11144420" y="6237564"/>
                  <a:pt x="11131816" y="6225118"/>
                  <a:pt x="11116336" y="6225119"/>
                </a:cubicBezTo>
                <a:close/>
                <a:moveTo>
                  <a:pt x="10905601" y="6174256"/>
                </a:moveTo>
                <a:cubicBezTo>
                  <a:pt x="10921346" y="6174295"/>
                  <a:pt x="10934090" y="6187070"/>
                  <a:pt x="10934090" y="6202816"/>
                </a:cubicBezTo>
                <a:cubicBezTo>
                  <a:pt x="10934071" y="6218570"/>
                  <a:pt x="10921284" y="6231325"/>
                  <a:pt x="10905531" y="6231305"/>
                </a:cubicBezTo>
                <a:cubicBezTo>
                  <a:pt x="10889777" y="6231286"/>
                  <a:pt x="10877022" y="6218499"/>
                  <a:pt x="10877041" y="6202745"/>
                </a:cubicBezTo>
                <a:cubicBezTo>
                  <a:pt x="10877061" y="6186992"/>
                  <a:pt x="10889847" y="6174237"/>
                  <a:pt x="10905601" y="6174256"/>
                </a:cubicBezTo>
                <a:close/>
                <a:moveTo>
                  <a:pt x="10905318" y="6127705"/>
                </a:moveTo>
                <a:cubicBezTo>
                  <a:pt x="10863855" y="6127784"/>
                  <a:pt x="10830306" y="6161459"/>
                  <a:pt x="10830384" y="6202922"/>
                </a:cubicBezTo>
                <a:cubicBezTo>
                  <a:pt x="10830462" y="6244385"/>
                  <a:pt x="10864138" y="6277934"/>
                  <a:pt x="10905601" y="6277856"/>
                </a:cubicBezTo>
                <a:cubicBezTo>
                  <a:pt x="10947001" y="6277759"/>
                  <a:pt x="10980516" y="6244180"/>
                  <a:pt x="10980535" y="6202780"/>
                </a:cubicBezTo>
                <a:cubicBezTo>
                  <a:pt x="10980535" y="6202734"/>
                  <a:pt x="10980535" y="6202686"/>
                  <a:pt x="10980535" y="6202639"/>
                </a:cubicBezTo>
                <a:cubicBezTo>
                  <a:pt x="10980457" y="6161177"/>
                  <a:pt x="10946781" y="6127628"/>
                  <a:pt x="10905318" y="6127705"/>
                </a:cubicBezTo>
                <a:close/>
                <a:moveTo>
                  <a:pt x="0" y="0"/>
                </a:moveTo>
                <a:lnTo>
                  <a:pt x="12191999" y="0"/>
                </a:lnTo>
                <a:lnTo>
                  <a:pt x="12191999" y="6857999"/>
                </a:lnTo>
                <a:lnTo>
                  <a:pt x="0" y="6857999"/>
                </a:lnTo>
                <a:close/>
              </a:path>
            </a:pathLst>
          </a:custGeom>
          <a:solidFill>
            <a:schemeClr val="bg1">
              <a:lumMod val="95000"/>
            </a:schemeClr>
          </a:solidFill>
        </p:spPr>
        <p:txBody>
          <a:bodyPr wrap="square">
            <a:noAutofit/>
          </a:bodyPr>
          <a:lstStyle>
            <a:lvl1pPr marL="0" indent="0">
              <a:buNone/>
              <a:defRPr/>
            </a:lvl1pPr>
          </a:lstStyle>
          <a:p>
            <a:pPr algn="l"/>
            <a:r>
              <a:rPr lang="sv-SE" sz="1800">
                <a:solidFill>
                  <a:srgbClr val="242424"/>
                </a:solidFill>
                <a:effectLst/>
                <a:latin typeface="-apple-system"/>
              </a:rPr>
              <a:t>För att infoga bild, markera rutan och högerklicka. Välj ”Infoga” i huvudmenyn och välj sedan ”Bilder” </a:t>
            </a:r>
            <a:endParaRPr lang="en-US"/>
          </a:p>
        </p:txBody>
      </p:sp>
      <p:sp>
        <p:nvSpPr>
          <p:cNvPr id="3" name="Platshållare för datum 2">
            <a:extLst>
              <a:ext uri="{FF2B5EF4-FFF2-40B4-BE49-F238E27FC236}">
                <a16:creationId xmlns:a16="http://schemas.microsoft.com/office/drawing/2014/main" id="{8A898536-9503-A197-9A3B-3F47D446F4AB}"/>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4" name="Platshållare för sidfot 3">
            <a:extLst>
              <a:ext uri="{FF2B5EF4-FFF2-40B4-BE49-F238E27FC236}">
                <a16:creationId xmlns:a16="http://schemas.microsoft.com/office/drawing/2014/main" id="{02E1C367-A0E9-2318-4478-692D5329066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AD7875-44C2-86D0-5562-C20E21989FB7}"/>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Platshållare för text 1">
            <a:extLst>
              <a:ext uri="{FF2B5EF4-FFF2-40B4-BE49-F238E27FC236}">
                <a16:creationId xmlns:a16="http://schemas.microsoft.com/office/drawing/2014/main" id="{B6D04490-426B-D6D4-4F66-2FB486DB66FB}"/>
              </a:ext>
            </a:extLst>
          </p:cNvPr>
          <p:cNvSpPr>
            <a:spLocks noGrp="1"/>
          </p:cNvSpPr>
          <p:nvPr>
            <p:ph type="body" sz="quarter" idx="13" hasCustomPrompt="1"/>
          </p:nvPr>
        </p:nvSpPr>
        <p:spPr>
          <a:xfrm>
            <a:off x="914400" y="1033463"/>
            <a:ext cx="10364029" cy="4782594"/>
          </a:xfrm>
          <a:custGeom>
            <a:avLst/>
            <a:gdLst>
              <a:gd name="connsiteX0" fmla="*/ 0 w 10364029"/>
              <a:gd name="connsiteY0" fmla="*/ 0 h 4782594"/>
              <a:gd name="connsiteX1" fmla="*/ 10364029 w 10364029"/>
              <a:gd name="connsiteY1" fmla="*/ 0 h 4782594"/>
              <a:gd name="connsiteX2" fmla="*/ 10364029 w 10364029"/>
              <a:gd name="connsiteY2" fmla="*/ 4782594 h 4782594"/>
              <a:gd name="connsiteX3" fmla="*/ 0 w 10364029"/>
              <a:gd name="connsiteY3" fmla="*/ 4782594 h 4782594"/>
            </a:gdLst>
            <a:ahLst/>
            <a:cxnLst>
              <a:cxn ang="0">
                <a:pos x="connsiteX0" y="connsiteY0"/>
              </a:cxn>
              <a:cxn ang="0">
                <a:pos x="connsiteX1" y="connsiteY1"/>
              </a:cxn>
              <a:cxn ang="0">
                <a:pos x="connsiteX2" y="connsiteY2"/>
              </a:cxn>
              <a:cxn ang="0">
                <a:pos x="connsiteX3" y="connsiteY3"/>
              </a:cxn>
            </a:cxnLst>
            <a:rect l="l" t="t" r="r" b="b"/>
            <a:pathLst>
              <a:path w="10364029" h="4782594">
                <a:moveTo>
                  <a:pt x="0" y="0"/>
                </a:moveTo>
                <a:lnTo>
                  <a:pt x="10364029" y="0"/>
                </a:lnTo>
                <a:lnTo>
                  <a:pt x="10364029" y="4782594"/>
                </a:lnTo>
                <a:lnTo>
                  <a:pt x="0" y="4782594"/>
                </a:lnTo>
                <a:close/>
              </a:path>
            </a:pathLst>
          </a:custGeom>
          <a:solidFill>
            <a:schemeClr val="bg1">
              <a:alpha val="78000"/>
            </a:schemeClr>
          </a:solidFill>
        </p:spPr>
        <p:txBody>
          <a:bodyPr wrap="square" lIns="1224000" tIns="828000" rIns="1224000" bIns="828000">
            <a:noAutofit/>
          </a:bodyPr>
          <a:lstStyle>
            <a:lvl1pPr marL="0" indent="0">
              <a:buNone/>
              <a:defRPr sz="4000" b="0">
                <a:solidFill>
                  <a:schemeClr val="accent1"/>
                </a:solidFill>
                <a:latin typeface="+mj-lt"/>
                <a:ea typeface="Open Sans Semibold" panose="020B0706030804020204" pitchFamily="34" charset="0"/>
                <a:cs typeface="Open Sans Semibold" panose="020B07060308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Citat</a:t>
            </a:r>
          </a:p>
        </p:txBody>
      </p:sp>
    </p:spTree>
    <p:extLst>
      <p:ext uri="{BB962C8B-B14F-4D97-AF65-F5344CB8AC3E}">
        <p14:creationId xmlns:p14="http://schemas.microsoft.com/office/powerpoint/2010/main" val="70251233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6" name="Rubrik 5">
            <a:extLst>
              <a:ext uri="{FF2B5EF4-FFF2-40B4-BE49-F238E27FC236}">
                <a16:creationId xmlns:a16="http://schemas.microsoft.com/office/drawing/2014/main" id="{44797B0A-EF5A-5DBC-3249-9D74B135F7A0}"/>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9321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ast rubrik - utan logo">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6" name="Rubrik 5">
            <a:extLst>
              <a:ext uri="{FF2B5EF4-FFF2-40B4-BE49-F238E27FC236}">
                <a16:creationId xmlns:a16="http://schemas.microsoft.com/office/drawing/2014/main" id="{5AA546CE-B96D-F2C4-C511-8CD452CCEB8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8629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Underrubrik 2">
            <a:extLst>
              <a:ext uri="{FF2B5EF4-FFF2-40B4-BE49-F238E27FC236}">
                <a16:creationId xmlns:a16="http://schemas.microsoft.com/office/drawing/2014/main" id="{E1AC1665-A9B2-594E-C1DE-388E574C9C01}"/>
              </a:ext>
            </a:extLst>
          </p:cNvPr>
          <p:cNvSpPr>
            <a:spLocks noGrp="1"/>
          </p:cNvSpPr>
          <p:nvPr>
            <p:ph type="subTitle" idx="1"/>
          </p:nvPr>
        </p:nvSpPr>
        <p:spPr>
          <a:xfrm>
            <a:off x="914400" y="3724274"/>
            <a:ext cx="3922776" cy="1533525"/>
          </a:xfrm>
        </p:spPr>
        <p:txBody>
          <a:bodyPr/>
          <a:lstStyle>
            <a:lvl1pPr marL="0" indent="0" algn="l">
              <a:buNone/>
              <a:defRPr sz="1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5" name="Frihandsfigur: Form 14">
            <a:extLst>
              <a:ext uri="{FF2B5EF4-FFF2-40B4-BE49-F238E27FC236}">
                <a16:creationId xmlns:a16="http://schemas.microsoft.com/office/drawing/2014/main" id="{4FC343B9-814A-4AEA-A126-847B7570D6D9}"/>
              </a:ext>
            </a:extLst>
          </p:cNvPr>
          <p:cNvSpPr/>
          <p:nvPr userDrawn="1"/>
        </p:nvSpPr>
        <p:spPr>
          <a:xfrm rot="10800000">
            <a:off x="7174993" y="-3414"/>
            <a:ext cx="4114799" cy="2073753"/>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p>
            <a:fld id="{AE086683-F536-42AB-ABBC-F4803DFE8DBC}" type="slidenum">
              <a:rPr lang="sv-SE" smtClean="0"/>
              <a:t>‹#›</a:t>
            </a:fld>
            <a:endParaRPr lang="sv-SE"/>
          </a:p>
        </p:txBody>
      </p:sp>
      <p:pic>
        <p:nvPicPr>
          <p:cNvPr id="10" name="Bild 9">
            <a:extLst>
              <a:ext uri="{FF2B5EF4-FFF2-40B4-BE49-F238E27FC236}">
                <a16:creationId xmlns:a16="http://schemas.microsoft.com/office/drawing/2014/main" id="{48510F77-D30F-1572-38C5-5FCEE01C10C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551193" y="5499912"/>
            <a:ext cx="1733549" cy="808581"/>
          </a:xfrm>
          <a:prstGeom prst="rect">
            <a:avLst/>
          </a:prstGeom>
        </p:spPr>
      </p:pic>
      <p:sp>
        <p:nvSpPr>
          <p:cNvPr id="24" name="textruta 23">
            <a:hlinkClick r:id="rId4"/>
            <a:extLst>
              <a:ext uri="{FF2B5EF4-FFF2-40B4-BE49-F238E27FC236}">
                <a16:creationId xmlns:a16="http://schemas.microsoft.com/office/drawing/2014/main" id="{E704AA55-2B33-1B1E-6BD3-B1F950940721}"/>
              </a:ext>
            </a:extLst>
          </p:cNvPr>
          <p:cNvSpPr txBox="1"/>
          <p:nvPr userDrawn="1"/>
        </p:nvSpPr>
        <p:spPr>
          <a:xfrm>
            <a:off x="914400" y="6100192"/>
            <a:ext cx="1119345" cy="215444"/>
          </a:xfrm>
          <a:prstGeom prst="rect">
            <a:avLst/>
          </a:prstGeom>
          <a:noFill/>
        </p:spPr>
        <p:txBody>
          <a:bodyPr wrap="none" lIns="0" tIns="0" rIns="0" bIns="0" rtlCol="0">
            <a:spAutoFit/>
          </a:bodyPr>
          <a:lstStyle/>
          <a:p>
            <a:pPr algn="l"/>
            <a:r>
              <a:rPr lang="sv-SE" sz="1400"/>
              <a:t>www.inera.se</a:t>
            </a:r>
          </a:p>
        </p:txBody>
      </p:sp>
      <p:sp>
        <p:nvSpPr>
          <p:cNvPr id="9" name="Frihandsfigur: Form 8">
            <a:extLst>
              <a:ext uri="{FF2B5EF4-FFF2-40B4-BE49-F238E27FC236}">
                <a16:creationId xmlns:a16="http://schemas.microsoft.com/office/drawing/2014/main" id="{BE33EFBB-653B-0B00-AB09-D8E717E65186}"/>
              </a:ext>
            </a:extLst>
          </p:cNvPr>
          <p:cNvSpPr/>
          <p:nvPr userDrawn="1"/>
        </p:nvSpPr>
        <p:spPr>
          <a:xfrm>
            <a:off x="3179999" y="5462117"/>
            <a:ext cx="2766855" cy="1394424"/>
          </a:xfrm>
          <a:custGeom>
            <a:avLst/>
            <a:gdLst>
              <a:gd name="connsiteX0" fmla="*/ 1897979 w 3795957"/>
              <a:gd name="connsiteY0" fmla="*/ 0 h 1913065"/>
              <a:gd name="connsiteX1" fmla="*/ 3795957 w 3795957"/>
              <a:gd name="connsiteY1" fmla="*/ 1897979 h 1913065"/>
              <a:gd name="connsiteX2" fmla="*/ 3795195 w 3795957"/>
              <a:gd name="connsiteY2" fmla="*/ 1913065 h 1913065"/>
              <a:gd name="connsiteX3" fmla="*/ 2599047 w 3795957"/>
              <a:gd name="connsiteY3" fmla="*/ 1913065 h 1913065"/>
              <a:gd name="connsiteX4" fmla="*/ 2586642 w 3795957"/>
              <a:gd name="connsiteY4" fmla="*/ 1790002 h 1913065"/>
              <a:gd name="connsiteX5" fmla="*/ 1897978 w 3795957"/>
              <a:gd name="connsiteY5" fmla="*/ 1228725 h 1913065"/>
              <a:gd name="connsiteX6" fmla="*/ 1209315 w 3795957"/>
              <a:gd name="connsiteY6" fmla="*/ 1790002 h 1913065"/>
              <a:gd name="connsiteX7" fmla="*/ 1196909 w 3795957"/>
              <a:gd name="connsiteY7" fmla="*/ 1913065 h 1913065"/>
              <a:gd name="connsiteX8" fmla="*/ 762 w 3795957"/>
              <a:gd name="connsiteY8" fmla="*/ 1913065 h 1913065"/>
              <a:gd name="connsiteX9" fmla="*/ 0 w 3795957"/>
              <a:gd name="connsiteY9" fmla="*/ 1897979 h 1913065"/>
              <a:gd name="connsiteX10" fmla="*/ 1897979 w 3795957"/>
              <a:gd name="connsiteY10" fmla="*/ 0 h 19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5957" h="1913065">
                <a:moveTo>
                  <a:pt x="1897979" y="0"/>
                </a:moveTo>
                <a:cubicBezTo>
                  <a:pt x="2946203" y="0"/>
                  <a:pt x="3795957" y="849754"/>
                  <a:pt x="3795957" y="1897979"/>
                </a:cubicBezTo>
                <a:lnTo>
                  <a:pt x="3795195" y="1913065"/>
                </a:lnTo>
                <a:lnTo>
                  <a:pt x="2599047" y="1913065"/>
                </a:lnTo>
                <a:lnTo>
                  <a:pt x="2586642" y="1790002"/>
                </a:lnTo>
                <a:cubicBezTo>
                  <a:pt x="2521095" y="1469682"/>
                  <a:pt x="2237676" y="1228725"/>
                  <a:pt x="1897978" y="1228725"/>
                </a:cubicBezTo>
                <a:cubicBezTo>
                  <a:pt x="1558281" y="1228725"/>
                  <a:pt x="1274862" y="1469682"/>
                  <a:pt x="1209315" y="1790002"/>
                </a:cubicBezTo>
                <a:lnTo>
                  <a:pt x="1196909" y="1913065"/>
                </a:lnTo>
                <a:lnTo>
                  <a:pt x="762" y="1913065"/>
                </a:lnTo>
                <a:lnTo>
                  <a:pt x="0" y="1897979"/>
                </a:lnTo>
                <a:cubicBezTo>
                  <a:pt x="0" y="849754"/>
                  <a:pt x="849754" y="0"/>
                  <a:pt x="1897979" y="0"/>
                </a:cubicBezTo>
                <a:close/>
              </a:path>
            </a:pathLst>
          </a:custGeom>
          <a:solidFill>
            <a:srgbClr val="7E2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2" name="textruta 11">
            <a:extLst>
              <a:ext uri="{FF2B5EF4-FFF2-40B4-BE49-F238E27FC236}">
                <a16:creationId xmlns:a16="http://schemas.microsoft.com/office/drawing/2014/main" id="{0C51B7CB-1E55-B82F-5FFF-31486E388113}"/>
              </a:ext>
            </a:extLst>
          </p:cNvPr>
          <p:cNvSpPr txBox="1"/>
          <p:nvPr userDrawn="1"/>
        </p:nvSpPr>
        <p:spPr>
          <a:xfrm>
            <a:off x="891540" y="2898329"/>
            <a:ext cx="7343775" cy="492443"/>
          </a:xfrm>
          <a:prstGeom prst="rect">
            <a:avLst/>
          </a:prstGeom>
          <a:noFill/>
        </p:spPr>
        <p:txBody>
          <a:bodyPr wrap="square" lIns="0" tIns="0" rIns="0" bIns="0" anchor="b">
            <a:spAutoFit/>
          </a:bodyPr>
          <a:lstStyle/>
          <a:p>
            <a:r>
              <a:rPr lang="sv-SE" sz="3200">
                <a:solidFill>
                  <a:schemeClr val="accent2"/>
                </a:solidFill>
                <a:latin typeface="+mj-lt"/>
              </a:rPr>
              <a:t>Tack!</a:t>
            </a:r>
          </a:p>
        </p:txBody>
      </p:sp>
    </p:spTree>
    <p:extLst>
      <p:ext uri="{BB962C8B-B14F-4D97-AF65-F5344CB8AC3E}">
        <p14:creationId xmlns:p14="http://schemas.microsoft.com/office/powerpoint/2010/main" val="5994349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Rubrik 6">
            <a:extLst>
              <a:ext uri="{FF2B5EF4-FFF2-40B4-BE49-F238E27FC236}">
                <a16:creationId xmlns:a16="http://schemas.microsoft.com/office/drawing/2014/main" id="{28A50BCE-CD60-5946-2F48-04B2851A6AC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05451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 Beige">
    <p:bg>
      <p:bgRef idx="1001">
        <a:schemeClr val="bg2"/>
      </p:bgRef>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1824038"/>
            <a:ext cx="7230534" cy="3952875"/>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Rubrik 6">
            <a:extLst>
              <a:ext uri="{FF2B5EF4-FFF2-40B4-BE49-F238E27FC236}">
                <a16:creationId xmlns:a16="http://schemas.microsoft.com/office/drawing/2014/main" id="{52AD12A3-817D-A493-C3F0-6B99BF369A1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889913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F3EDE2"/>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hasCustomPrompt="1"/>
          </p:nvPr>
        </p:nvSpPr>
        <p:spPr>
          <a:xfrm>
            <a:off x="922867" y="1861457"/>
            <a:ext cx="7811558" cy="3603172"/>
          </a:xfrm>
        </p:spPr>
        <p:txBody>
          <a:bodyPr/>
          <a:lstStyle>
            <a:lvl1pPr marL="450850" indent="-450850">
              <a:buClr>
                <a:schemeClr val="accent1"/>
              </a:buClr>
              <a:buFont typeface="+mj-lt"/>
              <a:buAutoNum type="arabicPeriod"/>
              <a:defRPr sz="1600"/>
            </a:lvl1pPr>
            <a:lvl2pPr marL="717550" indent="-266700">
              <a:buClr>
                <a:schemeClr val="accent1"/>
              </a:buClr>
              <a:buFont typeface="+mj-lt"/>
              <a:buAutoNum type="arabicPeriod"/>
              <a:tabLst/>
              <a:defRPr sz="1400"/>
            </a:lvl2pPr>
            <a:lvl3pPr marL="984250" indent="-266700">
              <a:buClr>
                <a:schemeClr val="accent1"/>
              </a:buClr>
              <a:buFont typeface="+mj-lt"/>
              <a:buAutoNum type="arabicPeriod"/>
              <a:defRPr sz="1200"/>
            </a:lvl3pPr>
            <a:lvl4pPr marL="771525" indent="-228600">
              <a:buClr>
                <a:schemeClr val="accent1"/>
              </a:buClr>
              <a:buFont typeface="+mj-lt"/>
              <a:buAutoNum type="arabicPeriod"/>
              <a:defRPr sz="1100"/>
            </a:lvl4pPr>
            <a:lvl5pPr marL="942975" indent="-228600">
              <a:buClr>
                <a:schemeClr val="accent1"/>
              </a:buClr>
              <a:buFont typeface="+mj-lt"/>
              <a:buAutoNum type="arabicPeriod"/>
              <a:defRPr sz="1100"/>
            </a:lvl5pPr>
          </a:lstStyle>
          <a:p>
            <a:pPr lvl="0"/>
            <a:r>
              <a:rPr lang="sv-SE"/>
              <a:t>Skriv in din agenda punkt här</a:t>
            </a:r>
          </a:p>
          <a:p>
            <a:pPr lvl="1"/>
            <a:r>
              <a:rPr lang="sv-SE"/>
              <a:t>Nivå två</a:t>
            </a:r>
          </a:p>
          <a:p>
            <a:pPr lvl="2"/>
            <a:r>
              <a:rPr lang="sv-SE"/>
              <a:t>Nivå tre</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grpSp>
        <p:nvGrpSpPr>
          <p:cNvPr id="23" name="Grupp 22">
            <a:extLst>
              <a:ext uri="{FF2B5EF4-FFF2-40B4-BE49-F238E27FC236}">
                <a16:creationId xmlns:a16="http://schemas.microsoft.com/office/drawing/2014/main" id="{67CADC3A-102D-F42B-DE50-CBEE97F0128C}"/>
              </a:ext>
            </a:extLst>
          </p:cNvPr>
          <p:cNvGrpSpPr/>
          <p:nvPr userDrawn="1"/>
        </p:nvGrpSpPr>
        <p:grpSpPr>
          <a:xfrm>
            <a:off x="906288" y="568734"/>
            <a:ext cx="638901" cy="672742"/>
            <a:chOff x="906288" y="568734"/>
            <a:chExt cx="638901" cy="672742"/>
          </a:xfrm>
        </p:grpSpPr>
        <p:sp>
          <p:nvSpPr>
            <p:cNvPr id="9" name="Frihandsfigur: Form 8">
              <a:extLst>
                <a:ext uri="{FF2B5EF4-FFF2-40B4-BE49-F238E27FC236}">
                  <a16:creationId xmlns:a16="http://schemas.microsoft.com/office/drawing/2014/main" id="{99F230C7-1C2F-D648-3239-60CC8293D502}"/>
                </a:ext>
              </a:extLst>
            </p:cNvPr>
            <p:cNvSpPr/>
            <p:nvPr/>
          </p:nvSpPr>
          <p:spPr>
            <a:xfrm>
              <a:off x="906288" y="568734"/>
              <a:ext cx="485452" cy="672742"/>
            </a:xfrm>
            <a:custGeom>
              <a:avLst/>
              <a:gdLst>
                <a:gd name="connsiteX0" fmla="*/ 358500 w 485452"/>
                <a:gd name="connsiteY0" fmla="*/ 672632 h 672742"/>
                <a:gd name="connsiteX1" fmla="*/ 27686 w 485452"/>
                <a:gd name="connsiteY1" fmla="*/ 672632 h 672742"/>
                <a:gd name="connsiteX2" fmla="*/ -71 w 485452"/>
                <a:gd name="connsiteY2" fmla="*/ 644891 h 672742"/>
                <a:gd name="connsiteX3" fmla="*/ -71 w 485452"/>
                <a:gd name="connsiteY3" fmla="*/ 27647 h 672742"/>
                <a:gd name="connsiteX4" fmla="*/ 27686 w 485452"/>
                <a:gd name="connsiteY4" fmla="*/ -111 h 672742"/>
                <a:gd name="connsiteX5" fmla="*/ 457693 w 485452"/>
                <a:gd name="connsiteY5" fmla="*/ -111 h 672742"/>
                <a:gd name="connsiteX6" fmla="*/ 485381 w 485452"/>
                <a:gd name="connsiteY6" fmla="*/ 27647 h 672742"/>
                <a:gd name="connsiteX7" fmla="*/ 485381 w 485452"/>
                <a:gd name="connsiteY7" fmla="*/ 545750 h 67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452" h="672742">
                  <a:moveTo>
                    <a:pt x="358500" y="672632"/>
                  </a:moveTo>
                  <a:lnTo>
                    <a:pt x="27686" y="672632"/>
                  </a:lnTo>
                  <a:cubicBezTo>
                    <a:pt x="12363" y="672632"/>
                    <a:pt x="-62" y="660214"/>
                    <a:pt x="-71" y="644891"/>
                  </a:cubicBezTo>
                  <a:lnTo>
                    <a:pt x="-71" y="27647"/>
                  </a:lnTo>
                  <a:cubicBezTo>
                    <a:pt x="-71" y="12317"/>
                    <a:pt x="12356" y="-111"/>
                    <a:pt x="27686" y="-111"/>
                  </a:cubicBezTo>
                  <a:lnTo>
                    <a:pt x="457693" y="-111"/>
                  </a:lnTo>
                  <a:cubicBezTo>
                    <a:pt x="472996" y="-73"/>
                    <a:pt x="485381" y="12343"/>
                    <a:pt x="485381" y="27647"/>
                  </a:cubicBezTo>
                  <a:lnTo>
                    <a:pt x="485381" y="545750"/>
                  </a:lnTo>
                  <a:close/>
                </a:path>
              </a:pathLst>
            </a:custGeom>
            <a:solidFill>
              <a:srgbClr val="A33662"/>
            </a:solidFill>
            <a:ln w="172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9325DE81-03D6-2AC7-2CB0-EF5C9E4C4B72}"/>
                </a:ext>
              </a:extLst>
            </p:cNvPr>
            <p:cNvSpPr/>
            <p:nvPr/>
          </p:nvSpPr>
          <p:spPr>
            <a:xfrm>
              <a:off x="1264859" y="1114595"/>
              <a:ext cx="126880" cy="126881"/>
            </a:xfrm>
            <a:custGeom>
              <a:avLst/>
              <a:gdLst>
                <a:gd name="connsiteX0" fmla="*/ -71 w 126880"/>
                <a:gd name="connsiteY0" fmla="*/ 126770 h 126881"/>
                <a:gd name="connsiteX1" fmla="*/ -71 w 126880"/>
                <a:gd name="connsiteY1" fmla="*/ 22943 h 126881"/>
                <a:gd name="connsiteX2" fmla="*/ 22965 w 126880"/>
                <a:gd name="connsiteY2" fmla="*/ -111 h 126881"/>
                <a:gd name="connsiteX3" fmla="*/ 126810 w 126880"/>
                <a:gd name="connsiteY3" fmla="*/ -111 h 126881"/>
              </a:gdLst>
              <a:ahLst/>
              <a:cxnLst>
                <a:cxn ang="0">
                  <a:pos x="connsiteX0" y="connsiteY0"/>
                </a:cxn>
                <a:cxn ang="0">
                  <a:pos x="connsiteX1" y="connsiteY1"/>
                </a:cxn>
                <a:cxn ang="0">
                  <a:pos x="connsiteX2" y="connsiteY2"/>
                </a:cxn>
                <a:cxn ang="0">
                  <a:pos x="connsiteX3" y="connsiteY3"/>
                </a:cxn>
              </a:cxnLst>
              <a:rect l="l" t="t" r="r" b="b"/>
              <a:pathLst>
                <a:path w="126880" h="126881">
                  <a:moveTo>
                    <a:pt x="-71" y="126770"/>
                  </a:moveTo>
                  <a:lnTo>
                    <a:pt x="-71" y="22943"/>
                  </a:lnTo>
                  <a:cubicBezTo>
                    <a:pt x="-71" y="10217"/>
                    <a:pt x="10239" y="-101"/>
                    <a:pt x="22965" y="-111"/>
                  </a:cubicBezTo>
                  <a:lnTo>
                    <a:pt x="126810" y="-111"/>
                  </a:lnTo>
                  <a:close/>
                </a:path>
              </a:pathLst>
            </a:custGeom>
            <a:solidFill>
              <a:srgbClr val="7E2A4C"/>
            </a:solidFill>
            <a:ln w="172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202BCE56-703F-15E3-8C44-52179ECCF2B4}"/>
                </a:ext>
              </a:extLst>
            </p:cNvPr>
            <p:cNvSpPr/>
            <p:nvPr/>
          </p:nvSpPr>
          <p:spPr>
            <a:xfrm>
              <a:off x="1466845" y="682934"/>
              <a:ext cx="68437" cy="56324"/>
            </a:xfrm>
            <a:custGeom>
              <a:avLst/>
              <a:gdLst>
                <a:gd name="connsiteX0" fmla="*/ 22295 w 68437"/>
                <a:gd name="connsiteY0" fmla="*/ 0 h 56324"/>
                <a:gd name="connsiteX1" fmla="*/ 46142 w 68437"/>
                <a:gd name="connsiteY1" fmla="*/ 0 h 56324"/>
                <a:gd name="connsiteX2" fmla="*/ 68437 w 68437"/>
                <a:gd name="connsiteY2" fmla="*/ 22296 h 56324"/>
                <a:gd name="connsiteX3" fmla="*/ 68437 w 68437"/>
                <a:gd name="connsiteY3" fmla="*/ 56325 h 56324"/>
                <a:gd name="connsiteX4" fmla="*/ 68437 w 68437"/>
                <a:gd name="connsiteY4" fmla="*/ 56325 h 56324"/>
                <a:gd name="connsiteX5" fmla="*/ 0 w 68437"/>
                <a:gd name="connsiteY5" fmla="*/ 56325 h 56324"/>
                <a:gd name="connsiteX6" fmla="*/ 0 w 68437"/>
                <a:gd name="connsiteY6" fmla="*/ 56325 h 56324"/>
                <a:gd name="connsiteX7" fmla="*/ 0 w 68437"/>
                <a:gd name="connsiteY7" fmla="*/ 22296 h 56324"/>
                <a:gd name="connsiteX8" fmla="*/ 22295 w 68437"/>
                <a:gd name="connsiteY8" fmla="*/ 0 h 5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37" h="56324">
                  <a:moveTo>
                    <a:pt x="22295" y="0"/>
                  </a:moveTo>
                  <a:lnTo>
                    <a:pt x="46142" y="0"/>
                  </a:lnTo>
                  <a:cubicBezTo>
                    <a:pt x="58456" y="0"/>
                    <a:pt x="68437" y="9982"/>
                    <a:pt x="68437" y="22296"/>
                  </a:cubicBezTo>
                  <a:lnTo>
                    <a:pt x="68437" y="56325"/>
                  </a:lnTo>
                  <a:lnTo>
                    <a:pt x="68437" y="56325"/>
                  </a:lnTo>
                  <a:lnTo>
                    <a:pt x="0" y="56325"/>
                  </a:lnTo>
                  <a:lnTo>
                    <a:pt x="0" y="56325"/>
                  </a:lnTo>
                  <a:lnTo>
                    <a:pt x="0" y="22296"/>
                  </a:lnTo>
                  <a:cubicBezTo>
                    <a:pt x="0" y="9982"/>
                    <a:pt x="9981" y="0"/>
                    <a:pt x="22295" y="0"/>
                  </a:cubicBezTo>
                  <a:close/>
                </a:path>
              </a:pathLst>
            </a:custGeom>
            <a:solidFill>
              <a:srgbClr val="40775E"/>
            </a:solidFill>
            <a:ln w="172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4E894DEA-C5F6-3BB2-8874-07B4844F670C}"/>
                </a:ext>
              </a:extLst>
            </p:cNvPr>
            <p:cNvSpPr/>
            <p:nvPr/>
          </p:nvSpPr>
          <p:spPr>
            <a:xfrm>
              <a:off x="1457007" y="720306"/>
              <a:ext cx="88113" cy="317202"/>
            </a:xfrm>
            <a:custGeom>
              <a:avLst/>
              <a:gdLst>
                <a:gd name="connsiteX0" fmla="*/ 15404 w 88113"/>
                <a:gd name="connsiteY0" fmla="*/ 0 h 317202"/>
                <a:gd name="connsiteX1" fmla="*/ 72727 w 88113"/>
                <a:gd name="connsiteY1" fmla="*/ 0 h 317202"/>
                <a:gd name="connsiteX2" fmla="*/ 88114 w 88113"/>
                <a:gd name="connsiteY2" fmla="*/ 15386 h 317202"/>
                <a:gd name="connsiteX3" fmla="*/ 88114 w 88113"/>
                <a:gd name="connsiteY3" fmla="*/ 317203 h 317202"/>
                <a:gd name="connsiteX4" fmla="*/ 88114 w 88113"/>
                <a:gd name="connsiteY4" fmla="*/ 317203 h 317202"/>
                <a:gd name="connsiteX5" fmla="*/ 0 w 88113"/>
                <a:gd name="connsiteY5" fmla="*/ 317203 h 317202"/>
                <a:gd name="connsiteX6" fmla="*/ 0 w 88113"/>
                <a:gd name="connsiteY6" fmla="*/ 317203 h 317202"/>
                <a:gd name="connsiteX7" fmla="*/ 0 w 88113"/>
                <a:gd name="connsiteY7" fmla="*/ 15352 h 317202"/>
                <a:gd name="connsiteX8" fmla="*/ 15404 w 88113"/>
                <a:gd name="connsiteY8" fmla="*/ 0 h 31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13" h="317202">
                  <a:moveTo>
                    <a:pt x="15404" y="0"/>
                  </a:moveTo>
                  <a:lnTo>
                    <a:pt x="72727" y="0"/>
                  </a:lnTo>
                  <a:cubicBezTo>
                    <a:pt x="81225" y="0"/>
                    <a:pt x="88114" y="6889"/>
                    <a:pt x="88114" y="15386"/>
                  </a:cubicBezTo>
                  <a:lnTo>
                    <a:pt x="88114" y="317203"/>
                  </a:lnTo>
                  <a:lnTo>
                    <a:pt x="88114" y="317203"/>
                  </a:lnTo>
                  <a:lnTo>
                    <a:pt x="0" y="317203"/>
                  </a:lnTo>
                  <a:lnTo>
                    <a:pt x="0" y="317203"/>
                  </a:lnTo>
                  <a:lnTo>
                    <a:pt x="0" y="15352"/>
                  </a:lnTo>
                  <a:cubicBezTo>
                    <a:pt x="19" y="6861"/>
                    <a:pt x="6913" y="-9"/>
                    <a:pt x="15404" y="0"/>
                  </a:cubicBezTo>
                  <a:close/>
                </a:path>
              </a:pathLst>
            </a:custGeom>
            <a:solidFill>
              <a:srgbClr val="A33662"/>
            </a:solidFill>
            <a:ln w="172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F77AAB56-5055-FDBF-7060-918DED0F7485}"/>
                </a:ext>
              </a:extLst>
            </p:cNvPr>
            <p:cNvSpPr/>
            <p:nvPr/>
          </p:nvSpPr>
          <p:spPr>
            <a:xfrm>
              <a:off x="1457093" y="1037578"/>
              <a:ext cx="88096" cy="80232"/>
            </a:xfrm>
            <a:custGeom>
              <a:avLst/>
              <a:gdLst>
                <a:gd name="connsiteX0" fmla="*/ 38196 w 88096"/>
                <a:gd name="connsiteY0" fmla="*/ 76493 h 80232"/>
                <a:gd name="connsiteX1" fmla="*/ -71 w 88096"/>
                <a:gd name="connsiteY1" fmla="*/ -111 h 80232"/>
                <a:gd name="connsiteX2" fmla="*/ 88025 w 88096"/>
                <a:gd name="connsiteY2" fmla="*/ -111 h 80232"/>
                <a:gd name="connsiteX3" fmla="*/ 49689 w 88096"/>
                <a:gd name="connsiteY3" fmla="*/ 76562 h 80232"/>
                <a:gd name="connsiteX4" fmla="*/ 41125 w 88096"/>
                <a:gd name="connsiteY4" fmla="*/ 79457 h 80232"/>
                <a:gd name="connsiteX5" fmla="*/ 38196 w 88096"/>
                <a:gd name="connsiteY5" fmla="*/ 76493 h 8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 h="80232">
                  <a:moveTo>
                    <a:pt x="38196" y="76493"/>
                  </a:moveTo>
                  <a:lnTo>
                    <a:pt x="-71" y="-111"/>
                  </a:lnTo>
                  <a:lnTo>
                    <a:pt x="88025" y="-111"/>
                  </a:lnTo>
                  <a:lnTo>
                    <a:pt x="49689" y="76562"/>
                  </a:lnTo>
                  <a:cubicBezTo>
                    <a:pt x="48122" y="79726"/>
                    <a:pt x="44289" y="81023"/>
                    <a:pt x="41125" y="79457"/>
                  </a:cubicBezTo>
                  <a:cubicBezTo>
                    <a:pt x="39845" y="78825"/>
                    <a:pt x="38815" y="77780"/>
                    <a:pt x="38196" y="76493"/>
                  </a:cubicBezTo>
                  <a:close/>
                </a:path>
              </a:pathLst>
            </a:custGeom>
            <a:solidFill>
              <a:srgbClr val="7E2A4C"/>
            </a:solidFill>
            <a:ln w="172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ECB5ED8B-19E6-DB50-7123-78BCFFA8E702}"/>
                </a:ext>
              </a:extLst>
            </p:cNvPr>
            <p:cNvSpPr/>
            <p:nvPr/>
          </p:nvSpPr>
          <p:spPr>
            <a:xfrm>
              <a:off x="967006" y="666652"/>
              <a:ext cx="111236" cy="111236"/>
            </a:xfrm>
            <a:custGeom>
              <a:avLst/>
              <a:gdLst>
                <a:gd name="connsiteX0" fmla="*/ 111236 w 111236"/>
                <a:gd name="connsiteY0" fmla="*/ 55618 h 111236"/>
                <a:gd name="connsiteX1" fmla="*/ 55618 w 111236"/>
                <a:gd name="connsiteY1" fmla="*/ 111236 h 111236"/>
                <a:gd name="connsiteX2" fmla="*/ 0 w 111236"/>
                <a:gd name="connsiteY2" fmla="*/ 55618 h 111236"/>
                <a:gd name="connsiteX3" fmla="*/ 55618 w 111236"/>
                <a:gd name="connsiteY3" fmla="*/ 0 h 111236"/>
                <a:gd name="connsiteX4" fmla="*/ 111236 w 111236"/>
                <a:gd name="connsiteY4" fmla="*/ 55618 h 11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6" h="111236">
                  <a:moveTo>
                    <a:pt x="111236" y="55618"/>
                  </a:moveTo>
                  <a:cubicBezTo>
                    <a:pt x="111236" y="86335"/>
                    <a:pt x="86335" y="111236"/>
                    <a:pt x="55618" y="111236"/>
                  </a:cubicBezTo>
                  <a:cubicBezTo>
                    <a:pt x="24901" y="111236"/>
                    <a:pt x="0" y="86335"/>
                    <a:pt x="0" y="55618"/>
                  </a:cubicBezTo>
                  <a:cubicBezTo>
                    <a:pt x="0" y="24901"/>
                    <a:pt x="24901" y="0"/>
                    <a:pt x="55618" y="0"/>
                  </a:cubicBezTo>
                  <a:cubicBezTo>
                    <a:pt x="86335" y="0"/>
                    <a:pt x="111236" y="24901"/>
                    <a:pt x="111236" y="55618"/>
                  </a:cubicBezTo>
                  <a:close/>
                </a:path>
              </a:pathLst>
            </a:custGeom>
            <a:solidFill>
              <a:srgbClr val="FFFFFF"/>
            </a:solidFill>
            <a:ln w="172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E58A472-EB59-8C56-68E7-8184D800E3F4}"/>
                </a:ext>
              </a:extLst>
            </p:cNvPr>
            <p:cNvSpPr/>
            <p:nvPr/>
          </p:nvSpPr>
          <p:spPr>
            <a:xfrm>
              <a:off x="990676" y="693582"/>
              <a:ext cx="65537" cy="56686"/>
            </a:xfrm>
            <a:custGeom>
              <a:avLst/>
              <a:gdLst>
                <a:gd name="connsiteX0" fmla="*/ 26759 w 65537"/>
                <a:gd name="connsiteY0" fmla="*/ 56576 h 56686"/>
                <a:gd name="connsiteX1" fmla="*/ 20763 w 65537"/>
                <a:gd name="connsiteY1" fmla="*/ 53888 h 56686"/>
                <a:gd name="connsiteX2" fmla="*/ 1983 w 65537"/>
                <a:gd name="connsiteY2" fmla="*/ 32971 h 56686"/>
                <a:gd name="connsiteX3" fmla="*/ 2629 w 65537"/>
                <a:gd name="connsiteY3" fmla="*/ 21556 h 56686"/>
                <a:gd name="connsiteX4" fmla="*/ 14044 w 65537"/>
                <a:gd name="connsiteY4" fmla="*/ 22202 h 56686"/>
                <a:gd name="connsiteX5" fmla="*/ 26277 w 65537"/>
                <a:gd name="connsiteY5" fmla="*/ 35831 h 56686"/>
                <a:gd name="connsiteX6" fmla="*/ 50967 w 65537"/>
                <a:gd name="connsiteY6" fmla="*/ 3094 h 56686"/>
                <a:gd name="connsiteX7" fmla="*/ 62262 w 65537"/>
                <a:gd name="connsiteY7" fmla="*/ 1518 h 56686"/>
                <a:gd name="connsiteX8" fmla="*/ 63838 w 65537"/>
                <a:gd name="connsiteY8" fmla="*/ 12812 h 56686"/>
                <a:gd name="connsiteX9" fmla="*/ 33255 w 65537"/>
                <a:gd name="connsiteY9" fmla="*/ 53354 h 56686"/>
                <a:gd name="connsiteX10" fmla="*/ 27156 w 65537"/>
                <a:gd name="connsiteY10" fmla="*/ 56541 h 5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37" h="56686">
                  <a:moveTo>
                    <a:pt x="26759" y="56576"/>
                  </a:moveTo>
                  <a:cubicBezTo>
                    <a:pt x="24470" y="56569"/>
                    <a:pt x="22292" y="55592"/>
                    <a:pt x="20763" y="53888"/>
                  </a:cubicBezTo>
                  <a:lnTo>
                    <a:pt x="1983" y="32971"/>
                  </a:lnTo>
                  <a:cubicBezTo>
                    <a:pt x="-991" y="29640"/>
                    <a:pt x="-702" y="24530"/>
                    <a:pt x="2629" y="21556"/>
                  </a:cubicBezTo>
                  <a:cubicBezTo>
                    <a:pt x="5959" y="18582"/>
                    <a:pt x="11070" y="18872"/>
                    <a:pt x="14044" y="22202"/>
                  </a:cubicBezTo>
                  <a:lnTo>
                    <a:pt x="26277" y="35831"/>
                  </a:lnTo>
                  <a:lnTo>
                    <a:pt x="50967" y="3094"/>
                  </a:lnTo>
                  <a:cubicBezTo>
                    <a:pt x="53650" y="-460"/>
                    <a:pt x="58707" y="-1165"/>
                    <a:pt x="62262" y="1518"/>
                  </a:cubicBezTo>
                  <a:cubicBezTo>
                    <a:pt x="65816" y="4200"/>
                    <a:pt x="66521" y="9257"/>
                    <a:pt x="63838" y="12812"/>
                  </a:cubicBezTo>
                  <a:lnTo>
                    <a:pt x="33255" y="53354"/>
                  </a:lnTo>
                  <a:cubicBezTo>
                    <a:pt x="31799" y="55272"/>
                    <a:pt x="29563" y="56441"/>
                    <a:pt x="27156" y="56541"/>
                  </a:cubicBezTo>
                  <a:close/>
                </a:path>
              </a:pathLst>
            </a:custGeom>
            <a:solidFill>
              <a:srgbClr val="40775E"/>
            </a:solidFill>
            <a:ln w="172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8284E8E4-F707-6D61-EECD-8793D20DF1FC}"/>
                </a:ext>
              </a:extLst>
            </p:cNvPr>
            <p:cNvSpPr/>
            <p:nvPr/>
          </p:nvSpPr>
          <p:spPr>
            <a:xfrm>
              <a:off x="1113546" y="703937"/>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EEC82E18-7025-FE69-9ADC-D8B532CB5CBE}"/>
                </a:ext>
              </a:extLst>
            </p:cNvPr>
            <p:cNvSpPr/>
            <p:nvPr/>
          </p:nvSpPr>
          <p:spPr>
            <a:xfrm>
              <a:off x="966989" y="817035"/>
              <a:ext cx="111270" cy="111322"/>
            </a:xfrm>
            <a:custGeom>
              <a:avLst/>
              <a:gdLst>
                <a:gd name="connsiteX0" fmla="*/ 55564 w 111270"/>
                <a:gd name="connsiteY0" fmla="*/ 15827 h 111322"/>
                <a:gd name="connsiteX1" fmla="*/ 95331 w 111270"/>
                <a:gd name="connsiteY1" fmla="*/ 55559 h 111322"/>
                <a:gd name="connsiteX2" fmla="*/ 55599 w 111270"/>
                <a:gd name="connsiteY2" fmla="*/ 95326 h 111322"/>
                <a:gd name="connsiteX3" fmla="*/ 15832 w 111270"/>
                <a:gd name="connsiteY3" fmla="*/ 55593 h 111322"/>
                <a:gd name="connsiteX4" fmla="*/ 15832 w 111270"/>
                <a:gd name="connsiteY4" fmla="*/ 55559 h 111322"/>
                <a:gd name="connsiteX5" fmla="*/ 55564 w 111270"/>
                <a:gd name="connsiteY5" fmla="*/ 15827 h 111322"/>
                <a:gd name="connsiteX6" fmla="*/ 55564 w 111270"/>
                <a:gd name="connsiteY6" fmla="*/ -59 h 111322"/>
                <a:gd name="connsiteX7" fmla="*/ -71 w 111270"/>
                <a:gd name="connsiteY7" fmla="*/ 55576 h 111322"/>
                <a:gd name="connsiteX8" fmla="*/ 55564 w 111270"/>
                <a:gd name="connsiteY8" fmla="*/ 111212 h 111322"/>
                <a:gd name="connsiteX9" fmla="*/ 111199 w 111270"/>
                <a:gd name="connsiteY9" fmla="*/ 55576 h 111322"/>
                <a:gd name="connsiteX10" fmla="*/ 111199 w 111270"/>
                <a:gd name="connsiteY10" fmla="*/ 55559 h 111322"/>
                <a:gd name="connsiteX11" fmla="*/ 55633 w 111270"/>
                <a:gd name="connsiteY11" fmla="*/ -111 h 111322"/>
                <a:gd name="connsiteX12" fmla="*/ 55564 w 111270"/>
                <a:gd name="connsiteY12" fmla="*/ -111 h 111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270" h="111322">
                  <a:moveTo>
                    <a:pt x="55564" y="15827"/>
                  </a:moveTo>
                  <a:cubicBezTo>
                    <a:pt x="77517" y="15816"/>
                    <a:pt x="95320" y="33606"/>
                    <a:pt x="95331" y="55559"/>
                  </a:cubicBezTo>
                  <a:cubicBezTo>
                    <a:pt x="95341" y="77512"/>
                    <a:pt x="77551" y="95315"/>
                    <a:pt x="55599" y="95326"/>
                  </a:cubicBezTo>
                  <a:cubicBezTo>
                    <a:pt x="33646" y="95336"/>
                    <a:pt x="15842" y="77546"/>
                    <a:pt x="15832" y="55593"/>
                  </a:cubicBezTo>
                  <a:cubicBezTo>
                    <a:pt x="15832" y="55581"/>
                    <a:pt x="15832" y="55571"/>
                    <a:pt x="15832" y="55559"/>
                  </a:cubicBezTo>
                  <a:cubicBezTo>
                    <a:pt x="15870" y="33631"/>
                    <a:pt x="33636" y="15865"/>
                    <a:pt x="55564" y="15827"/>
                  </a:cubicBezTo>
                  <a:moveTo>
                    <a:pt x="55564" y="-59"/>
                  </a:moveTo>
                  <a:cubicBezTo>
                    <a:pt x="24838" y="-59"/>
                    <a:pt x="-71" y="24850"/>
                    <a:pt x="-71" y="55576"/>
                  </a:cubicBezTo>
                  <a:cubicBezTo>
                    <a:pt x="-71" y="86302"/>
                    <a:pt x="24838" y="111212"/>
                    <a:pt x="55564" y="111212"/>
                  </a:cubicBezTo>
                  <a:cubicBezTo>
                    <a:pt x="86290" y="111212"/>
                    <a:pt x="111199" y="86302"/>
                    <a:pt x="111199" y="55576"/>
                  </a:cubicBezTo>
                  <a:cubicBezTo>
                    <a:pt x="111199" y="55571"/>
                    <a:pt x="111199" y="55564"/>
                    <a:pt x="111199" y="55559"/>
                  </a:cubicBezTo>
                  <a:cubicBezTo>
                    <a:pt x="111229" y="24842"/>
                    <a:pt x="86350" y="-82"/>
                    <a:pt x="55633" y="-111"/>
                  </a:cubicBezTo>
                  <a:cubicBezTo>
                    <a:pt x="55611" y="-111"/>
                    <a:pt x="55586" y="-111"/>
                    <a:pt x="55564" y="-111"/>
                  </a:cubicBezTo>
                  <a:close/>
                </a:path>
              </a:pathLst>
            </a:custGeom>
            <a:solidFill>
              <a:srgbClr val="FFFFFF"/>
            </a:solidFill>
            <a:ln w="172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B449820-864D-1BCD-95E7-65BFC5219B09}"/>
                </a:ext>
              </a:extLst>
            </p:cNvPr>
            <p:cNvSpPr/>
            <p:nvPr/>
          </p:nvSpPr>
          <p:spPr>
            <a:xfrm>
              <a:off x="1113546" y="854389"/>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E66544BC-3F83-2483-3213-543BA7958793}"/>
                </a:ext>
              </a:extLst>
            </p:cNvPr>
            <p:cNvSpPr/>
            <p:nvPr/>
          </p:nvSpPr>
          <p:spPr>
            <a:xfrm>
              <a:off x="967023" y="967538"/>
              <a:ext cx="111236" cy="111236"/>
            </a:xfrm>
            <a:custGeom>
              <a:avLst/>
              <a:gdLst>
                <a:gd name="connsiteX0" fmla="*/ 55530 w 111236"/>
                <a:gd name="connsiteY0" fmla="*/ 15758 h 111236"/>
                <a:gd name="connsiteX1" fmla="*/ 95296 w 111236"/>
                <a:gd name="connsiteY1" fmla="*/ 55490 h 111236"/>
                <a:gd name="connsiteX2" fmla="*/ 55564 w 111236"/>
                <a:gd name="connsiteY2" fmla="*/ 95257 h 111236"/>
                <a:gd name="connsiteX3" fmla="*/ 15797 w 111236"/>
                <a:gd name="connsiteY3" fmla="*/ 55525 h 111236"/>
                <a:gd name="connsiteX4" fmla="*/ 15797 w 111236"/>
                <a:gd name="connsiteY4" fmla="*/ 55507 h 111236"/>
                <a:gd name="connsiteX5" fmla="*/ 55530 w 111236"/>
                <a:gd name="connsiteY5" fmla="*/ 15758 h 111236"/>
                <a:gd name="connsiteX6" fmla="*/ 55530 w 111236"/>
                <a:gd name="connsiteY6" fmla="*/ -111 h 111236"/>
                <a:gd name="connsiteX7" fmla="*/ -71 w 111236"/>
                <a:gd name="connsiteY7" fmla="*/ 55525 h 111236"/>
                <a:gd name="connsiteX8" fmla="*/ 55564 w 111236"/>
                <a:gd name="connsiteY8" fmla="*/ 111126 h 111236"/>
                <a:gd name="connsiteX9" fmla="*/ 111165 w 111236"/>
                <a:gd name="connsiteY9" fmla="*/ 55507 h 111236"/>
                <a:gd name="connsiteX10" fmla="*/ 55547 w 111236"/>
                <a:gd name="connsiteY10" fmla="*/ -111 h 111236"/>
                <a:gd name="connsiteX11" fmla="*/ 55530 w 111236"/>
                <a:gd name="connsiteY11" fmla="*/ -111 h 1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36" h="111236">
                  <a:moveTo>
                    <a:pt x="55530" y="15758"/>
                  </a:moveTo>
                  <a:cubicBezTo>
                    <a:pt x="77482" y="15748"/>
                    <a:pt x="95286" y="33537"/>
                    <a:pt x="95296" y="55490"/>
                  </a:cubicBezTo>
                  <a:cubicBezTo>
                    <a:pt x="95307" y="77443"/>
                    <a:pt x="77517" y="95246"/>
                    <a:pt x="55564" y="95257"/>
                  </a:cubicBezTo>
                  <a:cubicBezTo>
                    <a:pt x="33611" y="95267"/>
                    <a:pt x="15808" y="77477"/>
                    <a:pt x="15797" y="55525"/>
                  </a:cubicBezTo>
                  <a:cubicBezTo>
                    <a:pt x="15797" y="55519"/>
                    <a:pt x="15797" y="55512"/>
                    <a:pt x="15797" y="55507"/>
                  </a:cubicBezTo>
                  <a:cubicBezTo>
                    <a:pt x="15827" y="33574"/>
                    <a:pt x="33596" y="15796"/>
                    <a:pt x="55530" y="15758"/>
                  </a:cubicBezTo>
                  <a:moveTo>
                    <a:pt x="55530" y="-111"/>
                  </a:moveTo>
                  <a:cubicBezTo>
                    <a:pt x="24812" y="-101"/>
                    <a:pt x="-82" y="24807"/>
                    <a:pt x="-71" y="55525"/>
                  </a:cubicBezTo>
                  <a:cubicBezTo>
                    <a:pt x="-61" y="86242"/>
                    <a:pt x="24847" y="111136"/>
                    <a:pt x="55564" y="111126"/>
                  </a:cubicBezTo>
                  <a:cubicBezTo>
                    <a:pt x="86275" y="111115"/>
                    <a:pt x="111165" y="86218"/>
                    <a:pt x="111165" y="55507"/>
                  </a:cubicBezTo>
                  <a:cubicBezTo>
                    <a:pt x="111165" y="24790"/>
                    <a:pt x="86264" y="-111"/>
                    <a:pt x="55547" y="-111"/>
                  </a:cubicBezTo>
                  <a:cubicBezTo>
                    <a:pt x="55542" y="-111"/>
                    <a:pt x="55535" y="-111"/>
                    <a:pt x="55530" y="-111"/>
                  </a:cubicBezTo>
                  <a:close/>
                </a:path>
              </a:pathLst>
            </a:custGeom>
            <a:solidFill>
              <a:srgbClr val="FFFFFF"/>
            </a:solidFill>
            <a:ln w="172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DAB58ABC-DFE6-6C3C-7CB6-78BBD19B1C36}"/>
                </a:ext>
              </a:extLst>
            </p:cNvPr>
            <p:cNvSpPr/>
            <p:nvPr/>
          </p:nvSpPr>
          <p:spPr>
            <a:xfrm>
              <a:off x="1113546" y="1004824"/>
              <a:ext cx="209463" cy="36648"/>
            </a:xfrm>
            <a:custGeom>
              <a:avLst/>
              <a:gdLst>
                <a:gd name="connsiteX0" fmla="*/ 0 w 209463"/>
                <a:gd name="connsiteY0" fmla="*/ 0 h 36648"/>
                <a:gd name="connsiteX1" fmla="*/ 209464 w 209463"/>
                <a:gd name="connsiteY1" fmla="*/ 0 h 36648"/>
                <a:gd name="connsiteX2" fmla="*/ 209464 w 209463"/>
                <a:gd name="connsiteY2" fmla="*/ 36648 h 36648"/>
                <a:gd name="connsiteX3" fmla="*/ 0 w 209463"/>
                <a:gd name="connsiteY3" fmla="*/ 36648 h 36648"/>
              </a:gdLst>
              <a:ahLst/>
              <a:cxnLst>
                <a:cxn ang="0">
                  <a:pos x="connsiteX0" y="connsiteY0"/>
                </a:cxn>
                <a:cxn ang="0">
                  <a:pos x="connsiteX1" y="connsiteY1"/>
                </a:cxn>
                <a:cxn ang="0">
                  <a:pos x="connsiteX2" y="connsiteY2"/>
                </a:cxn>
                <a:cxn ang="0">
                  <a:pos x="connsiteX3" y="connsiteY3"/>
                </a:cxn>
              </a:cxnLst>
              <a:rect l="l" t="t" r="r" b="b"/>
              <a:pathLst>
                <a:path w="209463" h="36648">
                  <a:moveTo>
                    <a:pt x="0" y="0"/>
                  </a:moveTo>
                  <a:lnTo>
                    <a:pt x="209464" y="0"/>
                  </a:lnTo>
                  <a:lnTo>
                    <a:pt x="209464" y="36648"/>
                  </a:lnTo>
                  <a:lnTo>
                    <a:pt x="0" y="36648"/>
                  </a:lnTo>
                  <a:close/>
                </a:path>
              </a:pathLst>
            </a:custGeom>
            <a:solidFill>
              <a:srgbClr val="FFFFFF"/>
            </a:solidFill>
            <a:ln w="1720" cap="flat">
              <a:noFill/>
              <a:prstDash val="solid"/>
              <a:miter/>
            </a:ln>
          </p:spPr>
          <p:txBody>
            <a:bodyPr rtlCol="0" anchor="ctr"/>
            <a:lstStyle/>
            <a:p>
              <a:endParaRPr lang="sv-SE"/>
            </a:p>
          </p:txBody>
        </p:sp>
      </p:grpSp>
      <p:cxnSp>
        <p:nvCxnSpPr>
          <p:cNvPr id="12" name="Rak koppling 11">
            <a:extLst>
              <a:ext uri="{FF2B5EF4-FFF2-40B4-BE49-F238E27FC236}">
                <a16:creationId xmlns:a16="http://schemas.microsoft.com/office/drawing/2014/main" id="{4551B91C-AFD7-ED4A-5DB8-685855E2A039}"/>
              </a:ext>
            </a:extLst>
          </p:cNvPr>
          <p:cNvCxnSpPr/>
          <p:nvPr userDrawn="1"/>
        </p:nvCxnSpPr>
        <p:spPr>
          <a:xfrm>
            <a:off x="914400" y="1492250"/>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FEB0B2C1-6D31-C556-C79C-F31B1FE4EA74}"/>
              </a:ext>
            </a:extLst>
          </p:cNvPr>
          <p:cNvCxnSpPr/>
          <p:nvPr userDrawn="1"/>
        </p:nvCxnSpPr>
        <p:spPr>
          <a:xfrm>
            <a:off x="914400" y="5775925"/>
            <a:ext cx="10366375"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5" name="Rubrik 24">
            <a:extLst>
              <a:ext uri="{FF2B5EF4-FFF2-40B4-BE49-F238E27FC236}">
                <a16:creationId xmlns:a16="http://schemas.microsoft.com/office/drawing/2014/main" id="{A7596D78-7CB0-97ED-E6C0-A018C7602C87}"/>
              </a:ext>
            </a:extLst>
          </p:cNvPr>
          <p:cNvSpPr>
            <a:spLocks noGrp="1"/>
          </p:cNvSpPr>
          <p:nvPr>
            <p:ph type="title" hasCustomPrompt="1"/>
          </p:nvPr>
        </p:nvSpPr>
        <p:spPr>
          <a:xfrm>
            <a:off x="1723082" y="669288"/>
            <a:ext cx="9546052" cy="812286"/>
          </a:xfrm>
        </p:spPr>
        <p:txBody>
          <a:bodyPr/>
          <a:lstStyle>
            <a:lvl1pPr>
              <a:defRPr/>
            </a:lvl1pPr>
          </a:lstStyle>
          <a:p>
            <a:r>
              <a:rPr lang="en-US"/>
              <a:t>Ange </a:t>
            </a:r>
            <a:r>
              <a:rPr lang="en-US" err="1"/>
              <a:t>agendarubrik</a:t>
            </a:r>
            <a:endParaRPr lang="sv-SE"/>
          </a:p>
        </p:txBody>
      </p:sp>
    </p:spTree>
    <p:extLst>
      <p:ext uri="{BB962C8B-B14F-4D97-AF65-F5344CB8AC3E}">
        <p14:creationId xmlns:p14="http://schemas.microsoft.com/office/powerpoint/2010/main" val="339857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ängre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14400" y="695325"/>
            <a:ext cx="6830484" cy="2025650"/>
          </a:xfrm>
        </p:spPr>
        <p:txBody>
          <a:bodyPr anchor="t"/>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7" y="2895600"/>
            <a:ext cx="7230534" cy="2881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065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örre rubrik och text">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922866" y="669925"/>
            <a:ext cx="7548034" cy="2362200"/>
          </a:xfrm>
        </p:spPr>
        <p:txBody>
          <a:bodyPr anchor="t"/>
          <a:lstStyle>
            <a:lvl1pPr>
              <a:defRPr sz="40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922866" y="3187700"/>
            <a:ext cx="7548033" cy="2589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98503474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904875" y="2548890"/>
            <a:ext cx="5181600" cy="1874520"/>
          </a:xfrm>
        </p:spPr>
        <p:txBody>
          <a:bodyPr anchor="t"/>
          <a:lstStyle>
            <a:lvl1pPr>
              <a:defRPr sz="4000" b="0"/>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2" name="Frihandsfigur: Form 11">
            <a:extLst>
              <a:ext uri="{FF2B5EF4-FFF2-40B4-BE49-F238E27FC236}">
                <a16:creationId xmlns:a16="http://schemas.microsoft.com/office/drawing/2014/main" id="{3D118E29-DBB4-C07D-6D91-E9F8DA51E76C}"/>
              </a:ext>
            </a:extLst>
          </p:cNvPr>
          <p:cNvSpPr/>
          <p:nvPr userDrawn="1"/>
        </p:nvSpPr>
        <p:spPr>
          <a:xfrm rot="10800000">
            <a:off x="2023427" y="0"/>
            <a:ext cx="2840673" cy="1393354"/>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8" name="Frihandsfigur: Form 7">
            <a:extLst>
              <a:ext uri="{FF2B5EF4-FFF2-40B4-BE49-F238E27FC236}">
                <a16:creationId xmlns:a16="http://schemas.microsoft.com/office/drawing/2014/main" id="{4CD4350E-15CC-E8CC-C64C-B9E1B1C0C1DE}"/>
              </a:ext>
            </a:extLst>
          </p:cNvPr>
          <p:cNvSpPr/>
          <p:nvPr userDrawn="1"/>
        </p:nvSpPr>
        <p:spPr>
          <a:xfrm>
            <a:off x="4570942" y="4838226"/>
            <a:ext cx="4114800" cy="2018315"/>
          </a:xfrm>
          <a:custGeom>
            <a:avLst/>
            <a:gdLst>
              <a:gd name="connsiteX0" fmla="*/ 3792126 w 3792126"/>
              <a:gd name="connsiteY0" fmla="*/ 1860043 h 1860043"/>
              <a:gd name="connsiteX1" fmla="*/ 2591786 w 3792126"/>
              <a:gd name="connsiteY1" fmla="*/ 1860043 h 1860043"/>
              <a:gd name="connsiteX2" fmla="*/ 2584726 w 3792126"/>
              <a:gd name="connsiteY2" fmla="*/ 1790002 h 1860043"/>
              <a:gd name="connsiteX3" fmla="*/ 1896062 w 3792126"/>
              <a:gd name="connsiteY3" fmla="*/ 1228725 h 1860043"/>
              <a:gd name="connsiteX4" fmla="*/ 1207399 w 3792126"/>
              <a:gd name="connsiteY4" fmla="*/ 1790002 h 1860043"/>
              <a:gd name="connsiteX5" fmla="*/ 1200338 w 3792126"/>
              <a:gd name="connsiteY5" fmla="*/ 1860043 h 1860043"/>
              <a:gd name="connsiteX6" fmla="*/ 0 w 3792126"/>
              <a:gd name="connsiteY6" fmla="*/ 1860043 h 1860043"/>
              <a:gd name="connsiteX7" fmla="*/ 7883 w 3792126"/>
              <a:gd name="connsiteY7" fmla="*/ 1703922 h 1860043"/>
              <a:gd name="connsiteX8" fmla="*/ 1896063 w 3792126"/>
              <a:gd name="connsiteY8" fmla="*/ 0 h 1860043"/>
              <a:gd name="connsiteX9" fmla="*/ 3784242 w 3792126"/>
              <a:gd name="connsiteY9" fmla="*/ 1703922 h 186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2126" h="1860043">
                <a:moveTo>
                  <a:pt x="3792126" y="1860043"/>
                </a:moveTo>
                <a:lnTo>
                  <a:pt x="2591786" y="1860043"/>
                </a:lnTo>
                <a:lnTo>
                  <a:pt x="2584726" y="1790002"/>
                </a:lnTo>
                <a:cubicBezTo>
                  <a:pt x="2519179" y="1469682"/>
                  <a:pt x="2235760" y="1228725"/>
                  <a:pt x="1896062" y="1228725"/>
                </a:cubicBezTo>
                <a:cubicBezTo>
                  <a:pt x="1556365" y="1228725"/>
                  <a:pt x="1272946" y="1469682"/>
                  <a:pt x="1207399" y="1790002"/>
                </a:cubicBezTo>
                <a:lnTo>
                  <a:pt x="1200338" y="1860043"/>
                </a:lnTo>
                <a:lnTo>
                  <a:pt x="0" y="1860043"/>
                </a:lnTo>
                <a:lnTo>
                  <a:pt x="7883" y="1703922"/>
                </a:lnTo>
                <a:cubicBezTo>
                  <a:pt x="105079" y="746854"/>
                  <a:pt x="913352" y="0"/>
                  <a:pt x="1896063" y="0"/>
                </a:cubicBezTo>
                <a:cubicBezTo>
                  <a:pt x="2878773" y="0"/>
                  <a:pt x="3687047" y="746854"/>
                  <a:pt x="3784242" y="170392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Tree>
    <p:extLst>
      <p:ext uri="{BB962C8B-B14F-4D97-AF65-F5344CB8AC3E}">
        <p14:creationId xmlns:p14="http://schemas.microsoft.com/office/powerpoint/2010/main" val="360185842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7"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86500" y="1824038"/>
            <a:ext cx="4982633"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CB32211A-2ABD-40B2-543E-7790EE5560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4303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22868" y="1824038"/>
            <a:ext cx="4440766" cy="3952874"/>
          </a:xfrm>
        </p:spPr>
        <p:txBody>
          <a:bodyPr/>
          <a:lstStyle>
            <a:lvl1pPr>
              <a:defRPr sz="1600"/>
            </a:lvl1pPr>
            <a:lvl2pPr>
              <a:defRPr sz="1400"/>
            </a:lvl2pPr>
            <a:lvl3pPr>
              <a:defRPr sz="1200"/>
            </a:lvl3pPr>
            <a:lvl4pPr>
              <a:defRPr sz="1100"/>
            </a:lvl4pPr>
            <a:lvl5pPr>
              <a:defRPr sz="11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2024-04-19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bild 9">
            <a:extLst>
              <a:ext uri="{FF2B5EF4-FFF2-40B4-BE49-F238E27FC236}">
                <a16:creationId xmlns:a16="http://schemas.microsoft.com/office/drawing/2014/main" id="{F31822E3-DC1B-5321-85F7-42B8BFF6C39F}"/>
              </a:ext>
            </a:extLst>
          </p:cNvPr>
          <p:cNvSpPr>
            <a:spLocks noGrp="1"/>
          </p:cNvSpPr>
          <p:nvPr>
            <p:ph type="pic" sz="quarter" idx="13"/>
          </p:nvPr>
        </p:nvSpPr>
        <p:spPr>
          <a:xfrm>
            <a:off x="6096000" y="698500"/>
            <a:ext cx="5173133" cy="5078413"/>
          </a:xfrm>
          <a:custGeom>
            <a:avLst/>
            <a:gdLst>
              <a:gd name="connsiteX0" fmla="*/ 0 w 4982633"/>
              <a:gd name="connsiteY0" fmla="*/ 0 h 4281488"/>
              <a:gd name="connsiteX1" fmla="*/ 4982633 w 4982633"/>
              <a:gd name="connsiteY1" fmla="*/ 0 h 4281488"/>
              <a:gd name="connsiteX2" fmla="*/ 4982633 w 4982633"/>
              <a:gd name="connsiteY2" fmla="*/ 4281488 h 4281488"/>
              <a:gd name="connsiteX3" fmla="*/ 0 w 4982633"/>
              <a:gd name="connsiteY3" fmla="*/ 4281488 h 4281488"/>
            </a:gdLst>
            <a:ahLst/>
            <a:cxnLst>
              <a:cxn ang="0">
                <a:pos x="connsiteX0" y="connsiteY0"/>
              </a:cxn>
              <a:cxn ang="0">
                <a:pos x="connsiteX1" y="connsiteY1"/>
              </a:cxn>
              <a:cxn ang="0">
                <a:pos x="connsiteX2" y="connsiteY2"/>
              </a:cxn>
              <a:cxn ang="0">
                <a:pos x="connsiteX3" y="connsiteY3"/>
              </a:cxn>
            </a:cxnLst>
            <a:rect l="l" t="t" r="r" b="b"/>
            <a:pathLst>
              <a:path w="4982633" h="4281488">
                <a:moveTo>
                  <a:pt x="0" y="0"/>
                </a:moveTo>
                <a:lnTo>
                  <a:pt x="4982633" y="0"/>
                </a:lnTo>
                <a:lnTo>
                  <a:pt x="4982633" y="4281488"/>
                </a:lnTo>
                <a:lnTo>
                  <a:pt x="0" y="4281488"/>
                </a:lnTo>
                <a:close/>
              </a:path>
            </a:pathLst>
          </a:custGeom>
        </p:spPr>
        <p:txBody>
          <a:bodyPr wrap="square">
            <a:noAutofit/>
          </a:bodyPr>
          <a:lstStyle/>
          <a:p>
            <a:r>
              <a:rPr lang="sv-SE"/>
              <a:t>Klicka på ikonen för att lägga till en bild</a:t>
            </a:r>
            <a:endParaRPr lang="en-US"/>
          </a:p>
        </p:txBody>
      </p:sp>
      <p:sp>
        <p:nvSpPr>
          <p:cNvPr id="4" name="Rubrik 3">
            <a:extLst>
              <a:ext uri="{FF2B5EF4-FFF2-40B4-BE49-F238E27FC236}">
                <a16:creationId xmlns:a16="http://schemas.microsoft.com/office/drawing/2014/main" id="{8ECA5563-A413-3B56-3F72-64C3B356FF44}"/>
              </a:ext>
            </a:extLst>
          </p:cNvPr>
          <p:cNvSpPr>
            <a:spLocks noGrp="1"/>
          </p:cNvSpPr>
          <p:nvPr>
            <p:ph type="title"/>
          </p:nvPr>
        </p:nvSpPr>
        <p:spPr>
          <a:xfrm>
            <a:off x="922867" y="669288"/>
            <a:ext cx="4787269" cy="812286"/>
          </a:xfrm>
        </p:spPr>
        <p:txBody>
          <a:bodyPr/>
          <a:lstStyle/>
          <a:p>
            <a:r>
              <a:rPr lang="sv-SE"/>
              <a:t>Klicka här för att ändra mall för rubrikformat</a:t>
            </a:r>
          </a:p>
        </p:txBody>
      </p:sp>
    </p:spTree>
    <p:extLst>
      <p:ext uri="{BB962C8B-B14F-4D97-AF65-F5344CB8AC3E}">
        <p14:creationId xmlns:p14="http://schemas.microsoft.com/office/powerpoint/2010/main" val="196544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2867" y="669288"/>
            <a:ext cx="10346267" cy="812286"/>
          </a:xfrm>
          <a:prstGeom prst="rect">
            <a:avLst/>
          </a:prstGeom>
        </p:spPr>
        <p:txBody>
          <a:bodyPr vert="horz" lIns="0" tIns="0" rIns="0" bIns="0" rtlCol="0" anchor="t">
            <a:noAutofit/>
          </a:bodyPr>
          <a:lstStyle/>
          <a:p>
            <a:r>
              <a:rPr lang="sv-SE"/>
              <a:t>Klicka här för att ändra mall för rubrikformat</a:t>
            </a:r>
            <a:br>
              <a:rPr lang="sv-SE"/>
            </a:br>
            <a:endParaRPr lang="sv-SE"/>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2866" y="1824037"/>
            <a:ext cx="10355563" cy="3952875"/>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2024-04-19</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356350"/>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grpSp>
        <p:nvGrpSpPr>
          <p:cNvPr id="9" name="Grupp 8">
            <a:extLst>
              <a:ext uri="{FF2B5EF4-FFF2-40B4-BE49-F238E27FC236}">
                <a16:creationId xmlns:a16="http://schemas.microsoft.com/office/drawing/2014/main" id="{4EA2E787-9118-698D-533B-21D4DD3A1EBE}"/>
              </a:ext>
            </a:extLst>
          </p:cNvPr>
          <p:cNvGrpSpPr/>
          <p:nvPr userDrawn="1"/>
        </p:nvGrpSpPr>
        <p:grpSpPr>
          <a:xfrm>
            <a:off x="10810874" y="6127706"/>
            <a:ext cx="1001927" cy="340313"/>
            <a:chOff x="10651250" y="6073488"/>
            <a:chExt cx="1161552" cy="394531"/>
          </a:xfrm>
          <a:solidFill>
            <a:schemeClr val="accent1"/>
          </a:solidFill>
        </p:grpSpPr>
        <p:sp>
          <p:nvSpPr>
            <p:cNvPr id="14" name="Frihandsfigur: Form 13">
              <a:extLst>
                <a:ext uri="{FF2B5EF4-FFF2-40B4-BE49-F238E27FC236}">
                  <a16:creationId xmlns:a16="http://schemas.microsoft.com/office/drawing/2014/main" id="{68F97807-7BE3-2002-A4EC-FCA04DD81A3E}"/>
                </a:ext>
              </a:extLst>
            </p:cNvPr>
            <p:cNvSpPr/>
            <p:nvPr/>
          </p:nvSpPr>
          <p:spPr>
            <a:xfrm>
              <a:off x="10972599" y="6186422"/>
              <a:ext cx="65564" cy="65561"/>
            </a:xfrm>
            <a:custGeom>
              <a:avLst/>
              <a:gdLst>
                <a:gd name="connsiteX0" fmla="*/ 65562 w 65564"/>
                <a:gd name="connsiteY0" fmla="*/ 32372 h 65561"/>
                <a:gd name="connsiteX1" fmla="*/ 33190 w 65564"/>
                <a:gd name="connsiteY1" fmla="*/ 65559 h 65561"/>
                <a:gd name="connsiteX2" fmla="*/ 3 w 65564"/>
                <a:gd name="connsiteY2" fmla="*/ 33187 h 65561"/>
                <a:gd name="connsiteX3" fmla="*/ 32370 w 65564"/>
                <a:gd name="connsiteY3" fmla="*/ 0 h 65561"/>
                <a:gd name="connsiteX4" fmla="*/ 32780 w 65564"/>
                <a:gd name="connsiteY4" fmla="*/ 0 h 65561"/>
                <a:gd name="connsiteX5" fmla="*/ 65562 w 65564"/>
                <a:gd name="connsiteY5" fmla="*/ 32372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64" h="65561">
                  <a:moveTo>
                    <a:pt x="65562" y="32372"/>
                  </a:moveTo>
                  <a:cubicBezTo>
                    <a:pt x="65787" y="50476"/>
                    <a:pt x="51293" y="65334"/>
                    <a:pt x="33190" y="65559"/>
                  </a:cubicBezTo>
                  <a:cubicBezTo>
                    <a:pt x="15086" y="65784"/>
                    <a:pt x="227" y="51290"/>
                    <a:pt x="3" y="33187"/>
                  </a:cubicBezTo>
                  <a:cubicBezTo>
                    <a:pt x="-222" y="15085"/>
                    <a:pt x="14269" y="228"/>
                    <a:pt x="32370" y="0"/>
                  </a:cubicBezTo>
                  <a:lnTo>
                    <a:pt x="32780" y="0"/>
                  </a:lnTo>
                  <a:cubicBezTo>
                    <a:pt x="50726" y="-1"/>
                    <a:pt x="65338" y="14427"/>
                    <a:pt x="65562" y="32372"/>
                  </a:cubicBezTo>
                  <a:close/>
                </a:path>
              </a:pathLst>
            </a:custGeom>
            <a:grpFill/>
            <a:ln w="4073"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92302D15-105B-2B9E-13CA-63DC45EB94E2}"/>
                </a:ext>
              </a:extLst>
            </p:cNvPr>
            <p:cNvSpPr/>
            <p:nvPr/>
          </p:nvSpPr>
          <p:spPr>
            <a:xfrm>
              <a:off x="10978743" y="6277064"/>
              <a:ext cx="53680" cy="186980"/>
            </a:xfrm>
            <a:custGeom>
              <a:avLst/>
              <a:gdLst>
                <a:gd name="connsiteX0" fmla="*/ 51796 w 53680"/>
                <a:gd name="connsiteY0" fmla="*/ 0 h 186980"/>
                <a:gd name="connsiteX1" fmla="*/ 53681 w 53680"/>
                <a:gd name="connsiteY1" fmla="*/ 0 h 186980"/>
                <a:gd name="connsiteX2" fmla="*/ 53681 w 53680"/>
                <a:gd name="connsiteY2" fmla="*/ 186981 h 186980"/>
                <a:gd name="connsiteX3" fmla="*/ 51796 w 53680"/>
                <a:gd name="connsiteY3" fmla="*/ 186981 h 186980"/>
                <a:gd name="connsiteX4" fmla="*/ 1885 w 53680"/>
                <a:gd name="connsiteY4" fmla="*/ 186981 h 186980"/>
                <a:gd name="connsiteX5" fmla="*/ 0 w 53680"/>
                <a:gd name="connsiteY5" fmla="*/ 186981 h 186980"/>
                <a:gd name="connsiteX6" fmla="*/ 0 w 53680"/>
                <a:gd name="connsiteY6" fmla="*/ 0 h 186980"/>
                <a:gd name="connsiteX7" fmla="*/ 1885 w 53680"/>
                <a:gd name="connsiteY7" fmla="*/ 0 h 1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80" h="186980">
                  <a:moveTo>
                    <a:pt x="51796" y="0"/>
                  </a:moveTo>
                  <a:cubicBezTo>
                    <a:pt x="52837" y="0"/>
                    <a:pt x="53681" y="0"/>
                    <a:pt x="53681" y="0"/>
                  </a:cubicBezTo>
                  <a:lnTo>
                    <a:pt x="53681" y="186981"/>
                  </a:lnTo>
                  <a:cubicBezTo>
                    <a:pt x="53681" y="186981"/>
                    <a:pt x="52837" y="186981"/>
                    <a:pt x="51796" y="186981"/>
                  </a:cubicBezTo>
                  <a:lnTo>
                    <a:pt x="1885" y="186981"/>
                  </a:lnTo>
                  <a:cubicBezTo>
                    <a:pt x="844" y="186981"/>
                    <a:pt x="0" y="186981"/>
                    <a:pt x="0" y="186981"/>
                  </a:cubicBezTo>
                  <a:lnTo>
                    <a:pt x="0" y="0"/>
                  </a:lnTo>
                  <a:cubicBezTo>
                    <a:pt x="0" y="0"/>
                    <a:pt x="844" y="0"/>
                    <a:pt x="1885" y="0"/>
                  </a:cubicBezTo>
                  <a:close/>
                </a:path>
              </a:pathLst>
            </a:custGeom>
            <a:grpFill/>
            <a:ln w="4073"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288BFEF5-0AD8-A6E0-D84D-4847149A4776}"/>
                </a:ext>
              </a:extLst>
            </p:cNvPr>
            <p:cNvSpPr/>
            <p:nvPr/>
          </p:nvSpPr>
          <p:spPr>
            <a:xfrm>
              <a:off x="11068607" y="6273117"/>
              <a:ext cx="180916" cy="190927"/>
            </a:xfrm>
            <a:custGeom>
              <a:avLst/>
              <a:gdLst>
                <a:gd name="connsiteX0" fmla="*/ 180916 w 180916"/>
                <a:gd name="connsiteY0" fmla="*/ 85082 h 190927"/>
                <a:gd name="connsiteX1" fmla="*/ 180916 w 180916"/>
                <a:gd name="connsiteY1" fmla="*/ 189043 h 190927"/>
                <a:gd name="connsiteX2" fmla="*/ 179031 w 180916"/>
                <a:gd name="connsiteY2" fmla="*/ 190928 h 190927"/>
                <a:gd name="connsiteX3" fmla="*/ 129121 w 180916"/>
                <a:gd name="connsiteY3" fmla="*/ 190928 h 190927"/>
                <a:gd name="connsiteX4" fmla="*/ 127236 w 180916"/>
                <a:gd name="connsiteY4" fmla="*/ 189043 h 190927"/>
                <a:gd name="connsiteX5" fmla="*/ 127236 w 180916"/>
                <a:gd name="connsiteY5" fmla="*/ 189043 h 190927"/>
                <a:gd name="connsiteX6" fmla="*/ 127236 w 180916"/>
                <a:gd name="connsiteY6" fmla="*/ 94220 h 190927"/>
                <a:gd name="connsiteX7" fmla="*/ 91052 w 180916"/>
                <a:gd name="connsiteY7" fmla="*/ 53243 h 190927"/>
                <a:gd name="connsiteX8" fmla="*/ 89372 w 180916"/>
                <a:gd name="connsiteY8" fmla="*/ 53243 h 190927"/>
                <a:gd name="connsiteX9" fmla="*/ 53640 w 180916"/>
                <a:gd name="connsiteY9" fmla="*/ 91311 h 190927"/>
                <a:gd name="connsiteX10" fmla="*/ 53640 w 180916"/>
                <a:gd name="connsiteY10" fmla="*/ 189043 h 190927"/>
                <a:gd name="connsiteX11" fmla="*/ 51755 w 180916"/>
                <a:gd name="connsiteY11" fmla="*/ 190928 h 190927"/>
                <a:gd name="connsiteX12" fmla="*/ 1926 w 180916"/>
                <a:gd name="connsiteY12" fmla="*/ 190928 h 190927"/>
                <a:gd name="connsiteX13" fmla="*/ 0 w 180916"/>
                <a:gd name="connsiteY13" fmla="*/ 189084 h 190927"/>
                <a:gd name="connsiteX14" fmla="*/ 0 w 180916"/>
                <a:gd name="connsiteY14" fmla="*/ 189084 h 190927"/>
                <a:gd name="connsiteX15" fmla="*/ 0 w 180916"/>
                <a:gd name="connsiteY15" fmla="*/ 5832 h 190927"/>
                <a:gd name="connsiteX16" fmla="*/ 1926 w 180916"/>
                <a:gd name="connsiteY16" fmla="*/ 3947 h 190927"/>
                <a:gd name="connsiteX17" fmla="*/ 51796 w 180916"/>
                <a:gd name="connsiteY17" fmla="*/ 3947 h 190927"/>
                <a:gd name="connsiteX18" fmla="*/ 53722 w 180916"/>
                <a:gd name="connsiteY18" fmla="*/ 5832 h 190927"/>
                <a:gd name="connsiteX19" fmla="*/ 53722 w 180916"/>
                <a:gd name="connsiteY19" fmla="*/ 25255 h 190927"/>
                <a:gd name="connsiteX20" fmla="*/ 54131 w 180916"/>
                <a:gd name="connsiteY20" fmla="*/ 25255 h 190927"/>
                <a:gd name="connsiteX21" fmla="*/ 104739 w 180916"/>
                <a:gd name="connsiteY21" fmla="*/ 13 h 190927"/>
                <a:gd name="connsiteX22" fmla="*/ 180916 w 180916"/>
                <a:gd name="connsiteY22" fmla="*/ 85082 h 19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916" h="190927">
                  <a:moveTo>
                    <a:pt x="180916" y="85082"/>
                  </a:moveTo>
                  <a:lnTo>
                    <a:pt x="180916" y="189043"/>
                  </a:lnTo>
                  <a:cubicBezTo>
                    <a:pt x="180896" y="190074"/>
                    <a:pt x="180064" y="190906"/>
                    <a:pt x="179031" y="190928"/>
                  </a:cubicBezTo>
                  <a:lnTo>
                    <a:pt x="129121" y="190928"/>
                  </a:lnTo>
                  <a:cubicBezTo>
                    <a:pt x="128088" y="190906"/>
                    <a:pt x="127256" y="190074"/>
                    <a:pt x="127236" y="189043"/>
                  </a:cubicBezTo>
                  <a:lnTo>
                    <a:pt x="127236" y="189043"/>
                  </a:lnTo>
                  <a:lnTo>
                    <a:pt x="127236" y="94220"/>
                  </a:lnTo>
                  <a:cubicBezTo>
                    <a:pt x="127236" y="68323"/>
                    <a:pt x="113139" y="53243"/>
                    <a:pt x="91052" y="53243"/>
                  </a:cubicBezTo>
                  <a:lnTo>
                    <a:pt x="89372" y="53243"/>
                  </a:lnTo>
                  <a:cubicBezTo>
                    <a:pt x="69191" y="54317"/>
                    <a:pt x="53435" y="71101"/>
                    <a:pt x="53640" y="91311"/>
                  </a:cubicBezTo>
                  <a:lnTo>
                    <a:pt x="53640" y="189043"/>
                  </a:lnTo>
                  <a:cubicBezTo>
                    <a:pt x="53619" y="190074"/>
                    <a:pt x="52787" y="190906"/>
                    <a:pt x="51755" y="190928"/>
                  </a:cubicBezTo>
                  <a:lnTo>
                    <a:pt x="1926" y="190928"/>
                  </a:lnTo>
                  <a:cubicBezTo>
                    <a:pt x="893" y="190928"/>
                    <a:pt x="45" y="190115"/>
                    <a:pt x="0" y="189084"/>
                  </a:cubicBezTo>
                  <a:lnTo>
                    <a:pt x="0" y="189084"/>
                  </a:lnTo>
                  <a:lnTo>
                    <a:pt x="0" y="5832"/>
                  </a:lnTo>
                  <a:cubicBezTo>
                    <a:pt x="20" y="4784"/>
                    <a:pt x="877" y="3946"/>
                    <a:pt x="1926" y="3947"/>
                  </a:cubicBezTo>
                  <a:lnTo>
                    <a:pt x="51796" y="3947"/>
                  </a:lnTo>
                  <a:cubicBezTo>
                    <a:pt x="52845" y="3946"/>
                    <a:pt x="53701" y="4784"/>
                    <a:pt x="53722" y="5832"/>
                  </a:cubicBezTo>
                  <a:lnTo>
                    <a:pt x="53722" y="25255"/>
                  </a:lnTo>
                  <a:lnTo>
                    <a:pt x="54131" y="25255"/>
                  </a:lnTo>
                  <a:cubicBezTo>
                    <a:pt x="65831" y="9037"/>
                    <a:pt x="84746" y="-399"/>
                    <a:pt x="104739" y="13"/>
                  </a:cubicBezTo>
                  <a:cubicBezTo>
                    <a:pt x="151986" y="136"/>
                    <a:pt x="180916" y="32508"/>
                    <a:pt x="180916" y="85082"/>
                  </a:cubicBezTo>
                  <a:close/>
                </a:path>
              </a:pathLst>
            </a:custGeom>
            <a:grpFill/>
            <a:ln w="4073"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9F8F531-8792-B0F9-D34D-BF84504B11BF}"/>
                </a:ext>
              </a:extLst>
            </p:cNvPr>
            <p:cNvSpPr/>
            <p:nvPr/>
          </p:nvSpPr>
          <p:spPr>
            <a:xfrm>
              <a:off x="11278429" y="6273158"/>
              <a:ext cx="186189" cy="194656"/>
            </a:xfrm>
            <a:custGeom>
              <a:avLst/>
              <a:gdLst>
                <a:gd name="connsiteX0" fmla="*/ 183932 w 186189"/>
                <a:gd name="connsiteY0" fmla="*/ 110161 h 194656"/>
                <a:gd name="connsiteX1" fmla="*/ 50632 w 186189"/>
                <a:gd name="connsiteY1" fmla="*/ 110161 h 194656"/>
                <a:gd name="connsiteX2" fmla="*/ 50386 w 186189"/>
                <a:gd name="connsiteY2" fmla="*/ 110407 h 194656"/>
                <a:gd name="connsiteX3" fmla="*/ 50386 w 186189"/>
                <a:gd name="connsiteY3" fmla="*/ 110407 h 194656"/>
                <a:gd name="connsiteX4" fmla="*/ 98289 w 186189"/>
                <a:gd name="connsiteY4" fmla="*/ 148967 h 194656"/>
                <a:gd name="connsiteX5" fmla="*/ 138078 w 186189"/>
                <a:gd name="connsiteY5" fmla="*/ 131510 h 194656"/>
                <a:gd name="connsiteX6" fmla="*/ 140660 w 186189"/>
                <a:gd name="connsiteY6" fmla="*/ 130896 h 194656"/>
                <a:gd name="connsiteX7" fmla="*/ 179384 w 186189"/>
                <a:gd name="connsiteY7" fmla="*/ 154499 h 194656"/>
                <a:gd name="connsiteX8" fmla="*/ 180040 w 186189"/>
                <a:gd name="connsiteY8" fmla="*/ 157039 h 194656"/>
                <a:gd name="connsiteX9" fmla="*/ 97183 w 186189"/>
                <a:gd name="connsiteY9" fmla="*/ 194657 h 194656"/>
                <a:gd name="connsiteX10" fmla="*/ 0 w 186189"/>
                <a:gd name="connsiteY10" fmla="*/ 97196 h 194656"/>
                <a:gd name="connsiteX11" fmla="*/ 93331 w 186189"/>
                <a:gd name="connsiteY11" fmla="*/ 95 h 194656"/>
                <a:gd name="connsiteX12" fmla="*/ 186186 w 186189"/>
                <a:gd name="connsiteY12" fmla="*/ 84755 h 194656"/>
                <a:gd name="connsiteX13" fmla="*/ 186186 w 186189"/>
                <a:gd name="connsiteY13" fmla="*/ 89180 h 194656"/>
                <a:gd name="connsiteX14" fmla="*/ 184793 w 186189"/>
                <a:gd name="connsiteY14" fmla="*/ 109300 h 194656"/>
                <a:gd name="connsiteX15" fmla="*/ 183932 w 186189"/>
                <a:gd name="connsiteY15" fmla="*/ 110161 h 194656"/>
                <a:gd name="connsiteX16" fmla="*/ 132301 w 186189"/>
                <a:gd name="connsiteY16" fmla="*/ 75904 h 194656"/>
                <a:gd name="connsiteX17" fmla="*/ 132546 w 186189"/>
                <a:gd name="connsiteY17" fmla="*/ 75658 h 194656"/>
                <a:gd name="connsiteX18" fmla="*/ 132546 w 186189"/>
                <a:gd name="connsiteY18" fmla="*/ 75658 h 194656"/>
                <a:gd name="connsiteX19" fmla="*/ 93372 w 186189"/>
                <a:gd name="connsiteY19" fmla="*/ 43572 h 194656"/>
                <a:gd name="connsiteX20" fmla="*/ 51165 w 186189"/>
                <a:gd name="connsiteY20" fmla="*/ 75617 h 194656"/>
                <a:gd name="connsiteX21" fmla="*/ 51165 w 186189"/>
                <a:gd name="connsiteY21" fmla="*/ 75945 h 194656"/>
                <a:gd name="connsiteX22" fmla="*/ 132137 w 186189"/>
                <a:gd name="connsiteY22" fmla="*/ 75945 h 1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189" h="194656">
                  <a:moveTo>
                    <a:pt x="183932" y="110161"/>
                  </a:moveTo>
                  <a:lnTo>
                    <a:pt x="50632" y="110161"/>
                  </a:lnTo>
                  <a:cubicBezTo>
                    <a:pt x="50497" y="110161"/>
                    <a:pt x="50386" y="110271"/>
                    <a:pt x="50386" y="110407"/>
                  </a:cubicBezTo>
                  <a:lnTo>
                    <a:pt x="50386" y="110407"/>
                  </a:lnTo>
                  <a:cubicBezTo>
                    <a:pt x="55386" y="135731"/>
                    <a:pt x="72883" y="148967"/>
                    <a:pt x="98289" y="148967"/>
                  </a:cubicBezTo>
                  <a:cubicBezTo>
                    <a:pt x="114270" y="148967"/>
                    <a:pt x="131071" y="142041"/>
                    <a:pt x="138078" y="131510"/>
                  </a:cubicBezTo>
                  <a:cubicBezTo>
                    <a:pt x="138640" y="130650"/>
                    <a:pt x="139775" y="130380"/>
                    <a:pt x="140660" y="130896"/>
                  </a:cubicBezTo>
                  <a:lnTo>
                    <a:pt x="179384" y="154499"/>
                  </a:lnTo>
                  <a:cubicBezTo>
                    <a:pt x="180253" y="155029"/>
                    <a:pt x="180544" y="156154"/>
                    <a:pt x="180040" y="157039"/>
                  </a:cubicBezTo>
                  <a:cubicBezTo>
                    <a:pt x="165861" y="180847"/>
                    <a:pt x="134964" y="194657"/>
                    <a:pt x="97183" y="194657"/>
                  </a:cubicBezTo>
                  <a:cubicBezTo>
                    <a:pt x="43432" y="194580"/>
                    <a:pt x="-78" y="150945"/>
                    <a:pt x="0" y="97196"/>
                  </a:cubicBezTo>
                  <a:cubicBezTo>
                    <a:pt x="74" y="45053"/>
                    <a:pt x="41232" y="2233"/>
                    <a:pt x="93331" y="95"/>
                  </a:cubicBezTo>
                  <a:cubicBezTo>
                    <a:pt x="142344" y="-2152"/>
                    <a:pt x="183908" y="35743"/>
                    <a:pt x="186186" y="84755"/>
                  </a:cubicBezTo>
                  <a:cubicBezTo>
                    <a:pt x="186186" y="86230"/>
                    <a:pt x="186186" y="87705"/>
                    <a:pt x="186186" y="89180"/>
                  </a:cubicBezTo>
                  <a:cubicBezTo>
                    <a:pt x="186235" y="95913"/>
                    <a:pt x="185768" y="102639"/>
                    <a:pt x="184793" y="109300"/>
                  </a:cubicBezTo>
                  <a:cubicBezTo>
                    <a:pt x="184793" y="109776"/>
                    <a:pt x="184408" y="110161"/>
                    <a:pt x="183932" y="110161"/>
                  </a:cubicBezTo>
                  <a:close/>
                  <a:moveTo>
                    <a:pt x="132301" y="75904"/>
                  </a:moveTo>
                  <a:cubicBezTo>
                    <a:pt x="132436" y="75904"/>
                    <a:pt x="132546" y="75793"/>
                    <a:pt x="132546" y="75658"/>
                  </a:cubicBezTo>
                  <a:lnTo>
                    <a:pt x="132546" y="75658"/>
                  </a:lnTo>
                  <a:cubicBezTo>
                    <a:pt x="130129" y="57136"/>
                    <a:pt x="113082" y="43572"/>
                    <a:pt x="93372" y="43572"/>
                  </a:cubicBezTo>
                  <a:cubicBezTo>
                    <a:pt x="70998" y="43572"/>
                    <a:pt x="56164" y="55620"/>
                    <a:pt x="51165" y="75617"/>
                  </a:cubicBezTo>
                  <a:cubicBezTo>
                    <a:pt x="51095" y="75715"/>
                    <a:pt x="51095" y="75846"/>
                    <a:pt x="51165" y="75945"/>
                  </a:cubicBezTo>
                  <a:lnTo>
                    <a:pt x="132137" y="75945"/>
                  </a:lnTo>
                  <a:close/>
                </a:path>
              </a:pathLst>
            </a:custGeom>
            <a:grpFill/>
            <a:ln w="4073"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56B7FCD-79C1-28D9-458B-5E2C2FBEA7B8}"/>
                </a:ext>
              </a:extLst>
            </p:cNvPr>
            <p:cNvSpPr/>
            <p:nvPr/>
          </p:nvSpPr>
          <p:spPr>
            <a:xfrm>
              <a:off x="11492890" y="6273217"/>
              <a:ext cx="121339" cy="191073"/>
            </a:xfrm>
            <a:custGeom>
              <a:avLst/>
              <a:gdLst>
                <a:gd name="connsiteX0" fmla="*/ 121335 w 121339"/>
                <a:gd name="connsiteY0" fmla="*/ 4175 h 191073"/>
                <a:gd name="connsiteX1" fmla="*/ 118425 w 121339"/>
                <a:gd name="connsiteY1" fmla="*/ 52528 h 191073"/>
                <a:gd name="connsiteX2" fmla="*/ 117409 w 121339"/>
                <a:gd name="connsiteY2" fmla="*/ 53390 h 191073"/>
                <a:gd name="connsiteX3" fmla="*/ 117401 w 121339"/>
                <a:gd name="connsiteY3" fmla="*/ 53389 h 191073"/>
                <a:gd name="connsiteX4" fmla="*/ 117401 w 121339"/>
                <a:gd name="connsiteY4" fmla="*/ 53389 h 191073"/>
                <a:gd name="connsiteX5" fmla="*/ 94535 w 121339"/>
                <a:gd name="connsiteY5" fmla="*/ 49578 h 191073"/>
                <a:gd name="connsiteX6" fmla="*/ 84127 w 121339"/>
                <a:gd name="connsiteY6" fmla="*/ 51504 h 191073"/>
                <a:gd name="connsiteX7" fmla="*/ 53804 w 121339"/>
                <a:gd name="connsiteY7" fmla="*/ 94940 h 191073"/>
                <a:gd name="connsiteX8" fmla="*/ 53804 w 121339"/>
                <a:gd name="connsiteY8" fmla="*/ 189189 h 191073"/>
                <a:gd name="connsiteX9" fmla="*/ 51878 w 121339"/>
                <a:gd name="connsiteY9" fmla="*/ 191074 h 191073"/>
                <a:gd name="connsiteX10" fmla="*/ 1926 w 121339"/>
                <a:gd name="connsiteY10" fmla="*/ 191074 h 191073"/>
                <a:gd name="connsiteX11" fmla="*/ 0 w 121339"/>
                <a:gd name="connsiteY11" fmla="*/ 189189 h 191073"/>
                <a:gd name="connsiteX12" fmla="*/ 0 w 121339"/>
                <a:gd name="connsiteY12" fmla="*/ 5773 h 191073"/>
                <a:gd name="connsiteX13" fmla="*/ 1926 w 121339"/>
                <a:gd name="connsiteY13" fmla="*/ 3847 h 191073"/>
                <a:gd name="connsiteX14" fmla="*/ 51673 w 121339"/>
                <a:gd name="connsiteY14" fmla="*/ 3847 h 191073"/>
                <a:gd name="connsiteX15" fmla="*/ 53599 w 121339"/>
                <a:gd name="connsiteY15" fmla="*/ 5773 h 191073"/>
                <a:gd name="connsiteX16" fmla="*/ 53599 w 121339"/>
                <a:gd name="connsiteY16" fmla="*/ 5773 h 191073"/>
                <a:gd name="connsiteX17" fmla="*/ 53599 w 121339"/>
                <a:gd name="connsiteY17" fmla="*/ 25114 h 191073"/>
                <a:gd name="connsiteX18" fmla="*/ 54009 w 121339"/>
                <a:gd name="connsiteY18" fmla="*/ 25114 h 191073"/>
                <a:gd name="connsiteX19" fmla="*/ 98510 w 121339"/>
                <a:gd name="connsiteY19" fmla="*/ 36 h 191073"/>
                <a:gd name="connsiteX20" fmla="*/ 120720 w 121339"/>
                <a:gd name="connsiteY20" fmla="*/ 3232 h 191073"/>
                <a:gd name="connsiteX21" fmla="*/ 121335 w 121339"/>
                <a:gd name="connsiteY21" fmla="*/ 4175 h 1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339" h="191073">
                  <a:moveTo>
                    <a:pt x="121335" y="4175"/>
                  </a:moveTo>
                  <a:lnTo>
                    <a:pt x="118425" y="52528"/>
                  </a:lnTo>
                  <a:cubicBezTo>
                    <a:pt x="118380" y="53047"/>
                    <a:pt x="117926" y="53433"/>
                    <a:pt x="117409" y="53390"/>
                  </a:cubicBezTo>
                  <a:cubicBezTo>
                    <a:pt x="117405" y="53389"/>
                    <a:pt x="117405" y="53389"/>
                    <a:pt x="117401" y="53389"/>
                  </a:cubicBezTo>
                  <a:lnTo>
                    <a:pt x="117401" y="53389"/>
                  </a:lnTo>
                  <a:cubicBezTo>
                    <a:pt x="110025" y="50936"/>
                    <a:pt x="102309" y="49651"/>
                    <a:pt x="94535" y="49578"/>
                  </a:cubicBezTo>
                  <a:cubicBezTo>
                    <a:pt x="90987" y="49662"/>
                    <a:pt x="87471" y="50313"/>
                    <a:pt x="84127" y="51504"/>
                  </a:cubicBezTo>
                  <a:cubicBezTo>
                    <a:pt x="65761" y="57996"/>
                    <a:pt x="53566" y="75462"/>
                    <a:pt x="53804" y="94940"/>
                  </a:cubicBezTo>
                  <a:lnTo>
                    <a:pt x="53804" y="189189"/>
                  </a:lnTo>
                  <a:cubicBezTo>
                    <a:pt x="53783" y="190236"/>
                    <a:pt x="52927" y="191074"/>
                    <a:pt x="51878" y="191074"/>
                  </a:cubicBezTo>
                  <a:lnTo>
                    <a:pt x="1926" y="191074"/>
                  </a:lnTo>
                  <a:cubicBezTo>
                    <a:pt x="877" y="191074"/>
                    <a:pt x="20" y="190236"/>
                    <a:pt x="0" y="189189"/>
                  </a:cubicBezTo>
                  <a:lnTo>
                    <a:pt x="0" y="5773"/>
                  </a:lnTo>
                  <a:cubicBezTo>
                    <a:pt x="0" y="4709"/>
                    <a:pt x="861" y="3847"/>
                    <a:pt x="1926" y="3847"/>
                  </a:cubicBezTo>
                  <a:lnTo>
                    <a:pt x="51673" y="3847"/>
                  </a:lnTo>
                  <a:cubicBezTo>
                    <a:pt x="52738" y="3847"/>
                    <a:pt x="53599" y="4709"/>
                    <a:pt x="53599" y="5773"/>
                  </a:cubicBezTo>
                  <a:lnTo>
                    <a:pt x="53599" y="5773"/>
                  </a:lnTo>
                  <a:lnTo>
                    <a:pt x="53599" y="25114"/>
                  </a:lnTo>
                  <a:lnTo>
                    <a:pt x="54009" y="25114"/>
                  </a:lnTo>
                  <a:cubicBezTo>
                    <a:pt x="63905" y="10038"/>
                    <a:pt x="80488" y="691"/>
                    <a:pt x="98510" y="36"/>
                  </a:cubicBezTo>
                  <a:cubicBezTo>
                    <a:pt x="106046" y="-217"/>
                    <a:pt x="113566" y="865"/>
                    <a:pt x="120720" y="3232"/>
                  </a:cubicBezTo>
                  <a:cubicBezTo>
                    <a:pt x="121122" y="3364"/>
                    <a:pt x="121376" y="3756"/>
                    <a:pt x="121335" y="4175"/>
                  </a:cubicBezTo>
                  <a:close/>
                </a:path>
              </a:pathLst>
            </a:custGeom>
            <a:grpFill/>
            <a:ln w="4073"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B9998BDF-984A-6838-8B68-AE5EA2CD660F}"/>
                </a:ext>
              </a:extLst>
            </p:cNvPr>
            <p:cNvSpPr/>
            <p:nvPr/>
          </p:nvSpPr>
          <p:spPr>
            <a:xfrm>
              <a:off x="11616806" y="6273417"/>
              <a:ext cx="195996" cy="194602"/>
            </a:xfrm>
            <a:custGeom>
              <a:avLst/>
              <a:gdLst>
                <a:gd name="connsiteX0" fmla="*/ 195996 w 195996"/>
                <a:gd name="connsiteY0" fmla="*/ 5532 h 194602"/>
                <a:gd name="connsiteX1" fmla="*/ 195996 w 195996"/>
                <a:gd name="connsiteY1" fmla="*/ 188743 h 194602"/>
                <a:gd name="connsiteX2" fmla="*/ 194193 w 195996"/>
                <a:gd name="connsiteY2" fmla="*/ 190628 h 194602"/>
                <a:gd name="connsiteX3" fmla="*/ 194193 w 195996"/>
                <a:gd name="connsiteY3" fmla="*/ 190628 h 194602"/>
                <a:gd name="connsiteX4" fmla="*/ 144200 w 195996"/>
                <a:gd name="connsiteY4" fmla="*/ 190628 h 194602"/>
                <a:gd name="connsiteX5" fmla="*/ 142315 w 195996"/>
                <a:gd name="connsiteY5" fmla="*/ 188743 h 194602"/>
                <a:gd name="connsiteX6" fmla="*/ 142315 w 195996"/>
                <a:gd name="connsiteY6" fmla="*/ 169401 h 194602"/>
                <a:gd name="connsiteX7" fmla="*/ 141988 w 195996"/>
                <a:gd name="connsiteY7" fmla="*/ 169401 h 194602"/>
                <a:gd name="connsiteX8" fmla="*/ 141988 w 195996"/>
                <a:gd name="connsiteY8" fmla="*/ 169401 h 194602"/>
                <a:gd name="connsiteX9" fmla="*/ 87200 w 195996"/>
                <a:gd name="connsiteY9" fmla="*/ 194603 h 194602"/>
                <a:gd name="connsiteX10" fmla="*/ 0 w 195996"/>
                <a:gd name="connsiteY10" fmla="*/ 97117 h 194602"/>
                <a:gd name="connsiteX11" fmla="*/ 87200 w 195996"/>
                <a:gd name="connsiteY11" fmla="*/ 0 h 194602"/>
                <a:gd name="connsiteX12" fmla="*/ 141988 w 195996"/>
                <a:gd name="connsiteY12" fmla="*/ 25201 h 194602"/>
                <a:gd name="connsiteX13" fmla="*/ 142315 w 195996"/>
                <a:gd name="connsiteY13" fmla="*/ 25201 h 194602"/>
                <a:gd name="connsiteX14" fmla="*/ 142315 w 195996"/>
                <a:gd name="connsiteY14" fmla="*/ 25201 h 194602"/>
                <a:gd name="connsiteX15" fmla="*/ 142315 w 195996"/>
                <a:gd name="connsiteY15" fmla="*/ 5532 h 194602"/>
                <a:gd name="connsiteX16" fmla="*/ 144200 w 195996"/>
                <a:gd name="connsiteY16" fmla="*/ 3647 h 194602"/>
                <a:gd name="connsiteX17" fmla="*/ 194111 w 195996"/>
                <a:gd name="connsiteY17" fmla="*/ 3647 h 194602"/>
                <a:gd name="connsiteX18" fmla="*/ 195996 w 195996"/>
                <a:gd name="connsiteY18" fmla="*/ 5532 h 194602"/>
                <a:gd name="connsiteX19" fmla="*/ 142315 w 195996"/>
                <a:gd name="connsiteY19" fmla="*/ 119900 h 194602"/>
                <a:gd name="connsiteX20" fmla="*/ 142315 w 195996"/>
                <a:gd name="connsiteY20" fmla="*/ 74825 h 194602"/>
                <a:gd name="connsiteX21" fmla="*/ 142315 w 195996"/>
                <a:gd name="connsiteY21" fmla="*/ 74292 h 194602"/>
                <a:gd name="connsiteX22" fmla="*/ 99043 w 195996"/>
                <a:gd name="connsiteY22" fmla="*/ 50525 h 194602"/>
                <a:gd name="connsiteX23" fmla="*/ 52574 w 195996"/>
                <a:gd name="connsiteY23" fmla="*/ 96994 h 194602"/>
                <a:gd name="connsiteX24" fmla="*/ 99043 w 195996"/>
                <a:gd name="connsiteY24" fmla="*/ 143463 h 194602"/>
                <a:gd name="connsiteX25" fmla="*/ 142315 w 195996"/>
                <a:gd name="connsiteY25" fmla="*/ 120474 h 194602"/>
                <a:gd name="connsiteX26" fmla="*/ 142315 w 195996"/>
                <a:gd name="connsiteY26" fmla="*/ 119900 h 194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996" h="194602">
                  <a:moveTo>
                    <a:pt x="195996" y="5532"/>
                  </a:moveTo>
                  <a:lnTo>
                    <a:pt x="195996" y="188743"/>
                  </a:lnTo>
                  <a:cubicBezTo>
                    <a:pt x="196021" y="189761"/>
                    <a:pt x="195214" y="190605"/>
                    <a:pt x="194193" y="190628"/>
                  </a:cubicBezTo>
                  <a:cubicBezTo>
                    <a:pt x="194193" y="190628"/>
                    <a:pt x="194193" y="190628"/>
                    <a:pt x="194193" y="190628"/>
                  </a:cubicBezTo>
                  <a:lnTo>
                    <a:pt x="144200" y="190628"/>
                  </a:lnTo>
                  <a:cubicBezTo>
                    <a:pt x="143168" y="190606"/>
                    <a:pt x="142336" y="189775"/>
                    <a:pt x="142315" y="188743"/>
                  </a:cubicBezTo>
                  <a:lnTo>
                    <a:pt x="142315" y="169401"/>
                  </a:lnTo>
                  <a:cubicBezTo>
                    <a:pt x="142221" y="169318"/>
                    <a:pt x="142082" y="169318"/>
                    <a:pt x="141988" y="169401"/>
                  </a:cubicBezTo>
                  <a:lnTo>
                    <a:pt x="141988" y="169401"/>
                  </a:lnTo>
                  <a:cubicBezTo>
                    <a:pt x="132604" y="184276"/>
                    <a:pt x="110476" y="194603"/>
                    <a:pt x="87200" y="194603"/>
                  </a:cubicBezTo>
                  <a:cubicBezTo>
                    <a:pt x="38478" y="194603"/>
                    <a:pt x="0" y="151207"/>
                    <a:pt x="0" y="97117"/>
                  </a:cubicBezTo>
                  <a:cubicBezTo>
                    <a:pt x="0" y="43026"/>
                    <a:pt x="38478" y="0"/>
                    <a:pt x="87200" y="0"/>
                  </a:cubicBezTo>
                  <a:cubicBezTo>
                    <a:pt x="110066" y="0"/>
                    <a:pt x="132604" y="10326"/>
                    <a:pt x="141988" y="25201"/>
                  </a:cubicBezTo>
                  <a:cubicBezTo>
                    <a:pt x="142082" y="25285"/>
                    <a:pt x="142221" y="25285"/>
                    <a:pt x="142315" y="25201"/>
                  </a:cubicBezTo>
                  <a:lnTo>
                    <a:pt x="142315" y="25201"/>
                  </a:lnTo>
                  <a:lnTo>
                    <a:pt x="142315" y="5532"/>
                  </a:lnTo>
                  <a:cubicBezTo>
                    <a:pt x="142356" y="4509"/>
                    <a:pt x="143176" y="3689"/>
                    <a:pt x="144200" y="3647"/>
                  </a:cubicBezTo>
                  <a:lnTo>
                    <a:pt x="194111" y="3647"/>
                  </a:lnTo>
                  <a:cubicBezTo>
                    <a:pt x="195144" y="3669"/>
                    <a:pt x="195976" y="4500"/>
                    <a:pt x="195996" y="5532"/>
                  </a:cubicBezTo>
                  <a:close/>
                  <a:moveTo>
                    <a:pt x="142315" y="119900"/>
                  </a:moveTo>
                  <a:lnTo>
                    <a:pt x="142315" y="74825"/>
                  </a:lnTo>
                  <a:cubicBezTo>
                    <a:pt x="142356" y="74650"/>
                    <a:pt x="142356" y="74468"/>
                    <a:pt x="142315" y="74292"/>
                  </a:cubicBezTo>
                  <a:cubicBezTo>
                    <a:pt x="132944" y="59448"/>
                    <a:pt x="116598" y="50468"/>
                    <a:pt x="99043" y="50525"/>
                  </a:cubicBezTo>
                  <a:cubicBezTo>
                    <a:pt x="73379" y="50525"/>
                    <a:pt x="52574" y="71330"/>
                    <a:pt x="52574" y="96994"/>
                  </a:cubicBezTo>
                  <a:cubicBezTo>
                    <a:pt x="52574" y="122658"/>
                    <a:pt x="73379" y="143463"/>
                    <a:pt x="99043" y="143463"/>
                  </a:cubicBezTo>
                  <a:cubicBezTo>
                    <a:pt x="116430" y="143628"/>
                    <a:pt x="132718" y="134975"/>
                    <a:pt x="142315" y="120474"/>
                  </a:cubicBezTo>
                  <a:cubicBezTo>
                    <a:pt x="142397" y="120292"/>
                    <a:pt x="142397" y="120083"/>
                    <a:pt x="142315" y="119900"/>
                  </a:cubicBezTo>
                  <a:close/>
                </a:path>
              </a:pathLst>
            </a:custGeom>
            <a:grpFill/>
            <a:ln w="4073"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A8EC389A-5206-0617-AEC0-C82D95A08EB8}"/>
                </a:ext>
              </a:extLst>
            </p:cNvPr>
            <p:cNvSpPr/>
            <p:nvPr/>
          </p:nvSpPr>
          <p:spPr>
            <a:xfrm>
              <a:off x="10673869" y="6073488"/>
              <a:ext cx="174073" cy="174072"/>
            </a:xfrm>
            <a:custGeom>
              <a:avLst/>
              <a:gdLst>
                <a:gd name="connsiteX0" fmla="*/ 87200 w 174073"/>
                <a:gd name="connsiteY0" fmla="*/ 174073 h 174072"/>
                <a:gd name="connsiteX1" fmla="*/ 0 w 174073"/>
                <a:gd name="connsiteY1" fmla="*/ 87200 h 174072"/>
                <a:gd name="connsiteX2" fmla="*/ 86873 w 174073"/>
                <a:gd name="connsiteY2" fmla="*/ 0 h 174072"/>
                <a:gd name="connsiteX3" fmla="*/ 174073 w 174073"/>
                <a:gd name="connsiteY3" fmla="*/ 86872 h 174072"/>
                <a:gd name="connsiteX4" fmla="*/ 174073 w 174073"/>
                <a:gd name="connsiteY4" fmla="*/ 87036 h 174072"/>
                <a:gd name="connsiteX5" fmla="*/ 174073 w 174073"/>
                <a:gd name="connsiteY5" fmla="*/ 87036 h 174072"/>
                <a:gd name="connsiteX6" fmla="*/ 87200 w 174073"/>
                <a:gd name="connsiteY6" fmla="*/ 174073 h 174072"/>
                <a:gd name="connsiteX7" fmla="*/ 87200 w 174073"/>
                <a:gd name="connsiteY7" fmla="*/ 53967 h 174072"/>
                <a:gd name="connsiteX8" fmla="*/ 54090 w 174073"/>
                <a:gd name="connsiteY8" fmla="*/ 86995 h 174072"/>
                <a:gd name="connsiteX9" fmla="*/ 87119 w 174073"/>
                <a:gd name="connsiteY9" fmla="*/ 120105 h 174072"/>
                <a:gd name="connsiteX10" fmla="*/ 120228 w 174073"/>
                <a:gd name="connsiteY10" fmla="*/ 87077 h 174072"/>
                <a:gd name="connsiteX11" fmla="*/ 120228 w 174073"/>
                <a:gd name="connsiteY11" fmla="*/ 87077 h 174072"/>
                <a:gd name="connsiteX12" fmla="*/ 87200 w 174073"/>
                <a:gd name="connsiteY12" fmla="*/ 53967 h 1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073" h="174072">
                  <a:moveTo>
                    <a:pt x="87200" y="174073"/>
                  </a:moveTo>
                  <a:cubicBezTo>
                    <a:pt x="39132" y="174163"/>
                    <a:pt x="91" y="135269"/>
                    <a:pt x="0" y="87200"/>
                  </a:cubicBezTo>
                  <a:cubicBezTo>
                    <a:pt x="-90" y="39132"/>
                    <a:pt x="38804" y="91"/>
                    <a:pt x="86873" y="0"/>
                  </a:cubicBezTo>
                  <a:cubicBezTo>
                    <a:pt x="134941" y="-90"/>
                    <a:pt x="173983" y="38804"/>
                    <a:pt x="174073" y="86872"/>
                  </a:cubicBezTo>
                  <a:cubicBezTo>
                    <a:pt x="174073" y="86927"/>
                    <a:pt x="174073" y="86982"/>
                    <a:pt x="174073" y="87036"/>
                  </a:cubicBezTo>
                  <a:lnTo>
                    <a:pt x="174073" y="87036"/>
                  </a:lnTo>
                  <a:cubicBezTo>
                    <a:pt x="174051" y="135032"/>
                    <a:pt x="135196" y="173960"/>
                    <a:pt x="87200" y="174073"/>
                  </a:cubicBezTo>
                  <a:close/>
                  <a:moveTo>
                    <a:pt x="87200" y="53967"/>
                  </a:moveTo>
                  <a:cubicBezTo>
                    <a:pt x="68937" y="53945"/>
                    <a:pt x="54113" y="68732"/>
                    <a:pt x="54090" y="86995"/>
                  </a:cubicBezTo>
                  <a:cubicBezTo>
                    <a:pt x="54068" y="105259"/>
                    <a:pt x="68855" y="120083"/>
                    <a:pt x="87119" y="120105"/>
                  </a:cubicBezTo>
                  <a:cubicBezTo>
                    <a:pt x="105382" y="120128"/>
                    <a:pt x="120206" y="105341"/>
                    <a:pt x="120228" y="87077"/>
                  </a:cubicBezTo>
                  <a:lnTo>
                    <a:pt x="120228" y="87077"/>
                  </a:lnTo>
                  <a:cubicBezTo>
                    <a:pt x="120228" y="68823"/>
                    <a:pt x="105454" y="54012"/>
                    <a:pt x="87200" y="53967"/>
                  </a:cubicBezTo>
                  <a:close/>
                </a:path>
              </a:pathLst>
            </a:custGeom>
            <a:grpFill/>
            <a:ln w="4073"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67F3A3D3-EA66-1E58-2AED-9802CF686CA1}"/>
                </a:ext>
              </a:extLst>
            </p:cNvPr>
            <p:cNvSpPr/>
            <p:nvPr/>
          </p:nvSpPr>
          <p:spPr>
            <a:xfrm>
              <a:off x="10651250" y="6271471"/>
              <a:ext cx="219599" cy="192615"/>
            </a:xfrm>
            <a:custGeom>
              <a:avLst/>
              <a:gdLst>
                <a:gd name="connsiteX0" fmla="*/ 219599 w 219599"/>
                <a:gd name="connsiteY0" fmla="*/ 109800 h 192615"/>
                <a:gd name="connsiteX1" fmla="*/ 109800 w 219599"/>
                <a:gd name="connsiteY1" fmla="*/ 0 h 192615"/>
                <a:gd name="connsiteX2" fmla="*/ 0 w 219599"/>
                <a:gd name="connsiteY2" fmla="*/ 109800 h 192615"/>
                <a:gd name="connsiteX3" fmla="*/ 0 w 219599"/>
                <a:gd name="connsiteY3" fmla="*/ 109800 h 192615"/>
                <a:gd name="connsiteX4" fmla="*/ 0 w 219599"/>
                <a:gd name="connsiteY4" fmla="*/ 190689 h 192615"/>
                <a:gd name="connsiteX5" fmla="*/ 1844 w 219599"/>
                <a:gd name="connsiteY5" fmla="*/ 192615 h 192615"/>
                <a:gd name="connsiteX6" fmla="*/ 3032 w 219599"/>
                <a:gd name="connsiteY6" fmla="*/ 192205 h 192615"/>
                <a:gd name="connsiteX7" fmla="*/ 53271 w 219599"/>
                <a:gd name="connsiteY7" fmla="*/ 154875 h 192615"/>
                <a:gd name="connsiteX8" fmla="*/ 54050 w 219599"/>
                <a:gd name="connsiteY8" fmla="*/ 153359 h 192615"/>
                <a:gd name="connsiteX9" fmla="*/ 54050 w 219599"/>
                <a:gd name="connsiteY9" fmla="*/ 109800 h 192615"/>
                <a:gd name="connsiteX10" fmla="*/ 54050 w 219599"/>
                <a:gd name="connsiteY10" fmla="*/ 109800 h 192615"/>
                <a:gd name="connsiteX11" fmla="*/ 111353 w 219599"/>
                <a:gd name="connsiteY11" fmla="*/ 55521 h 192615"/>
                <a:gd name="connsiteX12" fmla="*/ 165632 w 219599"/>
                <a:gd name="connsiteY12" fmla="*/ 109800 h 192615"/>
                <a:gd name="connsiteX13" fmla="*/ 165632 w 219599"/>
                <a:gd name="connsiteY13" fmla="*/ 109800 h 192615"/>
                <a:gd name="connsiteX14" fmla="*/ 165632 w 219599"/>
                <a:gd name="connsiteY14" fmla="*/ 190689 h 192615"/>
                <a:gd name="connsiteX15" fmla="*/ 167558 w 219599"/>
                <a:gd name="connsiteY15" fmla="*/ 192615 h 192615"/>
                <a:gd name="connsiteX16" fmla="*/ 217714 w 219599"/>
                <a:gd name="connsiteY16" fmla="*/ 192615 h 192615"/>
                <a:gd name="connsiteX17" fmla="*/ 219599 w 219599"/>
                <a:gd name="connsiteY17" fmla="*/ 190730 h 192615"/>
                <a:gd name="connsiteX18" fmla="*/ 219599 w 219599"/>
                <a:gd name="connsiteY18" fmla="*/ 190730 h 19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9599" h="192615">
                  <a:moveTo>
                    <a:pt x="219599" y="109800"/>
                  </a:moveTo>
                  <a:cubicBezTo>
                    <a:pt x="219599" y="49159"/>
                    <a:pt x="170440" y="0"/>
                    <a:pt x="109800" y="0"/>
                  </a:cubicBezTo>
                  <a:cubicBezTo>
                    <a:pt x="49159" y="0"/>
                    <a:pt x="0" y="49159"/>
                    <a:pt x="0" y="109800"/>
                  </a:cubicBezTo>
                  <a:lnTo>
                    <a:pt x="0" y="109800"/>
                  </a:lnTo>
                  <a:lnTo>
                    <a:pt x="0" y="190689"/>
                  </a:lnTo>
                  <a:cubicBezTo>
                    <a:pt x="-1" y="191722"/>
                    <a:pt x="812" y="192571"/>
                    <a:pt x="1844" y="192615"/>
                  </a:cubicBezTo>
                  <a:cubicBezTo>
                    <a:pt x="2274" y="192612"/>
                    <a:pt x="2692" y="192469"/>
                    <a:pt x="3032" y="192205"/>
                  </a:cubicBezTo>
                  <a:lnTo>
                    <a:pt x="53271" y="154875"/>
                  </a:lnTo>
                  <a:cubicBezTo>
                    <a:pt x="53763" y="154527"/>
                    <a:pt x="54053" y="153961"/>
                    <a:pt x="54050" y="153359"/>
                  </a:cubicBezTo>
                  <a:lnTo>
                    <a:pt x="54050" y="109800"/>
                  </a:lnTo>
                  <a:lnTo>
                    <a:pt x="54050" y="109800"/>
                  </a:lnTo>
                  <a:cubicBezTo>
                    <a:pt x="54885" y="78987"/>
                    <a:pt x="80540" y="54685"/>
                    <a:pt x="111353" y="55521"/>
                  </a:cubicBezTo>
                  <a:cubicBezTo>
                    <a:pt x="140991" y="56324"/>
                    <a:pt x="164829" y="80161"/>
                    <a:pt x="165632" y="109800"/>
                  </a:cubicBezTo>
                  <a:lnTo>
                    <a:pt x="165632" y="109800"/>
                  </a:lnTo>
                  <a:lnTo>
                    <a:pt x="165632" y="190689"/>
                  </a:lnTo>
                  <a:cubicBezTo>
                    <a:pt x="165632" y="191753"/>
                    <a:pt x="166494" y="192615"/>
                    <a:pt x="167558" y="192615"/>
                  </a:cubicBezTo>
                  <a:lnTo>
                    <a:pt x="217714" y="192615"/>
                  </a:lnTo>
                  <a:cubicBezTo>
                    <a:pt x="218746" y="192594"/>
                    <a:pt x="219578" y="191762"/>
                    <a:pt x="219599" y="190730"/>
                  </a:cubicBezTo>
                  <a:lnTo>
                    <a:pt x="219599" y="190730"/>
                  </a:lnTo>
                  <a:close/>
                </a:path>
              </a:pathLst>
            </a:custGeom>
            <a:grpFill/>
            <a:ln w="4073" cap="flat">
              <a:noFill/>
              <a:prstDash val="solid"/>
              <a:miter/>
            </a:ln>
          </p:spPr>
          <p:txBody>
            <a:bodyPr rtlCol="0" anchor="ctr"/>
            <a:lstStyle/>
            <a:p>
              <a:endParaRPr lang="sv-SE"/>
            </a:p>
          </p:txBody>
        </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60" r:id="rId5"/>
    <p:sldLayoutId id="2147483661" r:id="rId6"/>
    <p:sldLayoutId id="2147483651" r:id="rId7"/>
    <p:sldLayoutId id="2147483652" r:id="rId8"/>
    <p:sldLayoutId id="2147483667" r:id="rId9"/>
    <p:sldLayoutId id="2147483666" r:id="rId10"/>
    <p:sldLayoutId id="2147483659" r:id="rId11"/>
    <p:sldLayoutId id="2147483665" r:id="rId12"/>
    <p:sldLayoutId id="2147483662" r:id="rId13"/>
    <p:sldLayoutId id="2147483663" r:id="rId14"/>
    <p:sldLayoutId id="2147483664" r:id="rId15"/>
    <p:sldLayoutId id="2147483654" r:id="rId16"/>
    <p:sldLayoutId id="2147483669" r:id="rId17"/>
    <p:sldLayoutId id="2147483655" r:id="rId18"/>
    <p:sldLayoutId id="2147483668" r:id="rId19"/>
  </p:sldLayoutIdLst>
  <p:txStyles>
    <p:title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p:titleStyle>
    <p:bodyStyle>
      <a:lvl1pPr marL="180975" indent="-180975" algn="l" defTabSz="914400" rtl="0" eaLnBrk="1" latinLnBrk="0" hangingPunct="1">
        <a:lnSpc>
          <a:spcPct val="110000"/>
        </a:lnSpc>
        <a:spcBef>
          <a:spcPts val="600"/>
        </a:spcBef>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3pPr>
      <a:lvl4pPr marL="714375" indent="-171450"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4pPr>
      <a:lvl5pPr marL="895350"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6" userDrawn="1">
          <p15:clr>
            <a:srgbClr val="F26B43"/>
          </p15:clr>
        </p15:guide>
        <p15:guide id="3" pos="576" userDrawn="1">
          <p15:clr>
            <a:srgbClr val="9FCC3B"/>
          </p15:clr>
        </p15:guide>
        <p15:guide id="4" pos="7106" userDrawn="1">
          <p15:clr>
            <a:srgbClr val="9FCC3B"/>
          </p15:clr>
        </p15:guide>
        <p15:guide id="5" orient="horz" pos="1149" userDrawn="1">
          <p15:clr>
            <a:srgbClr val="F26B43"/>
          </p15:clr>
        </p15:guide>
        <p15:guide id="7" orient="horz" pos="1034" userDrawn="1">
          <p15:clr>
            <a:srgbClr val="F26B43"/>
          </p15:clr>
        </p15:guide>
        <p15:guide id="9" pos="240" userDrawn="1">
          <p15:clr>
            <a:srgbClr val="C35EA4"/>
          </p15:clr>
        </p15:guide>
        <p15:guide id="10" orient="horz" pos="240" userDrawn="1">
          <p15:clr>
            <a:srgbClr val="C35EA4"/>
          </p15:clr>
        </p15:guide>
        <p15:guide id="11" pos="7432" userDrawn="1">
          <p15:clr>
            <a:srgbClr val="C35EA4"/>
          </p15:clr>
        </p15:guide>
        <p15:guide id="12" orient="horz" pos="364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inera.atlassian.net/wiki/spaces/OINKK/overview?homepageId=2784034973"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tionelltklinisktkunskapsstod.se/" TargetMode="External"/><Relationship Id="rId2" Type="http://schemas.openxmlformats.org/officeDocument/2006/relationships/hyperlink" Target="http://www.vardpersonal.1177.se/" TargetMode="External"/><Relationship Id="rId1" Type="http://schemas.openxmlformats.org/officeDocument/2006/relationships/slideLayout" Target="../slideLayouts/slideLayout9.xml"/><Relationship Id="rId5" Type="http://schemas.openxmlformats.org/officeDocument/2006/relationships/hyperlink" Target="https://kunskapsstyrningvard.se/" TargetMode="External"/><Relationship Id="rId4" Type="http://schemas.openxmlformats.org/officeDocument/2006/relationships/hyperlink" Target="https://inera.atlassian.net/wiki/spaces/OINKK/pages/2795372827/Kontaktuppgifter"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kunskapsstyrningvard.se/" TargetMode="External"/><Relationship Id="rId2" Type="http://schemas.openxmlformats.org/officeDocument/2006/relationships/hyperlink" Target="https://www.nationelltklinisktkunskapsstod.se/"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customers.anpdm.com/inera/1610_form/nyhetsbrev/subscribe/"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s://www.linkedin.com/company/inera-a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vardpersonal.1177.se/" TargetMode="External"/><Relationship Id="rId2" Type="http://schemas.openxmlformats.org/officeDocument/2006/relationships/hyperlink" Target="http://www.nationelltklinisktkunskapsstod.se/" TargetMode="Externa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https://www.nationelltklinisktkunskapsstod.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ationelltklinisktkunskapsstod.se/" TargetMode="External"/><Relationship Id="rId2" Type="http://schemas.openxmlformats.org/officeDocument/2006/relationships/hyperlink" Target="https://www.1177.se/"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02DFA9-47EF-F7E6-2FDD-333B8D0BAE87}"/>
              </a:ext>
            </a:extLst>
          </p:cNvPr>
          <p:cNvSpPr>
            <a:spLocks noGrp="1"/>
          </p:cNvSpPr>
          <p:nvPr>
            <p:ph sz="half" idx="1"/>
          </p:nvPr>
        </p:nvSpPr>
        <p:spPr>
          <a:xfrm>
            <a:off x="922868" y="1824038"/>
            <a:ext cx="5586216" cy="3952874"/>
          </a:xfrm>
        </p:spPr>
        <p:txBody>
          <a:bodyPr vert="horz" lIns="0" tIns="0" rIns="0" bIns="0" rtlCol="0" anchor="t">
            <a:normAutofit/>
          </a:bodyPr>
          <a:lstStyle/>
          <a:p>
            <a:pPr marL="0" indent="0">
              <a:spcAft>
                <a:spcPts val="600"/>
              </a:spcAft>
              <a:buNone/>
            </a:pPr>
            <a:r>
              <a:rPr lang="sv-SE" sz="1800" dirty="0"/>
              <a:t>Presentationen handlar om 1177 för vårdpersonal och kan användas av kommunikatörer inom en region eller i andra sammanhang för att berätta om vad det nya konceptet inom varumärket 1177 innebär.</a:t>
            </a:r>
          </a:p>
          <a:p>
            <a:pPr marL="0" indent="0">
              <a:spcAft>
                <a:spcPts val="600"/>
              </a:spcAft>
              <a:buNone/>
            </a:pPr>
            <a:r>
              <a:rPr lang="sv-SE" sz="1800" dirty="0"/>
              <a:t>Du kan hämta budskap från bilderna och anpassa till det sammanhang som är aktuellt för dig.</a:t>
            </a:r>
          </a:p>
          <a:p>
            <a:pPr marL="0" indent="0">
              <a:spcAft>
                <a:spcPts val="600"/>
              </a:spcAft>
              <a:buNone/>
            </a:pPr>
            <a:r>
              <a:rPr lang="sv-SE" sz="1800" dirty="0"/>
              <a:t>Frågor och svar på bild 24 kompletteras efter hand och läggs upp på </a:t>
            </a:r>
            <a:r>
              <a:rPr lang="sv-SE" sz="1800" dirty="0">
                <a:hlinkClick r:id="rId2"/>
              </a:rPr>
              <a:t>den öppna informationssidan för Nationellt kliniskt kunskapsstöd</a:t>
            </a:r>
            <a:r>
              <a:rPr lang="sv-SE" sz="1800" dirty="0"/>
              <a:t>, kommande 1177 för vårdpersonal (en </a:t>
            </a:r>
            <a:r>
              <a:rPr lang="sv-SE" sz="1800" dirty="0" err="1"/>
              <a:t>Confluencesida</a:t>
            </a:r>
            <a:r>
              <a:rPr lang="sv-SE" sz="1800" dirty="0"/>
              <a:t>).</a:t>
            </a:r>
          </a:p>
        </p:txBody>
      </p:sp>
      <p:sp>
        <p:nvSpPr>
          <p:cNvPr id="9" name="Rubrik 2">
            <a:extLst>
              <a:ext uri="{FF2B5EF4-FFF2-40B4-BE49-F238E27FC236}">
                <a16:creationId xmlns:a16="http://schemas.microsoft.com/office/drawing/2014/main" id="{29602A96-1D70-6895-FE7F-97176B4F9926}"/>
              </a:ext>
            </a:extLst>
          </p:cNvPr>
          <p:cNvSpPr txBox="1">
            <a:spLocks/>
          </p:cNvSpPr>
          <p:nvPr/>
        </p:nvSpPr>
        <p:spPr>
          <a:xfrm>
            <a:off x="922867" y="669288"/>
            <a:ext cx="10346267" cy="812286"/>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a:lstStyle>
          <a:p>
            <a:r>
              <a:rPr lang="sv-SE"/>
              <a:t>Anvisning till dig som ska använda presentationen</a:t>
            </a:r>
          </a:p>
        </p:txBody>
      </p:sp>
    </p:spTree>
    <p:extLst>
      <p:ext uri="{BB962C8B-B14F-4D97-AF65-F5344CB8AC3E}">
        <p14:creationId xmlns:p14="http://schemas.microsoft.com/office/powerpoint/2010/main" val="348695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person, Människoansikte, leende, klädsel&#10;&#10;Automatiskt genererad beskrivning">
            <a:extLst>
              <a:ext uri="{FF2B5EF4-FFF2-40B4-BE49-F238E27FC236}">
                <a16:creationId xmlns:a16="http://schemas.microsoft.com/office/drawing/2014/main" id="{29BA8FA3-C10F-F419-C7DA-86469CFBB9E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44" r="6897" b="3"/>
          <a:stretch/>
        </p:blipFill>
        <p:spPr>
          <a:xfrm>
            <a:off x="922867" y="1824038"/>
            <a:ext cx="4982633" cy="3952874"/>
          </a:xfrm>
          <a:prstGeom prst="rect">
            <a:avLst/>
          </a:prstGeom>
          <a:noFill/>
          <a:effectLst>
            <a:outerShdw blurRad="254000" dist="38100" dir="5400000" sx="99000" sy="99000" rotWithShape="0">
              <a:prstClr val="black">
                <a:alpha val="50000"/>
              </a:prstClr>
            </a:outerShdw>
          </a:effectLst>
        </p:spPr>
      </p:pic>
      <p:sp>
        <p:nvSpPr>
          <p:cNvPr id="3" name="Platshållare för innehåll 2">
            <a:extLst>
              <a:ext uri="{FF2B5EF4-FFF2-40B4-BE49-F238E27FC236}">
                <a16:creationId xmlns:a16="http://schemas.microsoft.com/office/drawing/2014/main" id="{DC90CE29-D44C-29DD-16AF-01A51009628E}"/>
              </a:ext>
            </a:extLst>
          </p:cNvPr>
          <p:cNvSpPr>
            <a:spLocks noGrp="1"/>
          </p:cNvSpPr>
          <p:nvPr>
            <p:ph sz="half" idx="2"/>
          </p:nvPr>
        </p:nvSpPr>
        <p:spPr>
          <a:xfrm>
            <a:off x="6286500" y="1824038"/>
            <a:ext cx="4982633" cy="3952874"/>
          </a:xfrm>
        </p:spPr>
        <p:txBody>
          <a:bodyPr>
            <a:normAutofit fontScale="92500"/>
          </a:bodyPr>
          <a:lstStyle/>
          <a:p>
            <a:r>
              <a:rPr lang="sv-SE" dirty="0"/>
              <a:t>En förstudie inför ett eventuellt beslut om fortsatt utveckling genomförs under 2024 med fokus på teknik och koncept för att undersöka förutsättningarna för en inloggad del av 1177 för vårdpersonal.  </a:t>
            </a:r>
          </a:p>
          <a:p>
            <a:r>
              <a:rPr lang="sv-SE" dirty="0"/>
              <a:t>I första hand är målsättningen att de vårdgivartjänster som Inera redan tillhandahåller, ska kunna nås med en inloggning i 1177 för vårdpersonal, i stället för som idag i separata stuprörslösningar</a:t>
            </a:r>
          </a:p>
          <a:p>
            <a:r>
              <a:rPr lang="sv-SE" dirty="0"/>
              <a:t>För regioner som vill integrera de nationella tjänsterna i sina verksamhetssystem blir det lättare att exempelvis göra en samlad uthoppslösning</a:t>
            </a:r>
          </a:p>
          <a:p>
            <a:r>
              <a:rPr lang="sv-SE" dirty="0"/>
              <a:t>På sikt kan även regionala inloggade tjänster vara aktuella att inkludera i konceptet</a:t>
            </a:r>
          </a:p>
        </p:txBody>
      </p:sp>
      <p:sp>
        <p:nvSpPr>
          <p:cNvPr id="2" name="Rubrik 1">
            <a:extLst>
              <a:ext uri="{FF2B5EF4-FFF2-40B4-BE49-F238E27FC236}">
                <a16:creationId xmlns:a16="http://schemas.microsoft.com/office/drawing/2014/main" id="{CF00AAF0-A313-9FF0-9DD7-1CA0B7AC7324}"/>
              </a:ext>
            </a:extLst>
          </p:cNvPr>
          <p:cNvSpPr>
            <a:spLocks noGrp="1"/>
          </p:cNvSpPr>
          <p:nvPr>
            <p:ph type="title"/>
          </p:nvPr>
        </p:nvSpPr>
        <p:spPr>
          <a:xfrm>
            <a:off x="922867" y="669288"/>
            <a:ext cx="10346267" cy="812286"/>
          </a:xfrm>
        </p:spPr>
        <p:txBody>
          <a:bodyPr anchor="t">
            <a:normAutofit/>
          </a:bodyPr>
          <a:lstStyle/>
          <a:p>
            <a:r>
              <a:rPr lang="sv-SE"/>
              <a:t>Nästa steg i utvecklingen</a:t>
            </a:r>
          </a:p>
        </p:txBody>
      </p:sp>
    </p:spTree>
    <p:extLst>
      <p:ext uri="{BB962C8B-B14F-4D97-AF65-F5344CB8AC3E}">
        <p14:creationId xmlns:p14="http://schemas.microsoft.com/office/powerpoint/2010/main" val="283258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0DEA0E-2621-4E67-A4EF-C4D57B13CF5A}"/>
              </a:ext>
            </a:extLst>
          </p:cNvPr>
          <p:cNvSpPr>
            <a:spLocks noGrp="1"/>
          </p:cNvSpPr>
          <p:nvPr>
            <p:ph type="title"/>
          </p:nvPr>
        </p:nvSpPr>
        <p:spPr>
          <a:xfrm>
            <a:off x="922868" y="669288"/>
            <a:ext cx="10334138" cy="812286"/>
          </a:xfrm>
        </p:spPr>
        <p:txBody>
          <a:bodyPr/>
          <a:lstStyle/>
          <a:p>
            <a:r>
              <a:rPr lang="sv-SE"/>
              <a:t>Nya målbilder för 1177 siktar på 2030</a:t>
            </a:r>
          </a:p>
        </p:txBody>
      </p:sp>
      <p:grpSp>
        <p:nvGrpSpPr>
          <p:cNvPr id="3" name="Grupp 2">
            <a:extLst>
              <a:ext uri="{FF2B5EF4-FFF2-40B4-BE49-F238E27FC236}">
                <a16:creationId xmlns:a16="http://schemas.microsoft.com/office/drawing/2014/main" id="{6318B7A1-E16F-C142-9A7E-0234A9E3B48B}"/>
              </a:ext>
            </a:extLst>
          </p:cNvPr>
          <p:cNvGrpSpPr/>
          <p:nvPr/>
        </p:nvGrpSpPr>
        <p:grpSpPr>
          <a:xfrm>
            <a:off x="7900962" y="1336480"/>
            <a:ext cx="3173827" cy="4962477"/>
            <a:chOff x="8452031" y="330776"/>
            <a:chExt cx="3173827" cy="4962477"/>
          </a:xfrm>
        </p:grpSpPr>
        <p:pic>
          <p:nvPicPr>
            <p:cNvPr id="4" name="Bildobjekt 3">
              <a:extLst>
                <a:ext uri="{FF2B5EF4-FFF2-40B4-BE49-F238E27FC236}">
                  <a16:creationId xmlns:a16="http://schemas.microsoft.com/office/drawing/2014/main" id="{43D9C42E-B2FF-4B39-831B-23C9B201CF4A}"/>
                </a:ext>
              </a:extLst>
            </p:cNvPr>
            <p:cNvPicPr>
              <a:picLocks noChangeAspect="1"/>
            </p:cNvPicPr>
            <p:nvPr/>
          </p:nvPicPr>
          <p:blipFill>
            <a:blip r:embed="rId2"/>
            <a:stretch>
              <a:fillRect/>
            </a:stretch>
          </p:blipFill>
          <p:spPr>
            <a:xfrm>
              <a:off x="9021303" y="330776"/>
              <a:ext cx="2520494" cy="1417778"/>
            </a:xfrm>
            <a:prstGeom prst="rect">
              <a:avLst/>
            </a:prstGeom>
            <a:ln>
              <a:solidFill>
                <a:schemeClr val="tx1"/>
              </a:solidFill>
            </a:ln>
            <a:effectLst>
              <a:outerShdw blurRad="63500" sx="102000" sy="102000" algn="ctr" rotWithShape="0">
                <a:prstClr val="black">
                  <a:alpha val="40000"/>
                </a:prstClr>
              </a:outerShdw>
            </a:effectLst>
          </p:spPr>
        </p:pic>
        <p:pic>
          <p:nvPicPr>
            <p:cNvPr id="8" name="Bildobjekt 7">
              <a:extLst>
                <a:ext uri="{FF2B5EF4-FFF2-40B4-BE49-F238E27FC236}">
                  <a16:creationId xmlns:a16="http://schemas.microsoft.com/office/drawing/2014/main" id="{FB907EB1-9FF5-4BC7-B2D0-E84D02497B31}"/>
                </a:ext>
              </a:extLst>
            </p:cNvPr>
            <p:cNvPicPr>
              <a:picLocks noChangeAspect="1"/>
            </p:cNvPicPr>
            <p:nvPr/>
          </p:nvPicPr>
          <p:blipFill>
            <a:blip r:embed="rId3"/>
            <a:stretch>
              <a:fillRect/>
            </a:stretch>
          </p:blipFill>
          <p:spPr>
            <a:xfrm>
              <a:off x="8452032" y="876080"/>
              <a:ext cx="2520495" cy="1417778"/>
            </a:xfrm>
            <a:prstGeom prst="rect">
              <a:avLst/>
            </a:prstGeom>
            <a:ln>
              <a:solidFill>
                <a:schemeClr val="tx1"/>
              </a:solidFill>
            </a:ln>
            <a:effectLst>
              <a:outerShdw blurRad="63500" sx="102000" sy="102000" algn="ctr" rotWithShape="0">
                <a:prstClr val="black">
                  <a:alpha val="40000"/>
                </a:prstClr>
              </a:outerShdw>
            </a:effectLst>
          </p:spPr>
        </p:pic>
        <p:pic>
          <p:nvPicPr>
            <p:cNvPr id="10" name="Bildobjekt 9">
              <a:extLst>
                <a:ext uri="{FF2B5EF4-FFF2-40B4-BE49-F238E27FC236}">
                  <a16:creationId xmlns:a16="http://schemas.microsoft.com/office/drawing/2014/main" id="{715125B0-458C-4921-87D7-D3CC59475CDA}"/>
                </a:ext>
              </a:extLst>
            </p:cNvPr>
            <p:cNvPicPr>
              <a:picLocks noChangeAspect="1"/>
            </p:cNvPicPr>
            <p:nvPr/>
          </p:nvPicPr>
          <p:blipFill>
            <a:blip r:embed="rId4"/>
            <a:stretch>
              <a:fillRect/>
            </a:stretch>
          </p:blipFill>
          <p:spPr>
            <a:xfrm>
              <a:off x="9021612" y="1378176"/>
              <a:ext cx="2520496" cy="1417779"/>
            </a:xfrm>
            <a:prstGeom prst="rect">
              <a:avLst/>
            </a:prstGeom>
            <a:ln>
              <a:solidFill>
                <a:schemeClr val="tx1"/>
              </a:solidFill>
            </a:ln>
            <a:effectLst>
              <a:outerShdw blurRad="63500" sx="102000" sy="102000" algn="ctr" rotWithShape="0">
                <a:prstClr val="black">
                  <a:alpha val="40000"/>
                </a:prstClr>
              </a:outerShdw>
            </a:effectLst>
          </p:spPr>
        </p:pic>
        <p:pic>
          <p:nvPicPr>
            <p:cNvPr id="12" name="Bildobjekt 11">
              <a:extLst>
                <a:ext uri="{FF2B5EF4-FFF2-40B4-BE49-F238E27FC236}">
                  <a16:creationId xmlns:a16="http://schemas.microsoft.com/office/drawing/2014/main" id="{7CB3A2B6-B2DD-4DF4-84FC-2A8B85323FC1}"/>
                </a:ext>
              </a:extLst>
            </p:cNvPr>
            <p:cNvPicPr>
              <a:picLocks noChangeAspect="1"/>
            </p:cNvPicPr>
            <p:nvPr/>
          </p:nvPicPr>
          <p:blipFill>
            <a:blip r:embed="rId5"/>
            <a:stretch>
              <a:fillRect/>
            </a:stretch>
          </p:blipFill>
          <p:spPr>
            <a:xfrm>
              <a:off x="8452031" y="1949670"/>
              <a:ext cx="2520495" cy="1417779"/>
            </a:xfrm>
            <a:prstGeom prst="rect">
              <a:avLst/>
            </a:prstGeom>
            <a:ln>
              <a:solidFill>
                <a:schemeClr val="tx1"/>
              </a:solidFill>
            </a:ln>
            <a:effectLst>
              <a:outerShdw blurRad="63500" sx="102000" sy="102000" algn="ctr" rotWithShape="0">
                <a:prstClr val="black">
                  <a:alpha val="40000"/>
                </a:prstClr>
              </a:outerShdw>
            </a:effectLst>
          </p:spPr>
        </p:pic>
        <p:pic>
          <p:nvPicPr>
            <p:cNvPr id="14" name="Bildobjekt 13">
              <a:extLst>
                <a:ext uri="{FF2B5EF4-FFF2-40B4-BE49-F238E27FC236}">
                  <a16:creationId xmlns:a16="http://schemas.microsoft.com/office/drawing/2014/main" id="{AC4A7FF3-5579-4D37-8E0D-E5E1A0E6E699}"/>
                </a:ext>
              </a:extLst>
            </p:cNvPr>
            <p:cNvPicPr>
              <a:picLocks noChangeAspect="1"/>
            </p:cNvPicPr>
            <p:nvPr/>
          </p:nvPicPr>
          <p:blipFill>
            <a:blip r:embed="rId6"/>
            <a:stretch>
              <a:fillRect/>
            </a:stretch>
          </p:blipFill>
          <p:spPr>
            <a:xfrm>
              <a:off x="9105363" y="2460761"/>
              <a:ext cx="2520495" cy="1417779"/>
            </a:xfrm>
            <a:prstGeom prst="rect">
              <a:avLst/>
            </a:prstGeom>
            <a:ln>
              <a:solidFill>
                <a:schemeClr val="tx1"/>
              </a:solidFill>
            </a:ln>
            <a:effectLst>
              <a:outerShdw blurRad="63500" sx="102000" sy="102000" algn="ctr" rotWithShape="0">
                <a:prstClr val="black">
                  <a:alpha val="40000"/>
                </a:prstClr>
              </a:outerShdw>
            </a:effectLst>
          </p:spPr>
        </p:pic>
        <p:pic>
          <p:nvPicPr>
            <p:cNvPr id="5" name="Bildobjekt 4">
              <a:extLst>
                <a:ext uri="{FF2B5EF4-FFF2-40B4-BE49-F238E27FC236}">
                  <a16:creationId xmlns:a16="http://schemas.microsoft.com/office/drawing/2014/main" id="{308B4EA7-F941-7B05-43F3-9A4C8346E933}"/>
                </a:ext>
              </a:extLst>
            </p:cNvPr>
            <p:cNvPicPr>
              <a:picLocks noChangeAspect="1"/>
            </p:cNvPicPr>
            <p:nvPr/>
          </p:nvPicPr>
          <p:blipFill>
            <a:blip r:embed="rId7"/>
            <a:stretch>
              <a:fillRect/>
            </a:stretch>
          </p:blipFill>
          <p:spPr>
            <a:xfrm>
              <a:off x="8452031" y="3490552"/>
              <a:ext cx="2659117" cy="1802701"/>
            </a:xfrm>
            <a:prstGeom prst="rect">
              <a:avLst/>
            </a:prstGeom>
            <a:effectLst>
              <a:outerShdw blurRad="63500" sx="102000" sy="102000" algn="ctr" rotWithShape="0">
                <a:prstClr val="black">
                  <a:alpha val="40000"/>
                </a:prstClr>
              </a:outerShdw>
            </a:effectLst>
          </p:spPr>
        </p:pic>
      </p:grpSp>
      <p:sp>
        <p:nvSpPr>
          <p:cNvPr id="6" name="Platshållare för innehåll 2">
            <a:extLst>
              <a:ext uri="{FF2B5EF4-FFF2-40B4-BE49-F238E27FC236}">
                <a16:creationId xmlns:a16="http://schemas.microsoft.com/office/drawing/2014/main" id="{8D4C92A1-F453-7176-9B18-E28A5CB4F34B}"/>
              </a:ext>
            </a:extLst>
          </p:cNvPr>
          <p:cNvSpPr txBox="1">
            <a:spLocks/>
          </p:cNvSpPr>
          <p:nvPr/>
        </p:nvSpPr>
        <p:spPr>
          <a:xfrm>
            <a:off x="818671" y="1482641"/>
            <a:ext cx="6755844" cy="5255043"/>
          </a:xfrm>
          <a:prstGeom prst="rect">
            <a:avLst/>
          </a:prstGeom>
        </p:spPr>
        <p:txBody>
          <a:bodyPr/>
          <a:lstStyle>
            <a:lvl1pPr marL="180975" indent="-180975" algn="l" defTabSz="914400" rtl="0" eaLnBrk="1" latinLnBrk="0" hangingPunct="1">
              <a:lnSpc>
                <a:spcPct val="110000"/>
              </a:lnSpc>
              <a:spcBef>
                <a:spcPts val="600"/>
              </a:spcBef>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3pPr>
            <a:lvl4pPr marL="714375" indent="-171450"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4pPr>
            <a:lvl5pPr marL="895350"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245110" lvl="1" indent="0">
              <a:spcBef>
                <a:spcPts val="1200"/>
              </a:spcBef>
              <a:spcAft>
                <a:spcPts val="600"/>
              </a:spcAft>
              <a:buNone/>
            </a:pPr>
            <a:r>
              <a:rPr lang="sv-SE" sz="1400" b="1">
                <a:latin typeface="Open Sans"/>
                <a:ea typeface="Open Sans"/>
                <a:cs typeface="Open Sans"/>
              </a:rPr>
              <a:t>Målbild 1177 för invånare</a:t>
            </a:r>
          </a:p>
          <a:p>
            <a:pPr marL="530860" lvl="1" indent="-285750">
              <a:spcBef>
                <a:spcPts val="0"/>
              </a:spcBef>
            </a:pPr>
            <a:r>
              <a:rPr lang="sv-SE" sz="1400">
                <a:latin typeface="Open Sans"/>
                <a:ea typeface="Open Sans"/>
                <a:cs typeface="Open Sans"/>
              </a:rPr>
              <a:t>Under åren 2022 – 2023 beslutades en ny målbild för 1177 i varje region med fokus på invånare.</a:t>
            </a:r>
          </a:p>
          <a:p>
            <a:pPr marL="530860" lvl="1" indent="-285750"/>
            <a:r>
              <a:rPr lang="sv-SE" sz="1400">
                <a:latin typeface="Open Sans"/>
                <a:ea typeface="Open Sans"/>
                <a:cs typeface="Open Sans"/>
              </a:rPr>
              <a:t>Målbilden utgår ifrån de värden som är grunden för omställningen till nära vård.</a:t>
            </a:r>
          </a:p>
          <a:p>
            <a:pPr marL="530860" lvl="1" indent="-285750">
              <a:spcAft>
                <a:spcPts val="1200"/>
              </a:spcAft>
            </a:pPr>
            <a:r>
              <a:rPr lang="sv-SE" sz="1400">
                <a:latin typeface="Open Sans"/>
                <a:ea typeface="Open Sans"/>
                <a:cs typeface="Open Sans"/>
              </a:rPr>
              <a:t>En färdplan har utarbetats som illustrerar aktuella insatser för att uppnå målbilden, på både nationell och regional nivå.</a:t>
            </a:r>
          </a:p>
          <a:p>
            <a:pPr marL="245110" lvl="1" indent="0">
              <a:spcBef>
                <a:spcPts val="1200"/>
              </a:spcBef>
              <a:spcAft>
                <a:spcPts val="600"/>
              </a:spcAft>
              <a:buNone/>
            </a:pPr>
            <a:r>
              <a:rPr lang="sv-SE" sz="1400" b="1">
                <a:latin typeface="Open Sans"/>
                <a:ea typeface="Open Sans"/>
                <a:cs typeface="Open Sans"/>
              </a:rPr>
              <a:t>Målbild 1177 för vårdpersonal</a:t>
            </a:r>
          </a:p>
          <a:p>
            <a:pPr marL="530860" lvl="1" indent="-285750">
              <a:spcBef>
                <a:spcPts val="0"/>
              </a:spcBef>
              <a:spcAft>
                <a:spcPts val="600"/>
              </a:spcAft>
            </a:pPr>
            <a:r>
              <a:rPr lang="sv-SE" sz="1400"/>
              <a:t>Styrgruppen för kunskapsstyrningen, SKS, gav under 2023 Inera i uppdrag att ta fram förslag till en långsiktig målbild också för 1177 för vårdpersonal. </a:t>
            </a:r>
          </a:p>
          <a:p>
            <a:pPr marL="530860" lvl="1" indent="-285750">
              <a:spcBef>
                <a:spcPts val="0"/>
              </a:spcBef>
            </a:pPr>
            <a:r>
              <a:rPr lang="sv-SE" sz="1400"/>
              <a:t>Målbilden</a:t>
            </a:r>
          </a:p>
          <a:p>
            <a:pPr marL="989013" lvl="1" indent="-185738">
              <a:spcBef>
                <a:spcPts val="300"/>
              </a:spcBef>
              <a:spcAft>
                <a:spcPts val="300"/>
              </a:spcAft>
              <a:buFont typeface="Courier New" panose="02070309020205020404" pitchFamily="49" charset="0"/>
              <a:buChar char="o"/>
            </a:pPr>
            <a:r>
              <a:rPr lang="sv-SE" sz="1400">
                <a:latin typeface="Open Sans"/>
                <a:ea typeface="Open Sans"/>
                <a:cs typeface="Open Sans"/>
              </a:rPr>
              <a:t>utarbetades av Inera i samverkan med företrädare för regionernas system för kunskapsstyrning</a:t>
            </a:r>
            <a:endParaRPr lang="sv-SE" sz="1400"/>
          </a:p>
          <a:p>
            <a:pPr marL="989013" lvl="1" indent="-185738">
              <a:spcBef>
                <a:spcPts val="300"/>
              </a:spcBef>
              <a:spcAft>
                <a:spcPts val="300"/>
              </a:spcAft>
              <a:buFont typeface="Courier New" panose="02070309020205020404" pitchFamily="49" charset="0"/>
              <a:buChar char="o"/>
            </a:pPr>
            <a:r>
              <a:rPr lang="sv-SE" sz="1400">
                <a:latin typeface="Open Sans"/>
                <a:ea typeface="Open Sans"/>
                <a:cs typeface="Open Sans"/>
              </a:rPr>
              <a:t>förankras brett under första delen av 2024</a:t>
            </a:r>
          </a:p>
          <a:p>
            <a:pPr marL="989013" lvl="1" indent="-185738">
              <a:spcBef>
                <a:spcPts val="300"/>
              </a:spcBef>
              <a:spcAft>
                <a:spcPts val="300"/>
              </a:spcAft>
              <a:buFont typeface="Courier New" panose="02070309020205020404" pitchFamily="49" charset="0"/>
              <a:buChar char="o"/>
            </a:pPr>
            <a:r>
              <a:rPr lang="sv-SE" sz="1400">
                <a:latin typeface="Open Sans"/>
                <a:ea typeface="Open Sans"/>
                <a:cs typeface="Open Sans"/>
              </a:rPr>
              <a:t>ska beslutas under senare delen av 2024.</a:t>
            </a:r>
          </a:p>
          <a:p>
            <a:pPr marL="711835" lvl="2" indent="-285750">
              <a:spcBef>
                <a:spcPts val="0"/>
              </a:spcBef>
            </a:pPr>
            <a:endParaRPr lang="sv-SE" sz="1200"/>
          </a:p>
          <a:p>
            <a:pPr marL="245110" lvl="1" indent="0">
              <a:spcBef>
                <a:spcPts val="1000"/>
              </a:spcBef>
              <a:buNone/>
            </a:pPr>
            <a:endParaRPr lang="sv-SE" sz="1400">
              <a:latin typeface="Open Sans"/>
              <a:ea typeface="Open Sans"/>
              <a:cs typeface="Open Sans"/>
            </a:endParaRPr>
          </a:p>
          <a:p>
            <a:pPr marL="530860" lvl="1" indent="-285750">
              <a:spcBef>
                <a:spcPts val="1000"/>
              </a:spcBef>
            </a:pPr>
            <a:endParaRPr lang="sv-SE" sz="1400">
              <a:latin typeface="Open Sans"/>
              <a:ea typeface="Open Sans"/>
              <a:cs typeface="Open Sans"/>
            </a:endParaRPr>
          </a:p>
          <a:p>
            <a:pPr marL="530860" lvl="1" indent="-285750">
              <a:spcBef>
                <a:spcPts val="1000"/>
              </a:spcBef>
            </a:pPr>
            <a:endParaRPr lang="sv-SE" sz="1400"/>
          </a:p>
          <a:p>
            <a:endParaRPr lang="sv-SE" sz="1400"/>
          </a:p>
        </p:txBody>
      </p:sp>
      <p:sp>
        <p:nvSpPr>
          <p:cNvPr id="7" name="textruta 6">
            <a:extLst>
              <a:ext uri="{FF2B5EF4-FFF2-40B4-BE49-F238E27FC236}">
                <a16:creationId xmlns:a16="http://schemas.microsoft.com/office/drawing/2014/main" id="{A526E428-1EF6-7049-3B28-5107EBFB39A4}"/>
              </a:ext>
            </a:extLst>
          </p:cNvPr>
          <p:cNvSpPr txBox="1"/>
          <p:nvPr/>
        </p:nvSpPr>
        <p:spPr>
          <a:xfrm rot="5400000">
            <a:off x="10234587" y="2367500"/>
            <a:ext cx="2277483" cy="215444"/>
          </a:xfrm>
          <a:prstGeom prst="rect">
            <a:avLst/>
          </a:prstGeom>
          <a:noFill/>
        </p:spPr>
        <p:txBody>
          <a:bodyPr wrap="none" lIns="0" tIns="0" rIns="0" bIns="0" rtlCol="0">
            <a:spAutoFit/>
          </a:bodyPr>
          <a:lstStyle/>
          <a:p>
            <a:pPr algn="l"/>
            <a:r>
              <a:rPr lang="sv-SE" sz="1400" b="1">
                <a:solidFill>
                  <a:schemeClr val="accent1">
                    <a:lumMod val="75000"/>
                  </a:schemeClr>
                </a:solidFill>
              </a:rPr>
              <a:t>Målbild 1177 för invånare</a:t>
            </a:r>
          </a:p>
        </p:txBody>
      </p:sp>
    </p:spTree>
    <p:extLst>
      <p:ext uri="{BB962C8B-B14F-4D97-AF65-F5344CB8AC3E}">
        <p14:creationId xmlns:p14="http://schemas.microsoft.com/office/powerpoint/2010/main" val="90230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1A406741-FE07-5510-847F-63BD6996D91E}"/>
              </a:ext>
            </a:extLst>
          </p:cNvPr>
          <p:cNvSpPr txBox="1">
            <a:spLocks/>
          </p:cNvSpPr>
          <p:nvPr/>
        </p:nvSpPr>
        <p:spPr>
          <a:xfrm>
            <a:off x="904875" y="2548890"/>
            <a:ext cx="5880936" cy="187452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000" b="0" kern="1200">
                <a:solidFill>
                  <a:schemeClr val="accent1"/>
                </a:solidFill>
                <a:latin typeface="+mj-lt"/>
                <a:ea typeface="+mj-ea"/>
                <a:cs typeface="+mj-cs"/>
              </a:defRPr>
            </a:lvl1pPr>
          </a:lstStyle>
          <a:p>
            <a:pPr>
              <a:spcBef>
                <a:spcPts val="2400"/>
              </a:spcBef>
              <a:spcAft>
                <a:spcPts val="1200"/>
              </a:spcAft>
            </a:pPr>
            <a:r>
              <a:rPr lang="sv-SE" sz="4000" dirty="0"/>
              <a:t>Preliminära skissbilder </a:t>
            </a:r>
          </a:p>
          <a:p>
            <a:pPr>
              <a:spcBef>
                <a:spcPts val="2400"/>
              </a:spcBef>
              <a:spcAft>
                <a:spcPts val="1200"/>
              </a:spcAft>
            </a:pPr>
            <a:r>
              <a:rPr lang="sv-SE" sz="3200" dirty="0"/>
              <a:t>Hur kommer det att se ut </a:t>
            </a:r>
          </a:p>
          <a:p>
            <a:pPr>
              <a:spcBef>
                <a:spcPts val="600"/>
              </a:spcBef>
              <a:spcAft>
                <a:spcPts val="1200"/>
              </a:spcAft>
            </a:pPr>
            <a:r>
              <a:rPr lang="sv-SE" dirty="0"/>
              <a:t/>
            </a:r>
            <a:br>
              <a:rPr lang="sv-SE" dirty="0"/>
            </a:br>
            <a:endParaRPr lang="sv-SE" sz="1800" dirty="0">
              <a:solidFill>
                <a:schemeClr val="tx1"/>
              </a:solidFill>
              <a:latin typeface="+mn-lt"/>
            </a:endParaRPr>
          </a:p>
        </p:txBody>
      </p:sp>
    </p:spTree>
    <p:extLst>
      <p:ext uri="{BB962C8B-B14F-4D97-AF65-F5344CB8AC3E}">
        <p14:creationId xmlns:p14="http://schemas.microsoft.com/office/powerpoint/2010/main" val="75689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C402ED7-0758-1F4A-B40F-A8CF5E5C2E25}"/>
              </a:ext>
            </a:extLst>
          </p:cNvPr>
          <p:cNvSpPr>
            <a:spLocks noGrp="1"/>
          </p:cNvSpPr>
          <p:nvPr>
            <p:ph type="title"/>
          </p:nvPr>
        </p:nvSpPr>
        <p:spPr/>
        <p:txBody>
          <a:bodyPr/>
          <a:lstStyle/>
          <a:p>
            <a:r>
              <a:rPr lang="sv-SE"/>
              <a:t>Startsida (preliminär skissbild) </a:t>
            </a:r>
          </a:p>
        </p:txBody>
      </p:sp>
      <p:pic>
        <p:nvPicPr>
          <p:cNvPr id="4" name="Bildobjekt 3">
            <a:extLst>
              <a:ext uri="{FF2B5EF4-FFF2-40B4-BE49-F238E27FC236}">
                <a16:creationId xmlns:a16="http://schemas.microsoft.com/office/drawing/2014/main" id="{A4BBF0FE-1B3F-7532-13F7-B3A9106FF440}"/>
              </a:ext>
            </a:extLst>
          </p:cNvPr>
          <p:cNvPicPr>
            <a:picLocks noChangeAspect="1"/>
          </p:cNvPicPr>
          <p:nvPr/>
        </p:nvPicPr>
        <p:blipFill>
          <a:blip r:embed="rId2"/>
          <a:stretch>
            <a:fillRect/>
          </a:stretch>
        </p:blipFill>
        <p:spPr>
          <a:xfrm>
            <a:off x="154005" y="1102863"/>
            <a:ext cx="10538460" cy="25155159"/>
          </a:xfrm>
          <a:prstGeom prst="rect">
            <a:avLst/>
          </a:prstGeom>
          <a:effectLst>
            <a:outerShdw blurRad="254000" dist="50800" dir="5400000" algn="ctr" rotWithShape="0">
              <a:schemeClr val="tx1">
                <a:alpha val="50000"/>
              </a:schemeClr>
            </a:outerShdw>
          </a:effectLst>
        </p:spPr>
      </p:pic>
      <p:sp>
        <p:nvSpPr>
          <p:cNvPr id="2" name="textruta 1">
            <a:extLst>
              <a:ext uri="{FF2B5EF4-FFF2-40B4-BE49-F238E27FC236}">
                <a16:creationId xmlns:a16="http://schemas.microsoft.com/office/drawing/2014/main" id="{55FC8018-21E6-96A4-B8BA-9C56AC303584}"/>
              </a:ext>
            </a:extLst>
          </p:cNvPr>
          <p:cNvSpPr txBox="1"/>
          <p:nvPr/>
        </p:nvSpPr>
        <p:spPr>
          <a:xfrm rot="20003798">
            <a:off x="0" y="2880556"/>
            <a:ext cx="12192000" cy="1231106"/>
          </a:xfrm>
          <a:prstGeom prst="rect">
            <a:avLst/>
          </a:prstGeom>
          <a:noFill/>
          <a:effectLst>
            <a:glow rad="228600">
              <a:schemeClr val="accent1">
                <a:satMod val="175000"/>
                <a:alpha val="40000"/>
              </a:schemeClr>
            </a:glow>
            <a:outerShdw blurRad="50800" dist="38100" dir="2700000" algn="tl" rotWithShape="0">
              <a:prstClr val="black">
                <a:alpha val="26000"/>
              </a:prstClr>
            </a:outerShdw>
            <a:reflection stA="0" endPos="65000" dist="50800" dir="5400000" sy="-100000" algn="bl" rotWithShape="0"/>
          </a:effectLst>
        </p:spPr>
        <p:txBody>
          <a:bodyPr wrap="square" lIns="0" tIns="0" rIns="0" bIns="0" rtlCol="0">
            <a:spAutoFit/>
          </a:bodyPr>
          <a:lstStyle/>
          <a:p>
            <a:pPr algn="ctr"/>
            <a:r>
              <a:rPr lang="sv-SE" sz="8000">
                <a:solidFill>
                  <a:srgbClr val="F3EDE2"/>
                </a:solidFill>
              </a:rPr>
              <a:t>Skissbild</a:t>
            </a:r>
          </a:p>
        </p:txBody>
      </p:sp>
      <p:sp>
        <p:nvSpPr>
          <p:cNvPr id="6" name="textruta 5">
            <a:extLst>
              <a:ext uri="{FF2B5EF4-FFF2-40B4-BE49-F238E27FC236}">
                <a16:creationId xmlns:a16="http://schemas.microsoft.com/office/drawing/2014/main" id="{CB3AF0EF-BF1F-52A6-943B-E16944C4755C}"/>
              </a:ext>
            </a:extLst>
          </p:cNvPr>
          <p:cNvSpPr txBox="1"/>
          <p:nvPr/>
        </p:nvSpPr>
        <p:spPr>
          <a:xfrm rot="5400000">
            <a:off x="9658994" y="2284315"/>
            <a:ext cx="2428165" cy="215444"/>
          </a:xfrm>
          <a:prstGeom prst="rect">
            <a:avLst/>
          </a:prstGeom>
          <a:noFill/>
        </p:spPr>
        <p:txBody>
          <a:bodyPr wrap="none" lIns="0" tIns="0" rIns="0" bIns="0" rtlCol="0">
            <a:spAutoFit/>
          </a:bodyPr>
          <a:lstStyle/>
          <a:p>
            <a:pPr algn="l"/>
            <a:r>
              <a:rPr lang="sv-SE" sz="1400" b="1">
                <a:solidFill>
                  <a:schemeClr val="accent1">
                    <a:lumMod val="75000"/>
                  </a:schemeClr>
                </a:solidFill>
              </a:rPr>
              <a:t>Scrolla för att se hela sidan</a:t>
            </a:r>
          </a:p>
        </p:txBody>
      </p:sp>
    </p:spTree>
    <p:extLst>
      <p:ext uri="{BB962C8B-B14F-4D97-AF65-F5344CB8AC3E}">
        <p14:creationId xmlns:p14="http://schemas.microsoft.com/office/powerpoint/2010/main" val="123240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4C2F973-DE33-3FD5-07EE-CC4D2EDC4705}"/>
              </a:ext>
            </a:extLst>
          </p:cNvPr>
          <p:cNvPicPr>
            <a:picLocks noChangeAspect="1"/>
          </p:cNvPicPr>
          <p:nvPr/>
        </p:nvPicPr>
        <p:blipFill>
          <a:blip r:embed="rId3"/>
          <a:stretch>
            <a:fillRect/>
          </a:stretch>
        </p:blipFill>
        <p:spPr>
          <a:xfrm>
            <a:off x="0" y="2001966"/>
            <a:ext cx="12192000" cy="1703540"/>
          </a:xfrm>
          <a:prstGeom prst="rect">
            <a:avLst/>
          </a:prstGeom>
        </p:spPr>
      </p:pic>
      <p:pic>
        <p:nvPicPr>
          <p:cNvPr id="7" name="Bildobjekt 6">
            <a:extLst>
              <a:ext uri="{FF2B5EF4-FFF2-40B4-BE49-F238E27FC236}">
                <a16:creationId xmlns:a16="http://schemas.microsoft.com/office/drawing/2014/main" id="{B6C8755F-19C4-19A2-6D99-2F768DF9AC18}"/>
              </a:ext>
            </a:extLst>
          </p:cNvPr>
          <p:cNvPicPr>
            <a:picLocks noChangeAspect="1"/>
          </p:cNvPicPr>
          <p:nvPr/>
        </p:nvPicPr>
        <p:blipFill>
          <a:blip r:embed="rId4"/>
          <a:stretch>
            <a:fillRect/>
          </a:stretch>
        </p:blipFill>
        <p:spPr>
          <a:xfrm>
            <a:off x="0" y="3705506"/>
            <a:ext cx="12192000" cy="1703540"/>
          </a:xfrm>
          <a:prstGeom prst="rect">
            <a:avLst/>
          </a:prstGeom>
        </p:spPr>
      </p:pic>
      <p:sp>
        <p:nvSpPr>
          <p:cNvPr id="2" name="Rubrik 1">
            <a:extLst>
              <a:ext uri="{FF2B5EF4-FFF2-40B4-BE49-F238E27FC236}">
                <a16:creationId xmlns:a16="http://schemas.microsoft.com/office/drawing/2014/main" id="{6E83FBF4-F9A0-4B96-57F6-A656E600779C}"/>
              </a:ext>
            </a:extLst>
          </p:cNvPr>
          <p:cNvSpPr>
            <a:spLocks noGrp="1"/>
          </p:cNvSpPr>
          <p:nvPr>
            <p:ph type="title"/>
          </p:nvPr>
        </p:nvSpPr>
        <p:spPr/>
        <p:txBody>
          <a:bodyPr/>
          <a:lstStyle/>
          <a:p>
            <a:r>
              <a:rPr lang="sv-SE"/>
              <a:t>Exempel sidhuvud (preliminära skissbilder) </a:t>
            </a:r>
          </a:p>
        </p:txBody>
      </p:sp>
      <p:sp>
        <p:nvSpPr>
          <p:cNvPr id="3" name="textruta 2">
            <a:extLst>
              <a:ext uri="{FF2B5EF4-FFF2-40B4-BE49-F238E27FC236}">
                <a16:creationId xmlns:a16="http://schemas.microsoft.com/office/drawing/2014/main" id="{D5BC8477-42CB-EE1A-521B-53002E0A0062}"/>
              </a:ext>
            </a:extLst>
          </p:cNvPr>
          <p:cNvSpPr txBox="1"/>
          <p:nvPr/>
        </p:nvSpPr>
        <p:spPr>
          <a:xfrm rot="20003798">
            <a:off x="0" y="2880556"/>
            <a:ext cx="12192000" cy="1231106"/>
          </a:xfrm>
          <a:prstGeom prst="rect">
            <a:avLst/>
          </a:prstGeom>
          <a:noFill/>
          <a:effectLst>
            <a:glow rad="228600">
              <a:schemeClr val="accent1">
                <a:satMod val="175000"/>
                <a:alpha val="40000"/>
              </a:schemeClr>
            </a:glow>
            <a:outerShdw blurRad="50800" dist="38100" dir="2700000" algn="tl" rotWithShape="0">
              <a:prstClr val="black">
                <a:alpha val="26000"/>
              </a:prstClr>
            </a:outerShdw>
            <a:reflection stA="0" endPos="65000" dist="50800" dir="5400000" sy="-100000" algn="bl" rotWithShape="0"/>
          </a:effectLst>
        </p:spPr>
        <p:txBody>
          <a:bodyPr wrap="square" lIns="0" tIns="0" rIns="0" bIns="0" rtlCol="0">
            <a:spAutoFit/>
          </a:bodyPr>
          <a:lstStyle/>
          <a:p>
            <a:pPr algn="ctr"/>
            <a:r>
              <a:rPr lang="sv-SE" sz="8000">
                <a:solidFill>
                  <a:srgbClr val="F3EDE2"/>
                </a:solidFill>
              </a:rPr>
              <a:t>Skissbilder</a:t>
            </a:r>
          </a:p>
        </p:txBody>
      </p:sp>
    </p:spTree>
    <p:extLst>
      <p:ext uri="{BB962C8B-B14F-4D97-AF65-F5344CB8AC3E}">
        <p14:creationId xmlns:p14="http://schemas.microsoft.com/office/powerpoint/2010/main" val="402915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83FBF4-F9A0-4B96-57F6-A656E600779C}"/>
              </a:ext>
            </a:extLst>
          </p:cNvPr>
          <p:cNvSpPr>
            <a:spLocks noGrp="1"/>
          </p:cNvSpPr>
          <p:nvPr>
            <p:ph type="title"/>
          </p:nvPr>
        </p:nvSpPr>
        <p:spPr/>
        <p:txBody>
          <a:bodyPr/>
          <a:lstStyle/>
          <a:p>
            <a:r>
              <a:rPr lang="sv-SE"/>
              <a:t>Exempel sidhuvud mobil (preliminära skissbilder) </a:t>
            </a:r>
          </a:p>
        </p:txBody>
      </p:sp>
      <p:pic>
        <p:nvPicPr>
          <p:cNvPr id="7" name="Bildobjekt 6">
            <a:extLst>
              <a:ext uri="{FF2B5EF4-FFF2-40B4-BE49-F238E27FC236}">
                <a16:creationId xmlns:a16="http://schemas.microsoft.com/office/drawing/2014/main" id="{25D18E47-0017-CCDE-9996-ED53AA6EE4E9}"/>
              </a:ext>
            </a:extLst>
          </p:cNvPr>
          <p:cNvPicPr>
            <a:picLocks noChangeAspect="1"/>
          </p:cNvPicPr>
          <p:nvPr/>
        </p:nvPicPr>
        <p:blipFill>
          <a:blip r:embed="rId3"/>
          <a:stretch>
            <a:fillRect/>
          </a:stretch>
        </p:blipFill>
        <p:spPr>
          <a:xfrm>
            <a:off x="129109" y="2697038"/>
            <a:ext cx="3823805" cy="1317348"/>
          </a:xfrm>
          <a:prstGeom prst="rect">
            <a:avLst/>
          </a:prstGeom>
        </p:spPr>
      </p:pic>
      <p:pic>
        <p:nvPicPr>
          <p:cNvPr id="9" name="Bildobjekt 8">
            <a:extLst>
              <a:ext uri="{FF2B5EF4-FFF2-40B4-BE49-F238E27FC236}">
                <a16:creationId xmlns:a16="http://schemas.microsoft.com/office/drawing/2014/main" id="{C56AAE87-5112-A2E1-8BD0-DD1DC5BD6794}"/>
              </a:ext>
            </a:extLst>
          </p:cNvPr>
          <p:cNvPicPr>
            <a:picLocks noChangeAspect="1"/>
          </p:cNvPicPr>
          <p:nvPr/>
        </p:nvPicPr>
        <p:blipFill>
          <a:blip r:embed="rId4"/>
          <a:stretch>
            <a:fillRect/>
          </a:stretch>
        </p:blipFill>
        <p:spPr>
          <a:xfrm>
            <a:off x="4184096" y="2697036"/>
            <a:ext cx="3823807" cy="1317349"/>
          </a:xfrm>
          <a:prstGeom prst="rect">
            <a:avLst/>
          </a:prstGeom>
        </p:spPr>
      </p:pic>
      <p:pic>
        <p:nvPicPr>
          <p:cNvPr id="11" name="Bildobjekt 10">
            <a:extLst>
              <a:ext uri="{FF2B5EF4-FFF2-40B4-BE49-F238E27FC236}">
                <a16:creationId xmlns:a16="http://schemas.microsoft.com/office/drawing/2014/main" id="{C387255A-78CF-E3CE-5A1F-E1BA1428F601}"/>
              </a:ext>
            </a:extLst>
          </p:cNvPr>
          <p:cNvPicPr>
            <a:picLocks noChangeAspect="1"/>
          </p:cNvPicPr>
          <p:nvPr/>
        </p:nvPicPr>
        <p:blipFill>
          <a:blip r:embed="rId5"/>
          <a:stretch>
            <a:fillRect/>
          </a:stretch>
        </p:blipFill>
        <p:spPr>
          <a:xfrm>
            <a:off x="8239086" y="2697037"/>
            <a:ext cx="3823807" cy="1317348"/>
          </a:xfrm>
          <a:prstGeom prst="rect">
            <a:avLst/>
          </a:prstGeom>
        </p:spPr>
      </p:pic>
      <p:sp>
        <p:nvSpPr>
          <p:cNvPr id="3" name="textruta 2">
            <a:extLst>
              <a:ext uri="{FF2B5EF4-FFF2-40B4-BE49-F238E27FC236}">
                <a16:creationId xmlns:a16="http://schemas.microsoft.com/office/drawing/2014/main" id="{F272FCBC-9583-B56E-8952-73DCDD457C37}"/>
              </a:ext>
            </a:extLst>
          </p:cNvPr>
          <p:cNvSpPr txBox="1"/>
          <p:nvPr/>
        </p:nvSpPr>
        <p:spPr>
          <a:xfrm rot="20003798">
            <a:off x="0" y="2880556"/>
            <a:ext cx="12192000" cy="1231106"/>
          </a:xfrm>
          <a:prstGeom prst="rect">
            <a:avLst/>
          </a:prstGeom>
          <a:noFill/>
          <a:effectLst>
            <a:glow rad="228600">
              <a:schemeClr val="accent1">
                <a:satMod val="175000"/>
                <a:alpha val="40000"/>
              </a:schemeClr>
            </a:glow>
            <a:outerShdw blurRad="50800" dist="38100" dir="2700000" algn="tl" rotWithShape="0">
              <a:prstClr val="black">
                <a:alpha val="26000"/>
              </a:prstClr>
            </a:outerShdw>
            <a:reflection stA="0" endPos="65000" dist="50800" dir="5400000" sy="-100000" algn="bl" rotWithShape="0"/>
          </a:effectLst>
        </p:spPr>
        <p:txBody>
          <a:bodyPr wrap="square" lIns="0" tIns="0" rIns="0" bIns="0" rtlCol="0">
            <a:spAutoFit/>
          </a:bodyPr>
          <a:lstStyle/>
          <a:p>
            <a:pPr algn="ctr"/>
            <a:r>
              <a:rPr lang="sv-SE" sz="8000">
                <a:solidFill>
                  <a:srgbClr val="F3EDE2"/>
                </a:solidFill>
              </a:rPr>
              <a:t>Skissbilder</a:t>
            </a:r>
          </a:p>
        </p:txBody>
      </p:sp>
    </p:spTree>
    <p:extLst>
      <p:ext uri="{BB962C8B-B14F-4D97-AF65-F5344CB8AC3E}">
        <p14:creationId xmlns:p14="http://schemas.microsoft.com/office/powerpoint/2010/main" val="330009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BCC5FA9-9CAE-2B65-0496-616879A2DF44}"/>
              </a:ext>
            </a:extLst>
          </p:cNvPr>
          <p:cNvPicPr>
            <a:picLocks noChangeAspect="1"/>
          </p:cNvPicPr>
          <p:nvPr/>
        </p:nvPicPr>
        <p:blipFill>
          <a:blip r:embed="rId2"/>
          <a:stretch>
            <a:fillRect/>
          </a:stretch>
        </p:blipFill>
        <p:spPr>
          <a:xfrm>
            <a:off x="34508" y="1368453"/>
            <a:ext cx="10471981" cy="33173332"/>
          </a:xfrm>
          <a:prstGeom prst="rect">
            <a:avLst/>
          </a:prstGeom>
          <a:effectLst>
            <a:outerShdw blurRad="254000" dist="50800" dir="5400000" algn="ctr" rotWithShape="0">
              <a:schemeClr val="tx1">
                <a:alpha val="50000"/>
              </a:schemeClr>
            </a:outerShdw>
          </a:effectLst>
        </p:spPr>
      </p:pic>
      <p:sp>
        <p:nvSpPr>
          <p:cNvPr id="3" name="Rubrik 2">
            <a:extLst>
              <a:ext uri="{FF2B5EF4-FFF2-40B4-BE49-F238E27FC236}">
                <a16:creationId xmlns:a16="http://schemas.microsoft.com/office/drawing/2014/main" id="{CC402ED7-0758-1F4A-B40F-A8CF5E5C2E25}"/>
              </a:ext>
            </a:extLst>
          </p:cNvPr>
          <p:cNvSpPr>
            <a:spLocks noGrp="1"/>
          </p:cNvSpPr>
          <p:nvPr>
            <p:ph type="title"/>
          </p:nvPr>
        </p:nvSpPr>
        <p:spPr/>
        <p:txBody>
          <a:bodyPr/>
          <a:lstStyle/>
          <a:p>
            <a:r>
              <a:rPr lang="sv-SE"/>
              <a:t>Exempel artikelsida (preliminär skissbild)</a:t>
            </a:r>
          </a:p>
        </p:txBody>
      </p:sp>
      <p:pic>
        <p:nvPicPr>
          <p:cNvPr id="9" name="Bildobjekt 8">
            <a:extLst>
              <a:ext uri="{FF2B5EF4-FFF2-40B4-BE49-F238E27FC236}">
                <a16:creationId xmlns:a16="http://schemas.microsoft.com/office/drawing/2014/main" id="{2911300B-179F-E7D7-5EF4-D76AC5D5F853}"/>
              </a:ext>
            </a:extLst>
          </p:cNvPr>
          <p:cNvPicPr>
            <a:picLocks noChangeAspect="1"/>
          </p:cNvPicPr>
          <p:nvPr/>
        </p:nvPicPr>
        <p:blipFill>
          <a:blip r:embed="rId3"/>
          <a:stretch>
            <a:fillRect/>
          </a:stretch>
        </p:blipFill>
        <p:spPr>
          <a:xfrm>
            <a:off x="694266" y="3218071"/>
            <a:ext cx="9152466" cy="363193"/>
          </a:xfrm>
          <a:prstGeom prst="rect">
            <a:avLst/>
          </a:prstGeom>
        </p:spPr>
      </p:pic>
      <p:sp>
        <p:nvSpPr>
          <p:cNvPr id="2" name="textruta 1">
            <a:extLst>
              <a:ext uri="{FF2B5EF4-FFF2-40B4-BE49-F238E27FC236}">
                <a16:creationId xmlns:a16="http://schemas.microsoft.com/office/drawing/2014/main" id="{C626FFE3-C2C9-7B49-4934-0E1BA215B62A}"/>
              </a:ext>
            </a:extLst>
          </p:cNvPr>
          <p:cNvSpPr txBox="1"/>
          <p:nvPr/>
        </p:nvSpPr>
        <p:spPr>
          <a:xfrm rot="20003798">
            <a:off x="0" y="2880556"/>
            <a:ext cx="12192000" cy="1231106"/>
          </a:xfrm>
          <a:prstGeom prst="rect">
            <a:avLst/>
          </a:prstGeom>
          <a:noFill/>
          <a:effectLst>
            <a:glow rad="228600">
              <a:schemeClr val="accent1">
                <a:satMod val="175000"/>
                <a:alpha val="40000"/>
              </a:schemeClr>
            </a:glow>
            <a:outerShdw blurRad="50800" dist="38100" dir="2700000" algn="tl" rotWithShape="0">
              <a:prstClr val="black">
                <a:alpha val="26000"/>
              </a:prstClr>
            </a:outerShdw>
            <a:reflection stA="0" endPos="65000" dist="50800" dir="5400000" sy="-100000" algn="bl" rotWithShape="0"/>
          </a:effectLst>
        </p:spPr>
        <p:txBody>
          <a:bodyPr wrap="square" lIns="0" tIns="0" rIns="0" bIns="0" rtlCol="0">
            <a:spAutoFit/>
          </a:bodyPr>
          <a:lstStyle/>
          <a:p>
            <a:pPr algn="ctr"/>
            <a:r>
              <a:rPr lang="sv-SE" sz="8000">
                <a:solidFill>
                  <a:srgbClr val="F3EDE2"/>
                </a:solidFill>
              </a:rPr>
              <a:t>Skissbild</a:t>
            </a:r>
          </a:p>
        </p:txBody>
      </p:sp>
      <p:sp>
        <p:nvSpPr>
          <p:cNvPr id="4" name="textruta 3">
            <a:extLst>
              <a:ext uri="{FF2B5EF4-FFF2-40B4-BE49-F238E27FC236}">
                <a16:creationId xmlns:a16="http://schemas.microsoft.com/office/drawing/2014/main" id="{EBC4308C-F479-1757-5D6E-5014B4716387}"/>
              </a:ext>
            </a:extLst>
          </p:cNvPr>
          <p:cNvSpPr txBox="1"/>
          <p:nvPr/>
        </p:nvSpPr>
        <p:spPr>
          <a:xfrm rot="5400000">
            <a:off x="9616928" y="2474814"/>
            <a:ext cx="2428165" cy="215444"/>
          </a:xfrm>
          <a:prstGeom prst="rect">
            <a:avLst/>
          </a:prstGeom>
          <a:noFill/>
        </p:spPr>
        <p:txBody>
          <a:bodyPr wrap="none" lIns="0" tIns="0" rIns="0" bIns="0" rtlCol="0">
            <a:spAutoFit/>
          </a:bodyPr>
          <a:lstStyle/>
          <a:p>
            <a:pPr algn="l"/>
            <a:r>
              <a:rPr lang="sv-SE" sz="1400" b="1">
                <a:solidFill>
                  <a:schemeClr val="accent1">
                    <a:lumMod val="75000"/>
                  </a:schemeClr>
                </a:solidFill>
              </a:rPr>
              <a:t>Scrolla för att se hela sidan</a:t>
            </a:r>
          </a:p>
        </p:txBody>
      </p:sp>
    </p:spTree>
    <p:extLst>
      <p:ext uri="{BB962C8B-B14F-4D97-AF65-F5344CB8AC3E}">
        <p14:creationId xmlns:p14="http://schemas.microsoft.com/office/powerpoint/2010/main" val="397989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C402ED7-0758-1F4A-B40F-A8CF5E5C2E25}"/>
              </a:ext>
            </a:extLst>
          </p:cNvPr>
          <p:cNvSpPr>
            <a:spLocks noGrp="1"/>
          </p:cNvSpPr>
          <p:nvPr>
            <p:ph type="title"/>
          </p:nvPr>
        </p:nvSpPr>
        <p:spPr/>
        <p:txBody>
          <a:bodyPr/>
          <a:lstStyle/>
          <a:p>
            <a:r>
              <a:rPr lang="sv-SE"/>
              <a:t>Exempel sökträff på Google</a:t>
            </a:r>
          </a:p>
        </p:txBody>
      </p:sp>
      <p:pic>
        <p:nvPicPr>
          <p:cNvPr id="6" name="Bildobjekt 5" descr="En bild som visar text, elektronik, skärmbild, programvara&#10;&#10;Automatiskt genererad beskrivning">
            <a:extLst>
              <a:ext uri="{FF2B5EF4-FFF2-40B4-BE49-F238E27FC236}">
                <a16:creationId xmlns:a16="http://schemas.microsoft.com/office/drawing/2014/main" id="{00A895EC-C390-0D54-9EA6-3ED6B3CF5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66" y="1290631"/>
            <a:ext cx="5862945" cy="5567369"/>
          </a:xfrm>
          <a:prstGeom prst="rect">
            <a:avLst/>
          </a:prstGeom>
        </p:spPr>
      </p:pic>
      <p:sp>
        <p:nvSpPr>
          <p:cNvPr id="2" name="textruta 1">
            <a:extLst>
              <a:ext uri="{FF2B5EF4-FFF2-40B4-BE49-F238E27FC236}">
                <a16:creationId xmlns:a16="http://schemas.microsoft.com/office/drawing/2014/main" id="{8F8FF385-DD21-B47C-3F0E-FA9D44AE9C88}"/>
              </a:ext>
            </a:extLst>
          </p:cNvPr>
          <p:cNvSpPr txBox="1"/>
          <p:nvPr/>
        </p:nvSpPr>
        <p:spPr>
          <a:xfrm rot="20003798">
            <a:off x="1832019" y="3013957"/>
            <a:ext cx="8527961" cy="1231106"/>
          </a:xfrm>
          <a:prstGeom prst="rect">
            <a:avLst/>
          </a:prstGeom>
          <a:noFill/>
          <a:effectLst>
            <a:glow rad="228600">
              <a:schemeClr val="accent1">
                <a:satMod val="175000"/>
                <a:alpha val="40000"/>
              </a:schemeClr>
            </a:glow>
            <a:outerShdw blurRad="50800" dist="38100" dir="2700000" algn="tl" rotWithShape="0">
              <a:prstClr val="black">
                <a:alpha val="26000"/>
              </a:prstClr>
            </a:outerShdw>
            <a:reflection stA="0" endPos="65000" dist="50800" dir="5400000" sy="-100000" algn="bl" rotWithShape="0"/>
          </a:effectLst>
        </p:spPr>
        <p:txBody>
          <a:bodyPr wrap="square" lIns="0" tIns="0" rIns="0" bIns="0" rtlCol="0">
            <a:spAutoFit/>
          </a:bodyPr>
          <a:lstStyle/>
          <a:p>
            <a:pPr algn="ctr"/>
            <a:r>
              <a:rPr lang="sv-SE" sz="8000">
                <a:solidFill>
                  <a:srgbClr val="F3EDE2"/>
                </a:solidFill>
              </a:rPr>
              <a:t>Skissbild</a:t>
            </a:r>
          </a:p>
        </p:txBody>
      </p:sp>
    </p:spTree>
    <p:extLst>
      <p:ext uri="{BB962C8B-B14F-4D97-AF65-F5344CB8AC3E}">
        <p14:creationId xmlns:p14="http://schemas.microsoft.com/office/powerpoint/2010/main" val="257182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C402ED7-0758-1F4A-B40F-A8CF5E5C2E25}"/>
              </a:ext>
            </a:extLst>
          </p:cNvPr>
          <p:cNvSpPr>
            <a:spLocks noGrp="1"/>
          </p:cNvSpPr>
          <p:nvPr>
            <p:ph type="title"/>
          </p:nvPr>
        </p:nvSpPr>
        <p:spPr/>
        <p:txBody>
          <a:bodyPr/>
          <a:lstStyle/>
          <a:p>
            <a:r>
              <a:rPr lang="sv-SE"/>
              <a:t>Välkomstmeddelande (preliminär skissbild) </a:t>
            </a:r>
          </a:p>
        </p:txBody>
      </p:sp>
      <p:pic>
        <p:nvPicPr>
          <p:cNvPr id="4" name="Bildobjekt 3">
            <a:extLst>
              <a:ext uri="{FF2B5EF4-FFF2-40B4-BE49-F238E27FC236}">
                <a16:creationId xmlns:a16="http://schemas.microsoft.com/office/drawing/2014/main" id="{8BC118A6-7407-3ECE-AB04-6FAC63793B0E}"/>
              </a:ext>
            </a:extLst>
          </p:cNvPr>
          <p:cNvPicPr>
            <a:picLocks noChangeAspect="1"/>
          </p:cNvPicPr>
          <p:nvPr/>
        </p:nvPicPr>
        <p:blipFill rotWithShape="1">
          <a:blip r:embed="rId2"/>
          <a:srcRect b="26929"/>
          <a:stretch/>
        </p:blipFill>
        <p:spPr>
          <a:xfrm>
            <a:off x="0" y="1337310"/>
            <a:ext cx="10562651" cy="5520690"/>
          </a:xfrm>
          <a:prstGeom prst="rect">
            <a:avLst/>
          </a:prstGeom>
        </p:spPr>
      </p:pic>
      <p:sp>
        <p:nvSpPr>
          <p:cNvPr id="2" name="textruta 1">
            <a:extLst>
              <a:ext uri="{FF2B5EF4-FFF2-40B4-BE49-F238E27FC236}">
                <a16:creationId xmlns:a16="http://schemas.microsoft.com/office/drawing/2014/main" id="{5D346751-52DF-8F01-E995-58C940489964}"/>
              </a:ext>
            </a:extLst>
          </p:cNvPr>
          <p:cNvSpPr txBox="1"/>
          <p:nvPr/>
        </p:nvSpPr>
        <p:spPr>
          <a:xfrm rot="20003798">
            <a:off x="3659666" y="3811064"/>
            <a:ext cx="8527961" cy="1231106"/>
          </a:xfrm>
          <a:prstGeom prst="rect">
            <a:avLst/>
          </a:prstGeom>
          <a:noFill/>
          <a:effectLst>
            <a:glow rad="228600">
              <a:schemeClr val="accent1">
                <a:satMod val="175000"/>
                <a:alpha val="40000"/>
              </a:schemeClr>
            </a:glow>
            <a:outerShdw blurRad="50800" dist="38100" dir="2700000" algn="tl" rotWithShape="0">
              <a:prstClr val="black">
                <a:alpha val="26000"/>
              </a:prstClr>
            </a:outerShdw>
            <a:reflection stA="0" endPos="65000" dist="50800" dir="5400000" sy="-100000" algn="bl" rotWithShape="0"/>
          </a:effectLst>
        </p:spPr>
        <p:txBody>
          <a:bodyPr wrap="square" lIns="0" tIns="0" rIns="0" bIns="0" rtlCol="0">
            <a:spAutoFit/>
          </a:bodyPr>
          <a:lstStyle/>
          <a:p>
            <a:pPr algn="ctr"/>
            <a:r>
              <a:rPr lang="sv-SE" sz="8000">
                <a:solidFill>
                  <a:srgbClr val="F3EDE2"/>
                </a:solidFill>
              </a:rPr>
              <a:t>Skissbild</a:t>
            </a:r>
          </a:p>
        </p:txBody>
      </p:sp>
    </p:spTree>
    <p:extLst>
      <p:ext uri="{BB962C8B-B14F-4D97-AF65-F5344CB8AC3E}">
        <p14:creationId xmlns:p14="http://schemas.microsoft.com/office/powerpoint/2010/main" val="29155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F345D-B7ED-EC83-6BB0-9FAEB06AD330}"/>
              </a:ext>
            </a:extLst>
          </p:cNvPr>
          <p:cNvSpPr>
            <a:spLocks noGrp="1"/>
          </p:cNvSpPr>
          <p:nvPr>
            <p:ph type="title"/>
          </p:nvPr>
        </p:nvSpPr>
        <p:spPr>
          <a:xfrm>
            <a:off x="904875" y="2548890"/>
            <a:ext cx="6783304" cy="1874520"/>
          </a:xfrm>
        </p:spPr>
        <p:txBody>
          <a:bodyPr/>
          <a:lstStyle/>
          <a:p>
            <a:pPr>
              <a:spcBef>
                <a:spcPts val="2400"/>
              </a:spcBef>
              <a:spcAft>
                <a:spcPts val="1200"/>
              </a:spcAft>
            </a:pPr>
            <a:r>
              <a:rPr lang="sv-SE" sz="4000"/>
              <a:t>Sammanfattning av första etappen</a:t>
            </a:r>
            <a:r>
              <a:rPr lang="sv-SE"/>
              <a:t/>
            </a:r>
            <a:br>
              <a:rPr lang="sv-SE"/>
            </a:br>
            <a:endParaRPr lang="sv-SE" sz="1800">
              <a:solidFill>
                <a:schemeClr val="tx1"/>
              </a:solidFill>
              <a:latin typeface="+mn-lt"/>
            </a:endParaRPr>
          </a:p>
        </p:txBody>
      </p:sp>
    </p:spTree>
    <p:extLst>
      <p:ext uri="{BB962C8B-B14F-4D97-AF65-F5344CB8AC3E}">
        <p14:creationId xmlns:p14="http://schemas.microsoft.com/office/powerpoint/2010/main" val="359490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19C50D2-8F49-E978-A7F5-D1247B13685D}"/>
              </a:ext>
            </a:extLst>
          </p:cNvPr>
          <p:cNvSpPr>
            <a:spLocks noGrp="1"/>
          </p:cNvSpPr>
          <p:nvPr>
            <p:ph type="ctrTitle"/>
          </p:nvPr>
        </p:nvSpPr>
        <p:spPr/>
        <p:txBody>
          <a:bodyPr/>
          <a:lstStyle/>
          <a:p>
            <a:r>
              <a:rPr lang="sv-SE"/>
              <a:t>1177 för vårdpersonal</a:t>
            </a:r>
            <a:br>
              <a:rPr lang="sv-SE"/>
            </a:br>
            <a:endParaRPr lang="sv-SE"/>
          </a:p>
        </p:txBody>
      </p:sp>
      <p:sp>
        <p:nvSpPr>
          <p:cNvPr id="5" name="Underrubrik 4">
            <a:extLst>
              <a:ext uri="{FF2B5EF4-FFF2-40B4-BE49-F238E27FC236}">
                <a16:creationId xmlns:a16="http://schemas.microsoft.com/office/drawing/2014/main" id="{99A5CA18-AECC-510D-7393-C673EED3BAEB}"/>
              </a:ext>
            </a:extLst>
          </p:cNvPr>
          <p:cNvSpPr>
            <a:spLocks noGrp="1"/>
          </p:cNvSpPr>
          <p:nvPr>
            <p:ph type="subTitle" idx="1"/>
          </p:nvPr>
        </p:nvSpPr>
        <p:spPr>
          <a:xfrm>
            <a:off x="954505" y="3106652"/>
            <a:ext cx="5927834" cy="1533525"/>
          </a:xfrm>
        </p:spPr>
        <p:txBody>
          <a:bodyPr/>
          <a:lstStyle/>
          <a:p>
            <a:r>
              <a:rPr lang="sv-SE"/>
              <a:t>Mars 2024</a:t>
            </a:r>
          </a:p>
        </p:txBody>
      </p:sp>
    </p:spTree>
    <p:extLst>
      <p:ext uri="{BB962C8B-B14F-4D97-AF65-F5344CB8AC3E}">
        <p14:creationId xmlns:p14="http://schemas.microsoft.com/office/powerpoint/2010/main" val="286443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76811AC-1672-34F2-5FC3-A4EEF090ECD2}"/>
              </a:ext>
            </a:extLst>
          </p:cNvPr>
          <p:cNvSpPr>
            <a:spLocks noGrp="1"/>
          </p:cNvSpPr>
          <p:nvPr>
            <p:ph type="title"/>
          </p:nvPr>
        </p:nvSpPr>
        <p:spPr>
          <a:xfrm>
            <a:off x="922867" y="669288"/>
            <a:ext cx="10346267" cy="812286"/>
          </a:xfrm>
        </p:spPr>
        <p:txBody>
          <a:bodyPr anchor="t">
            <a:noAutofit/>
          </a:bodyPr>
          <a:lstStyle/>
          <a:p>
            <a:r>
              <a:rPr lang="sv-SE" sz="2800"/>
              <a:t>Sammanfattning av första etappen - sker i juni 2024:</a:t>
            </a:r>
          </a:p>
        </p:txBody>
      </p:sp>
      <p:sp>
        <p:nvSpPr>
          <p:cNvPr id="6" name="Platshållare för innehåll 2">
            <a:extLst>
              <a:ext uri="{FF2B5EF4-FFF2-40B4-BE49-F238E27FC236}">
                <a16:creationId xmlns:a16="http://schemas.microsoft.com/office/drawing/2014/main" id="{AEC1CDBD-12C8-959B-2083-B7840A291727}"/>
              </a:ext>
            </a:extLst>
          </p:cNvPr>
          <p:cNvSpPr>
            <a:spLocks noGrp="1"/>
          </p:cNvSpPr>
          <p:nvPr>
            <p:ph idx="1"/>
          </p:nvPr>
        </p:nvSpPr>
        <p:spPr>
          <a:xfrm>
            <a:off x="922867" y="2159926"/>
            <a:ext cx="5384446" cy="4551684"/>
          </a:xfrm>
        </p:spPr>
        <p:txBody>
          <a:bodyPr/>
          <a:lstStyle/>
          <a:p>
            <a:pPr marL="245110" lvl="1" indent="0">
              <a:spcBef>
                <a:spcPts val="1000"/>
              </a:spcBef>
              <a:buNone/>
            </a:pPr>
            <a:r>
              <a:rPr lang="sv-SE" sz="1600" b="1" dirty="0"/>
              <a:t>Varför sker utvecklingen?</a:t>
            </a:r>
          </a:p>
          <a:p>
            <a:pPr marL="245110" lvl="1" indent="0">
              <a:spcBef>
                <a:spcPts val="1000"/>
              </a:spcBef>
              <a:buNone/>
            </a:pPr>
            <a:r>
              <a:rPr lang="sv-SE" sz="1600" dirty="0"/>
              <a:t>Utvecklingen är ett steg i att</a:t>
            </a:r>
            <a:r>
              <a:rPr lang="sv-SE" sz="1800" dirty="0">
                <a:effectLst/>
                <a:latin typeface="Segoe UI" panose="020B0502040204020203" pitchFamily="34" charset="0"/>
              </a:rPr>
              <a:t>:</a:t>
            </a:r>
          </a:p>
          <a:p>
            <a:pPr marL="530860" lvl="1" indent="-285750">
              <a:spcBef>
                <a:spcPts val="1000"/>
              </a:spcBef>
              <a:buFont typeface="Courier New" panose="02070309020205020404" pitchFamily="49" charset="0"/>
              <a:buChar char="o"/>
            </a:pPr>
            <a:r>
              <a:rPr lang="sv-SE" sz="1600" dirty="0"/>
              <a:t>öka kännedom, användning och nytta genom att utnyttja kraften i det gemensamma varumärket 1177 </a:t>
            </a:r>
          </a:p>
          <a:p>
            <a:pPr marL="530860" lvl="1" indent="-285750">
              <a:spcBef>
                <a:spcPts val="1000"/>
              </a:spcBef>
              <a:buFont typeface="Courier New" panose="02070309020205020404" pitchFamily="49" charset="0"/>
              <a:buChar char="o"/>
            </a:pPr>
            <a:r>
              <a:rPr lang="sv-SE" sz="1600" dirty="0"/>
              <a:t>stödja produktion, lagring, tillämpning och distribution av kunskapsstöd</a:t>
            </a:r>
          </a:p>
          <a:p>
            <a:pPr marL="245110" lvl="1" indent="0">
              <a:spcBef>
                <a:spcPts val="1000"/>
              </a:spcBef>
              <a:buNone/>
            </a:pPr>
            <a:r>
              <a:rPr lang="sv-SE" sz="1600" dirty="0"/>
              <a:t>Bästa tillgängliga kunskap ska vara lätt att använda och för både primär- och specialiserad vård. </a:t>
            </a:r>
          </a:p>
          <a:p>
            <a:endParaRPr lang="sv-SE" dirty="0"/>
          </a:p>
        </p:txBody>
      </p:sp>
      <p:sp>
        <p:nvSpPr>
          <p:cNvPr id="7" name="Platshållare för innehåll 2">
            <a:extLst>
              <a:ext uri="{FF2B5EF4-FFF2-40B4-BE49-F238E27FC236}">
                <a16:creationId xmlns:a16="http://schemas.microsoft.com/office/drawing/2014/main" id="{F4FBB4F2-5407-FFC8-08A4-81000484E03E}"/>
              </a:ext>
            </a:extLst>
          </p:cNvPr>
          <p:cNvSpPr txBox="1">
            <a:spLocks/>
          </p:cNvSpPr>
          <p:nvPr/>
        </p:nvSpPr>
        <p:spPr>
          <a:xfrm>
            <a:off x="6548247" y="2159926"/>
            <a:ext cx="5270146" cy="4551684"/>
          </a:xfrm>
          <a:prstGeom prst="rect">
            <a:avLst/>
          </a:prstGeom>
        </p:spPr>
        <p:txBody>
          <a:bodyPr vert="horz" lIns="0" tIns="0" rIns="0" bIns="0" rtlCol="0">
            <a:noAutofit/>
          </a:bodyPr>
          <a:lstStyle>
            <a:lvl1pPr marL="180975" indent="-180975"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6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245110" lvl="1" indent="0">
              <a:spcBef>
                <a:spcPts val="2400"/>
              </a:spcBef>
              <a:buNone/>
            </a:pPr>
            <a:r>
              <a:rPr lang="sv-SE" sz="1600" b="1" dirty="0"/>
              <a:t>Om nationella kliniska kunskapsstöd</a:t>
            </a:r>
          </a:p>
          <a:p>
            <a:pPr marL="245110" lvl="1" indent="0">
              <a:spcBef>
                <a:spcPts val="1000"/>
              </a:spcBef>
              <a:buNone/>
            </a:pPr>
            <a:r>
              <a:rPr lang="sv-SE" sz="1600" dirty="0"/>
              <a:t>De nationella kliniska kunskapsstöden är regionernas gemensamma rekommendationer för patientmötet.</a:t>
            </a:r>
          </a:p>
          <a:p>
            <a:pPr marL="245110" lvl="1" indent="0">
              <a:spcBef>
                <a:spcPts val="1000"/>
              </a:spcBef>
              <a:buNone/>
            </a:pPr>
            <a:r>
              <a:rPr lang="sv-SE" sz="1600" dirty="0"/>
              <a:t>Hantering och visning av nationella kliniska kunskapsstöd utvecklas av Nationellt system för kunskapsstyrning hälso- och sjukvård som drivs av Sveriges regioner i samverkan.</a:t>
            </a:r>
          </a:p>
          <a:p>
            <a:pPr marL="245110" lvl="1" indent="0">
              <a:spcBef>
                <a:spcPts val="1000"/>
              </a:spcBef>
              <a:buNone/>
            </a:pPr>
            <a:r>
              <a:rPr lang="sv-SE" sz="1600" dirty="0"/>
              <a:t>Målet är att bästa tillgängliga kunskap ska finnas tydligt och samlat inför, under och efter patientmötet. Vårdförlopp, vårdprogram och vårdriktlinjer är andra nationella kunskapsstöd som tas fram av systemet för kunskapsstyrning.</a:t>
            </a:r>
          </a:p>
          <a:p>
            <a:pPr marL="530860" lvl="1" indent="-285750">
              <a:spcBef>
                <a:spcPts val="1000"/>
              </a:spcBef>
            </a:pPr>
            <a:endParaRPr lang="sv-SE" sz="1600" dirty="0"/>
          </a:p>
          <a:p>
            <a:endParaRPr lang="sv-SE" dirty="0"/>
          </a:p>
        </p:txBody>
      </p:sp>
      <p:sp>
        <p:nvSpPr>
          <p:cNvPr id="2" name="textruta 1">
            <a:extLst>
              <a:ext uri="{FF2B5EF4-FFF2-40B4-BE49-F238E27FC236}">
                <a16:creationId xmlns:a16="http://schemas.microsoft.com/office/drawing/2014/main" id="{7484F617-9AE6-7FEF-79BE-3A14C14D71DB}"/>
              </a:ext>
            </a:extLst>
          </p:cNvPr>
          <p:cNvSpPr txBox="1"/>
          <p:nvPr/>
        </p:nvSpPr>
        <p:spPr>
          <a:xfrm>
            <a:off x="922867" y="1481574"/>
            <a:ext cx="10118860" cy="492443"/>
          </a:xfrm>
          <a:prstGeom prst="rect">
            <a:avLst/>
          </a:prstGeom>
          <a:noFill/>
        </p:spPr>
        <p:txBody>
          <a:bodyPr wrap="none" lIns="0" tIns="0" rIns="0" bIns="0" rtlCol="0">
            <a:spAutoFit/>
          </a:bodyPr>
          <a:lstStyle/>
          <a:p>
            <a:r>
              <a:rPr lang="sv-SE" sz="1600" b="1"/>
              <a:t>Utveckling och flytt av nationella kliniska kunskapsstöd till den nya tjänsten 1177 för vårdpersonal</a:t>
            </a:r>
            <a:br>
              <a:rPr lang="sv-SE" sz="1600" b="1"/>
            </a:br>
            <a:endParaRPr lang="sv-SE" sz="1600"/>
          </a:p>
        </p:txBody>
      </p:sp>
    </p:spTree>
    <p:extLst>
      <p:ext uri="{BB962C8B-B14F-4D97-AF65-F5344CB8AC3E}">
        <p14:creationId xmlns:p14="http://schemas.microsoft.com/office/powerpoint/2010/main" val="159699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3FF99-0F52-7278-82D4-4B04DA7548F0}"/>
              </a:ext>
            </a:extLst>
          </p:cNvPr>
          <p:cNvSpPr>
            <a:spLocks noGrp="1"/>
          </p:cNvSpPr>
          <p:nvPr>
            <p:ph type="title"/>
          </p:nvPr>
        </p:nvSpPr>
        <p:spPr>
          <a:xfrm>
            <a:off x="904874" y="2548890"/>
            <a:ext cx="7426326" cy="1874520"/>
          </a:xfrm>
        </p:spPr>
        <p:txBody>
          <a:bodyPr/>
          <a:lstStyle/>
          <a:p>
            <a:r>
              <a:rPr lang="sv-SE"/>
              <a:t>Hisspitch</a:t>
            </a:r>
            <a:br>
              <a:rPr lang="sv-SE"/>
            </a:br>
            <a:r>
              <a:rPr lang="sv-SE"/>
              <a:t>- om 1177 för vårdpersonal</a:t>
            </a:r>
          </a:p>
        </p:txBody>
      </p:sp>
    </p:spTree>
    <p:extLst>
      <p:ext uri="{BB962C8B-B14F-4D97-AF65-F5344CB8AC3E}">
        <p14:creationId xmlns:p14="http://schemas.microsoft.com/office/powerpoint/2010/main" val="3007585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1C639FE-5AA0-5FB6-0838-B08FEBDFA06B}"/>
              </a:ext>
            </a:extLst>
          </p:cNvPr>
          <p:cNvSpPr>
            <a:spLocks noGrp="1"/>
          </p:cNvSpPr>
          <p:nvPr>
            <p:ph sz="half" idx="2"/>
          </p:nvPr>
        </p:nvSpPr>
        <p:spPr>
          <a:xfrm>
            <a:off x="5702968" y="1824038"/>
            <a:ext cx="5566165" cy="3952874"/>
          </a:xfrm>
        </p:spPr>
        <p:txBody>
          <a:bodyPr>
            <a:normAutofit/>
          </a:bodyPr>
          <a:lstStyle/>
          <a:p>
            <a:pPr marL="245110" lvl="1" indent="0">
              <a:lnSpc>
                <a:spcPct val="100000"/>
              </a:lnSpc>
              <a:spcBef>
                <a:spcPts val="1000"/>
              </a:spcBef>
              <a:buNone/>
            </a:pPr>
            <a:r>
              <a:rPr lang="sv-SE" sz="1600"/>
              <a:t>1177 är ett av Sveriges starkaste varumärken och tjänsterna används av många miljoner invånare varje månad. I juni öppnar en ny del av 1177 som riktar sig till vårdpersonal. Innehållet bygger inledningsvis på de nationella kunskapsstöd som har tagits fram av regionernas system för kunskapsstyrning. </a:t>
            </a:r>
          </a:p>
          <a:p>
            <a:pPr marL="245110" lvl="1" indent="0">
              <a:lnSpc>
                <a:spcPct val="100000"/>
              </a:lnSpc>
              <a:spcBef>
                <a:spcPts val="1000"/>
              </a:spcBef>
              <a:buNone/>
            </a:pPr>
            <a:r>
              <a:rPr lang="sv-SE" sz="1600"/>
              <a:t>I kommande etapper ska fler kunskapsstöd integreras i 1177 för vårdpersonal och möjligheten att utveckla en inloggad del utreds där medarbetare ska kunna nå sina tjänster och verktyg med en inloggning. </a:t>
            </a:r>
          </a:p>
          <a:p>
            <a:pPr marL="245110" lvl="1" indent="0">
              <a:lnSpc>
                <a:spcPct val="100000"/>
              </a:lnSpc>
              <a:spcBef>
                <a:spcPts val="1000"/>
              </a:spcBef>
              <a:buNone/>
            </a:pPr>
            <a:r>
              <a:rPr lang="sv-SE" sz="1600"/>
              <a:t>1177 fortsätter därmed att vara Sveriges samlingsplats och samarbetsyta för både invånare, patienter, närstående och medarbetare i vård och omsorg. </a:t>
            </a:r>
          </a:p>
          <a:p>
            <a:pPr>
              <a:lnSpc>
                <a:spcPct val="100000"/>
              </a:lnSpc>
            </a:pPr>
            <a:endParaRPr lang="sv-SE"/>
          </a:p>
        </p:txBody>
      </p:sp>
      <p:sp>
        <p:nvSpPr>
          <p:cNvPr id="2" name="Rubrik 1">
            <a:extLst>
              <a:ext uri="{FF2B5EF4-FFF2-40B4-BE49-F238E27FC236}">
                <a16:creationId xmlns:a16="http://schemas.microsoft.com/office/drawing/2014/main" id="{0A11C04A-064A-4226-8193-9781F2D91658}"/>
              </a:ext>
            </a:extLst>
          </p:cNvPr>
          <p:cNvSpPr>
            <a:spLocks noGrp="1"/>
          </p:cNvSpPr>
          <p:nvPr>
            <p:ph type="title"/>
          </p:nvPr>
        </p:nvSpPr>
        <p:spPr>
          <a:xfrm>
            <a:off x="922867" y="669288"/>
            <a:ext cx="10346267" cy="812286"/>
          </a:xfrm>
        </p:spPr>
        <p:txBody>
          <a:bodyPr anchor="t">
            <a:normAutofit/>
          </a:bodyPr>
          <a:lstStyle/>
          <a:p>
            <a:r>
              <a:rPr lang="sv-SE"/>
              <a:t>Hisspitch om ett utökat varumärke för 1177</a:t>
            </a:r>
          </a:p>
        </p:txBody>
      </p:sp>
      <p:grpSp>
        <p:nvGrpSpPr>
          <p:cNvPr id="21" name="Grupp 20">
            <a:extLst>
              <a:ext uri="{FF2B5EF4-FFF2-40B4-BE49-F238E27FC236}">
                <a16:creationId xmlns:a16="http://schemas.microsoft.com/office/drawing/2014/main" id="{AB0677BA-FB15-6ACC-AE38-AB7E12C6E75A}"/>
              </a:ext>
            </a:extLst>
          </p:cNvPr>
          <p:cNvGrpSpPr/>
          <p:nvPr/>
        </p:nvGrpSpPr>
        <p:grpSpPr>
          <a:xfrm>
            <a:off x="884767" y="1758963"/>
            <a:ext cx="3721609" cy="3952874"/>
            <a:chOff x="852243" y="1824038"/>
            <a:chExt cx="3372693" cy="3750192"/>
          </a:xfrm>
        </p:grpSpPr>
        <p:pic>
          <p:nvPicPr>
            <p:cNvPr id="22" name="Bildobjekt 21" descr="En bild som visar Teckensnitt, text, Grafik, logotyp&#10;&#10;Automatiskt genererad beskrivning">
              <a:extLst>
                <a:ext uri="{FF2B5EF4-FFF2-40B4-BE49-F238E27FC236}">
                  <a16:creationId xmlns:a16="http://schemas.microsoft.com/office/drawing/2014/main" id="{9D7ABC84-FBA4-EFE9-BD6D-A8776D27A95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2867" y="1824038"/>
              <a:ext cx="3192502" cy="1947426"/>
            </a:xfrm>
            <a:prstGeom prst="rect">
              <a:avLst/>
            </a:prstGeom>
            <a:noFill/>
          </p:spPr>
        </p:pic>
        <p:pic>
          <p:nvPicPr>
            <p:cNvPr id="23" name="Bildobjekt 22" descr="En bild som visar logotyp, Teckensnitt, symbol, skärmbild&#10;&#10;Automatiskt genererad beskrivning">
              <a:extLst>
                <a:ext uri="{FF2B5EF4-FFF2-40B4-BE49-F238E27FC236}">
                  <a16:creationId xmlns:a16="http://schemas.microsoft.com/office/drawing/2014/main" id="{2823DD6F-95CF-7CD8-26CA-730AF18C52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43" y="3942282"/>
              <a:ext cx="3372693" cy="1631948"/>
            </a:xfrm>
            <a:prstGeom prst="rect">
              <a:avLst/>
            </a:prstGeom>
          </p:spPr>
        </p:pic>
      </p:grpSp>
    </p:spTree>
    <p:extLst>
      <p:ext uri="{BB962C8B-B14F-4D97-AF65-F5344CB8AC3E}">
        <p14:creationId xmlns:p14="http://schemas.microsoft.com/office/powerpoint/2010/main" val="280101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F345D-B7ED-EC83-6BB0-9FAEB06AD330}"/>
              </a:ext>
            </a:extLst>
          </p:cNvPr>
          <p:cNvSpPr>
            <a:spLocks noGrp="1"/>
          </p:cNvSpPr>
          <p:nvPr>
            <p:ph type="title"/>
          </p:nvPr>
        </p:nvSpPr>
        <p:spPr>
          <a:xfrm>
            <a:off x="904875" y="2548890"/>
            <a:ext cx="6783304" cy="1874520"/>
          </a:xfrm>
        </p:spPr>
        <p:txBody>
          <a:bodyPr/>
          <a:lstStyle/>
          <a:p>
            <a:pPr>
              <a:spcBef>
                <a:spcPts val="2400"/>
              </a:spcBef>
              <a:spcAft>
                <a:spcPts val="1200"/>
              </a:spcAft>
            </a:pPr>
            <a:r>
              <a:rPr lang="sv-SE" sz="4000"/>
              <a:t>Frågor &amp;svar</a:t>
            </a:r>
            <a:r>
              <a:rPr lang="sv-SE"/>
              <a:t/>
            </a:r>
            <a:br>
              <a:rPr lang="sv-SE"/>
            </a:br>
            <a:endParaRPr lang="sv-SE" sz="1800">
              <a:solidFill>
                <a:schemeClr val="tx1"/>
              </a:solidFill>
              <a:latin typeface="+mn-lt"/>
            </a:endParaRPr>
          </a:p>
        </p:txBody>
      </p:sp>
    </p:spTree>
    <p:extLst>
      <p:ext uri="{BB962C8B-B14F-4D97-AF65-F5344CB8AC3E}">
        <p14:creationId xmlns:p14="http://schemas.microsoft.com/office/powerpoint/2010/main" val="1265739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02DFA9-47EF-F7E6-2FDD-333B8D0BAE87}"/>
              </a:ext>
            </a:extLst>
          </p:cNvPr>
          <p:cNvSpPr>
            <a:spLocks noGrp="1"/>
          </p:cNvSpPr>
          <p:nvPr>
            <p:ph sz="half" idx="1"/>
          </p:nvPr>
        </p:nvSpPr>
        <p:spPr>
          <a:xfrm>
            <a:off x="922866" y="2004415"/>
            <a:ext cx="4925041" cy="4662488"/>
          </a:xfrm>
        </p:spPr>
        <p:txBody>
          <a:bodyPr vert="horz" lIns="0" tIns="0" rIns="0" bIns="0" rtlCol="0" anchor="t">
            <a:noAutofit/>
          </a:bodyPr>
          <a:lstStyle/>
          <a:p>
            <a:pPr marL="342900" indent="-342900">
              <a:spcAft>
                <a:spcPts val="600"/>
              </a:spcAft>
              <a:buFont typeface="+mj-lt"/>
              <a:buAutoNum type="arabicPeriod"/>
            </a:pPr>
            <a:r>
              <a:rPr lang="sv-SE" sz="1400" b="1" dirty="0">
                <a:ea typeface="Open Sans"/>
                <a:cs typeface="Open Sans"/>
              </a:rPr>
              <a:t>Hur kommer invånare att se skillnad mellan innehåll som riktar sig till vårdpersonal respektive till dem? </a:t>
            </a:r>
          </a:p>
          <a:p>
            <a:pPr marL="0" indent="361950">
              <a:spcAft>
                <a:spcPts val="600"/>
              </a:spcAft>
              <a:buNone/>
            </a:pPr>
            <a:r>
              <a:rPr lang="sv-SE" sz="1400" dirty="0">
                <a:ea typeface="Open Sans"/>
                <a:cs typeface="Open Sans"/>
              </a:rPr>
              <a:t>Det märks på olika sätt: </a:t>
            </a:r>
          </a:p>
          <a:p>
            <a:pPr marL="627063" lvl="1">
              <a:spcAft>
                <a:spcPts val="600"/>
              </a:spcAft>
              <a:buFont typeface="Courier New" panose="02070309020205020404" pitchFamily="49" charset="0"/>
              <a:buChar char="o"/>
            </a:pPr>
            <a:r>
              <a:rPr lang="sv-SE" sz="1200" dirty="0">
                <a:ea typeface="Open Sans"/>
                <a:cs typeface="Open Sans"/>
              </a:rPr>
              <a:t>Den tydligaste skillnaden är att invånardelen har en röd grafisk profil och vårdpersonalsidorna har en blå grafisk profil. </a:t>
            </a:r>
          </a:p>
          <a:p>
            <a:pPr marL="627063" lvl="1">
              <a:spcAft>
                <a:spcPts val="600"/>
              </a:spcAft>
              <a:buFont typeface="Courier New" panose="02070309020205020404" pitchFamily="49" charset="0"/>
              <a:buChar char="o"/>
            </a:pPr>
            <a:r>
              <a:rPr lang="sv-SE" sz="1200" dirty="0">
                <a:ea typeface="Open Sans"/>
                <a:cs typeface="Open Sans"/>
              </a:rPr>
              <a:t>För att det ska bli enkelt att navigera mellan blir det länkning mellan 1177 för invånare respektive vårdpersonal i sidhuvudet.</a:t>
            </a:r>
          </a:p>
          <a:p>
            <a:pPr marL="627063" lvl="1">
              <a:spcAft>
                <a:spcPts val="600"/>
              </a:spcAft>
              <a:buFont typeface="Courier New" panose="02070309020205020404" pitchFamily="49" charset="0"/>
              <a:buChar char="o"/>
            </a:pPr>
            <a:r>
              <a:rPr lang="sv-SE" sz="1200" dirty="0">
                <a:ea typeface="Open Sans"/>
                <a:cs typeface="Open Sans"/>
              </a:rPr>
              <a:t>Besökaren får ett välkomstmeddelande initialt som säger att sidornas innehåll riktar sig till vårdpersonal.</a:t>
            </a:r>
          </a:p>
          <a:p>
            <a:pPr marL="342900" indent="-342900">
              <a:buFont typeface="+mj-lt"/>
              <a:buAutoNum type="arabicPeriod" startAt="2"/>
            </a:pPr>
            <a:r>
              <a:rPr lang="sv-SE" sz="1400" b="1" dirty="0"/>
              <a:t>Vad blir webbadressen till 1177 för vårdpersonal? </a:t>
            </a:r>
            <a:r>
              <a:rPr lang="sv-SE" sz="1400" dirty="0">
                <a:hlinkClick r:id="rId2"/>
              </a:rPr>
              <a:t>www.vardpersonal.1177.se</a:t>
            </a:r>
            <a:r>
              <a:rPr lang="sv-SE" sz="1400" dirty="0"/>
              <a:t>.</a:t>
            </a:r>
          </a:p>
          <a:p>
            <a:pPr marL="361950" indent="0">
              <a:spcBef>
                <a:spcPts val="0"/>
              </a:spcBef>
              <a:spcAft>
                <a:spcPts val="600"/>
              </a:spcAft>
              <a:buNone/>
            </a:pPr>
            <a:r>
              <a:rPr lang="sv-SE" sz="1400" dirty="0">
                <a:hlinkClick r:id="rId3"/>
              </a:rPr>
              <a:t>www.nationelltklinisktkunskapsstod.se </a:t>
            </a:r>
            <a:r>
              <a:rPr lang="sv-SE" sz="1400" dirty="0"/>
              <a:t>kommer att pekas om till den nya adressen under ett år. En </a:t>
            </a:r>
            <a:r>
              <a:rPr lang="sv-SE" sz="1400" dirty="0" err="1"/>
              <a:t>redirect</a:t>
            </a:r>
            <a:r>
              <a:rPr lang="sv-SE" sz="1400" dirty="0"/>
              <a:t> (av typen 301) gör att Google ”glömmer” den adressen.</a:t>
            </a:r>
          </a:p>
          <a:p>
            <a:pPr marL="0" indent="0">
              <a:spcAft>
                <a:spcPts val="600"/>
              </a:spcAft>
              <a:buNone/>
            </a:pPr>
            <a:endParaRPr lang="sv-SE" sz="1400" dirty="0">
              <a:ea typeface="Open Sans"/>
              <a:cs typeface="Open Sans"/>
            </a:endParaRPr>
          </a:p>
          <a:p>
            <a:pPr marL="342900" indent="-342900">
              <a:spcAft>
                <a:spcPts val="600"/>
              </a:spcAft>
              <a:buAutoNum type="arabicPeriod"/>
            </a:pPr>
            <a:endParaRPr lang="sv-SE" sz="1400" dirty="0">
              <a:ea typeface="Open Sans"/>
              <a:cs typeface="Open Sans"/>
            </a:endParaRPr>
          </a:p>
          <a:p>
            <a:pPr marL="342900" indent="-342900">
              <a:spcAft>
                <a:spcPts val="600"/>
              </a:spcAft>
              <a:buAutoNum type="arabicPeriod"/>
            </a:pPr>
            <a:endParaRPr lang="sv-SE" sz="1400" dirty="0">
              <a:ea typeface="Open Sans"/>
              <a:cs typeface="Open Sans"/>
            </a:endParaRPr>
          </a:p>
        </p:txBody>
      </p:sp>
      <p:sp>
        <p:nvSpPr>
          <p:cNvPr id="9" name="Rubrik 2">
            <a:extLst>
              <a:ext uri="{FF2B5EF4-FFF2-40B4-BE49-F238E27FC236}">
                <a16:creationId xmlns:a16="http://schemas.microsoft.com/office/drawing/2014/main" id="{29602A96-1D70-6895-FE7F-97176B4F9926}"/>
              </a:ext>
            </a:extLst>
          </p:cNvPr>
          <p:cNvSpPr txBox="1">
            <a:spLocks/>
          </p:cNvSpPr>
          <p:nvPr/>
        </p:nvSpPr>
        <p:spPr>
          <a:xfrm>
            <a:off x="922867" y="669288"/>
            <a:ext cx="10346267" cy="812286"/>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a:lstStyle>
          <a:p>
            <a:r>
              <a:rPr lang="sv-SE"/>
              <a:t>Frågor och svar</a:t>
            </a:r>
          </a:p>
        </p:txBody>
      </p:sp>
      <p:sp>
        <p:nvSpPr>
          <p:cNvPr id="7" name="textruta 6">
            <a:extLst>
              <a:ext uri="{FF2B5EF4-FFF2-40B4-BE49-F238E27FC236}">
                <a16:creationId xmlns:a16="http://schemas.microsoft.com/office/drawing/2014/main" id="{1CEBAEB1-5480-DA00-8A9B-0E56564000D6}"/>
              </a:ext>
            </a:extLst>
          </p:cNvPr>
          <p:cNvSpPr txBox="1"/>
          <p:nvPr/>
        </p:nvSpPr>
        <p:spPr>
          <a:xfrm>
            <a:off x="922866" y="1328477"/>
            <a:ext cx="7992637" cy="430887"/>
          </a:xfrm>
          <a:prstGeom prst="rect">
            <a:avLst/>
          </a:prstGeom>
          <a:noFill/>
        </p:spPr>
        <p:txBody>
          <a:bodyPr wrap="none" lIns="0" tIns="0" rIns="0" bIns="0" rtlCol="0">
            <a:spAutoFit/>
          </a:bodyPr>
          <a:lstStyle/>
          <a:p>
            <a:r>
              <a:rPr lang="sv-SE" sz="1400" dirty="0"/>
              <a:t>Frågor och svar kompletteras succesivt. De kommer att läggas upp </a:t>
            </a:r>
            <a:r>
              <a:rPr lang="sv-SE" sz="1400" dirty="0">
                <a:hlinkClick r:id="rId4"/>
              </a:rPr>
              <a:t>på tjänstens </a:t>
            </a:r>
            <a:r>
              <a:rPr lang="sv-SE" sz="1400" dirty="0" err="1">
                <a:hlinkClick r:id="rId4"/>
              </a:rPr>
              <a:t>Confluencesida</a:t>
            </a:r>
            <a:r>
              <a:rPr lang="sv-SE" sz="1400" dirty="0"/>
              <a:t>.</a:t>
            </a:r>
          </a:p>
          <a:p>
            <a:pPr algn="l"/>
            <a:endParaRPr lang="sv-SE" sz="1400" dirty="0"/>
          </a:p>
        </p:txBody>
      </p:sp>
      <p:sp>
        <p:nvSpPr>
          <p:cNvPr id="8" name="Platshållare för innehåll 1">
            <a:extLst>
              <a:ext uri="{FF2B5EF4-FFF2-40B4-BE49-F238E27FC236}">
                <a16:creationId xmlns:a16="http://schemas.microsoft.com/office/drawing/2014/main" id="{95EAC650-A807-6760-3A9D-8024A5BC9E53}"/>
              </a:ext>
            </a:extLst>
          </p:cNvPr>
          <p:cNvSpPr txBox="1">
            <a:spLocks/>
          </p:cNvSpPr>
          <p:nvPr/>
        </p:nvSpPr>
        <p:spPr>
          <a:xfrm>
            <a:off x="6486525" y="2004415"/>
            <a:ext cx="4782609" cy="4203783"/>
          </a:xfrm>
          <a:prstGeom prst="rect">
            <a:avLst/>
          </a:prstGeom>
        </p:spPr>
        <p:txBody>
          <a:bodyPr vert="horz" lIns="0" tIns="0" rIns="0" bIns="0" rtlCol="0" anchor="t">
            <a:noAutofit/>
          </a:bodyPr>
          <a:lstStyle>
            <a:lvl1pPr marL="180975" indent="-180975"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2pPr>
            <a:lvl3pPr marL="542925" indent="-180975" algn="l" defTabSz="914400" rtl="0" eaLnBrk="1" latinLnBrk="0" hangingPunct="1">
              <a:lnSpc>
                <a:spcPct val="110000"/>
              </a:lnSpc>
              <a:spcBef>
                <a:spcPts val="600"/>
              </a:spcBef>
              <a:buFont typeface="Arial" panose="020B0604020202020204" pitchFamily="34" charset="0"/>
              <a:buChar char="•"/>
              <a:defRPr sz="1200" kern="1200">
                <a:solidFill>
                  <a:schemeClr val="tx1"/>
                </a:solidFill>
                <a:latin typeface="+mn-lt"/>
                <a:ea typeface="+mn-ea"/>
                <a:cs typeface="+mn-cs"/>
              </a:defRPr>
            </a:lvl3pPr>
            <a:lvl4pPr marL="714375" indent="-171450" algn="l" defTabSz="9144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4pPr>
            <a:lvl5pPr marL="895350" indent="-180975" algn="l" defTabSz="914400" rtl="0" eaLnBrk="1" latinLnBrk="0" hangingPunct="1">
              <a:lnSpc>
                <a:spcPct val="11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342900" indent="-342900">
              <a:spcAft>
                <a:spcPts val="600"/>
              </a:spcAft>
              <a:buFont typeface="+mj-lt"/>
              <a:buAutoNum type="arabicPeriod" startAt="3"/>
            </a:pPr>
            <a:r>
              <a:rPr lang="sv-SE" sz="1400" b="1" dirty="0"/>
              <a:t>Vad händer med nationelltklinisktkunskapsstod.se? </a:t>
            </a:r>
            <a:r>
              <a:rPr lang="sv-SE" sz="1400" dirty="0"/>
              <a:t/>
            </a:r>
            <a:br>
              <a:rPr lang="sv-SE" sz="1400" dirty="0"/>
            </a:br>
            <a:r>
              <a:rPr lang="sv-SE" sz="1400" dirty="0"/>
              <a:t>Webbplatsens innehåll finns kvar på 1177 för vårdpersonal, namnet tas bort.</a:t>
            </a:r>
          </a:p>
          <a:p>
            <a:pPr marL="342900" indent="-342900">
              <a:spcAft>
                <a:spcPts val="600"/>
              </a:spcAft>
              <a:buFont typeface="+mj-lt"/>
              <a:buAutoNum type="arabicPeriod" startAt="3"/>
            </a:pPr>
            <a:r>
              <a:rPr lang="sv-SE" sz="1400" b="1" dirty="0"/>
              <a:t>Vad händer med nuvarande API på nationelltklinisktkunskapsstod.se? </a:t>
            </a:r>
            <a:r>
              <a:rPr lang="sv-SE" sz="1400" dirty="0"/>
              <a:t/>
            </a:r>
            <a:br>
              <a:rPr lang="sv-SE" sz="1400" dirty="0"/>
            </a:br>
            <a:r>
              <a:rPr lang="sv-SE" sz="1400" dirty="0"/>
              <a:t>Möjligheten att hämta information med API kommer fortsatt finnas.</a:t>
            </a:r>
          </a:p>
          <a:p>
            <a:pPr marL="342900" indent="-342900">
              <a:spcAft>
                <a:spcPts val="600"/>
              </a:spcAft>
              <a:buFont typeface="+mj-lt"/>
              <a:buAutoNum type="arabicPeriod" startAt="3"/>
            </a:pPr>
            <a:r>
              <a:rPr lang="sv-SE" sz="1400" b="1" dirty="0"/>
              <a:t>Vilka producerar nationella kliniska kunskapsstöd?</a:t>
            </a:r>
            <a:r>
              <a:rPr lang="sv-SE" sz="1400" dirty="0"/>
              <a:t/>
            </a:r>
            <a:br>
              <a:rPr lang="sv-SE" sz="1400" dirty="0"/>
            </a:br>
            <a:r>
              <a:rPr lang="sv-SE" sz="1400" dirty="0"/>
              <a:t>Information om nationella arbetsgrupper finns på </a:t>
            </a:r>
            <a:r>
              <a:rPr lang="sv-SE" sz="1400" dirty="0">
                <a:hlinkClick r:id="rId5"/>
              </a:rPr>
              <a:t>www.kunskapsstyrningvard.se</a:t>
            </a:r>
            <a:endParaRPr lang="sv-SE" sz="1400" dirty="0"/>
          </a:p>
          <a:p>
            <a:pPr marL="0" indent="0">
              <a:spcAft>
                <a:spcPts val="600"/>
              </a:spcAft>
              <a:buNone/>
            </a:pPr>
            <a:endParaRPr lang="sv-SE" sz="1400" dirty="0">
              <a:ea typeface="Open Sans"/>
              <a:cs typeface="Open Sans"/>
            </a:endParaRPr>
          </a:p>
          <a:p>
            <a:pPr marL="342900" indent="-342900">
              <a:spcAft>
                <a:spcPts val="600"/>
              </a:spcAft>
              <a:buFont typeface="Arial" panose="020B0604020202020204" pitchFamily="34" charset="0"/>
              <a:buAutoNum type="arabicPeriod" startAt="4"/>
            </a:pPr>
            <a:endParaRPr lang="sv-SE" sz="1400" dirty="0">
              <a:ea typeface="Open Sans"/>
              <a:cs typeface="Open Sans"/>
            </a:endParaRPr>
          </a:p>
          <a:p>
            <a:pPr marL="342900" indent="-342900">
              <a:spcAft>
                <a:spcPts val="600"/>
              </a:spcAft>
              <a:buFont typeface="Arial" panose="020B0604020202020204" pitchFamily="34" charset="0"/>
              <a:buAutoNum type="arabicPeriod" startAt="4"/>
            </a:pPr>
            <a:endParaRPr lang="sv-SE" sz="1400" dirty="0">
              <a:ea typeface="Open Sans"/>
              <a:cs typeface="Open Sans"/>
            </a:endParaRPr>
          </a:p>
        </p:txBody>
      </p:sp>
    </p:spTree>
    <p:extLst>
      <p:ext uri="{BB962C8B-B14F-4D97-AF65-F5344CB8AC3E}">
        <p14:creationId xmlns:p14="http://schemas.microsoft.com/office/powerpoint/2010/main" val="4143609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F345D-B7ED-EC83-6BB0-9FAEB06AD330}"/>
              </a:ext>
            </a:extLst>
          </p:cNvPr>
          <p:cNvSpPr>
            <a:spLocks noGrp="1"/>
          </p:cNvSpPr>
          <p:nvPr>
            <p:ph type="title"/>
          </p:nvPr>
        </p:nvSpPr>
        <p:spPr>
          <a:xfrm>
            <a:off x="904875" y="2548890"/>
            <a:ext cx="6783304" cy="1874520"/>
          </a:xfrm>
        </p:spPr>
        <p:txBody>
          <a:bodyPr/>
          <a:lstStyle/>
          <a:p>
            <a:pPr>
              <a:spcBef>
                <a:spcPts val="2400"/>
              </a:spcBef>
              <a:spcAft>
                <a:spcPts val="1200"/>
              </a:spcAft>
            </a:pPr>
            <a:r>
              <a:rPr lang="sv-SE" sz="4000" dirty="0"/>
              <a:t>Kommunikationsinsatser</a:t>
            </a:r>
            <a:r>
              <a:rPr lang="sv-SE" dirty="0"/>
              <a:t/>
            </a:r>
            <a:br>
              <a:rPr lang="sv-SE" dirty="0"/>
            </a:br>
            <a:endParaRPr lang="sv-SE" sz="1800" dirty="0">
              <a:solidFill>
                <a:schemeClr val="tx1"/>
              </a:solidFill>
              <a:latin typeface="+mn-lt"/>
            </a:endParaRPr>
          </a:p>
        </p:txBody>
      </p:sp>
    </p:spTree>
    <p:extLst>
      <p:ext uri="{BB962C8B-B14F-4D97-AF65-F5344CB8AC3E}">
        <p14:creationId xmlns:p14="http://schemas.microsoft.com/office/powerpoint/2010/main" val="223442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02DFA9-47EF-F7E6-2FDD-333B8D0BAE87}"/>
              </a:ext>
            </a:extLst>
          </p:cNvPr>
          <p:cNvSpPr>
            <a:spLocks noGrp="1"/>
          </p:cNvSpPr>
          <p:nvPr>
            <p:ph sz="half" idx="1"/>
          </p:nvPr>
        </p:nvSpPr>
        <p:spPr>
          <a:xfrm>
            <a:off x="922868" y="1481575"/>
            <a:ext cx="5826276" cy="4940996"/>
          </a:xfrm>
        </p:spPr>
        <p:txBody>
          <a:bodyPr vert="horz" lIns="0" tIns="0" rIns="0" bIns="0" rtlCol="0" anchor="t">
            <a:normAutofit/>
          </a:bodyPr>
          <a:lstStyle/>
          <a:p>
            <a:pPr marL="342900" indent="-342900">
              <a:spcAft>
                <a:spcPts val="600"/>
              </a:spcAft>
              <a:buAutoNum type="arabicPeriod"/>
            </a:pPr>
            <a:endParaRPr lang="sv-SE" sz="900" dirty="0">
              <a:ea typeface="Open Sans"/>
              <a:cs typeface="Open Sans"/>
            </a:endParaRPr>
          </a:p>
          <a:p>
            <a:pPr marL="342900" indent="-342900">
              <a:spcAft>
                <a:spcPts val="600"/>
              </a:spcAft>
              <a:buAutoNum type="arabicPeriod"/>
            </a:pPr>
            <a:endParaRPr lang="sv-SE" sz="900" dirty="0">
              <a:ea typeface="Open Sans"/>
              <a:cs typeface="Open Sans"/>
            </a:endParaRPr>
          </a:p>
          <a:p>
            <a:pPr marL="342900" indent="-342900">
              <a:spcAft>
                <a:spcPts val="600"/>
              </a:spcAft>
              <a:buAutoNum type="arabicPeriod"/>
            </a:pPr>
            <a:endParaRPr lang="sv-SE" sz="900" dirty="0">
              <a:ea typeface="Open Sans"/>
              <a:cs typeface="Open Sans"/>
            </a:endParaRPr>
          </a:p>
        </p:txBody>
      </p:sp>
      <p:sp>
        <p:nvSpPr>
          <p:cNvPr id="9" name="Rubrik 2">
            <a:extLst>
              <a:ext uri="{FF2B5EF4-FFF2-40B4-BE49-F238E27FC236}">
                <a16:creationId xmlns:a16="http://schemas.microsoft.com/office/drawing/2014/main" id="{29602A96-1D70-6895-FE7F-97176B4F9926}"/>
              </a:ext>
            </a:extLst>
          </p:cNvPr>
          <p:cNvSpPr txBox="1">
            <a:spLocks/>
          </p:cNvSpPr>
          <p:nvPr/>
        </p:nvSpPr>
        <p:spPr>
          <a:xfrm>
            <a:off x="922867" y="669288"/>
            <a:ext cx="10346267" cy="812286"/>
          </a:xfrm>
          <a:prstGeom prst="rect">
            <a:avLst/>
          </a:prstGeom>
        </p:spPr>
        <p:txBody>
          <a:bodyPr vert="horz" lIns="0" tIns="0" rIns="0" bIns="0" rtlCol="0" anchor="t">
            <a:normAutofit/>
          </a:bodyPr>
          <a:lstStyle>
            <a:lvl1pPr algn="l" defTabSz="914400" rtl="0" eaLnBrk="1" latinLnBrk="0" hangingPunct="1">
              <a:lnSpc>
                <a:spcPct val="100000"/>
              </a:lnSpc>
              <a:spcBef>
                <a:spcPct val="0"/>
              </a:spcBef>
              <a:buNone/>
              <a:defRPr sz="3200" b="0" kern="1200">
                <a:solidFill>
                  <a:schemeClr val="accent1"/>
                </a:solidFill>
                <a:latin typeface="+mj-lt"/>
                <a:ea typeface="+mj-ea"/>
                <a:cs typeface="+mj-cs"/>
              </a:defRPr>
            </a:lvl1pPr>
          </a:lstStyle>
          <a:p>
            <a:r>
              <a:rPr lang="sv-SE" sz="2400"/>
              <a:t>Kommunikationsinsatser – etapp 1 för 1177 för vårdpersonal</a:t>
            </a:r>
          </a:p>
        </p:txBody>
      </p:sp>
      <p:sp>
        <p:nvSpPr>
          <p:cNvPr id="3" name="Platshållare för innehåll 2">
            <a:extLst>
              <a:ext uri="{FF2B5EF4-FFF2-40B4-BE49-F238E27FC236}">
                <a16:creationId xmlns:a16="http://schemas.microsoft.com/office/drawing/2014/main" id="{34FE207C-44A0-6456-3076-741BFE4E6458}"/>
              </a:ext>
            </a:extLst>
          </p:cNvPr>
          <p:cNvSpPr txBox="1">
            <a:spLocks/>
          </p:cNvSpPr>
          <p:nvPr/>
        </p:nvSpPr>
        <p:spPr>
          <a:xfrm>
            <a:off x="6989241" y="1320684"/>
            <a:ext cx="4635278" cy="4707137"/>
          </a:xfrm>
          <a:prstGeom prst="rect">
            <a:avLst/>
          </a:prstGeom>
        </p:spPr>
        <p:txBody>
          <a:bodyPr>
            <a:noAutofit/>
          </a:bodyPr>
          <a:lstStyle>
            <a:lvl1pPr marL="180975" indent="-180975" algn="l" defTabSz="914400" rtl="0" eaLnBrk="1" latinLnBrk="0" hangingPunct="1">
              <a:lnSpc>
                <a:spcPct val="110000"/>
              </a:lnSpc>
              <a:spcBef>
                <a:spcPts val="600"/>
              </a:spcBef>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3pPr>
            <a:lvl4pPr marL="714375" indent="-171450"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4pPr>
            <a:lvl5pPr marL="895350"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lnSpc>
                <a:spcPct val="107000"/>
              </a:lnSpc>
              <a:spcAft>
                <a:spcPts val="800"/>
              </a:spcAft>
              <a:buNone/>
            </a:pPr>
            <a:r>
              <a:rPr lang="sv-SE" sz="1400" b="1" kern="100" dirty="0">
                <a:solidFill>
                  <a:schemeClr val="tx2"/>
                </a:solidFill>
                <a:latin typeface="Calibri" panose="020F0502020204030204" pitchFamily="34" charset="0"/>
                <a:cs typeface="Times New Roman" panose="02020603050405020304" pitchFamily="18" charset="0"/>
              </a:rPr>
              <a:t>Till invånare:</a:t>
            </a:r>
          </a:p>
          <a:p>
            <a:pPr marL="342900" lvl="0" indent="-342900">
              <a:lnSpc>
                <a:spcPct val="107000"/>
              </a:lnSpc>
              <a:buFont typeface="Symbol" panose="05050102010706020507" pitchFamily="18" charset="2"/>
              <a:buChar char=""/>
            </a:pPr>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Puff på </a:t>
            </a:r>
            <a:r>
              <a:rPr lang="sv-SE" sz="1200" b="1" kern="100" dirty="0">
                <a:latin typeface="Calibri" panose="020F0502020204030204" pitchFamily="34" charset="0"/>
                <a:ea typeface="Calibri" panose="020F0502020204030204" pitchFamily="34" charset="0"/>
                <a:cs typeface="Times New Roman" panose="02020603050405020304" pitchFamily="18" charset="0"/>
              </a:rPr>
              <a:t>startsidan på 1177.se med länk till kort information om 1177 för vårdpersonal</a:t>
            </a:r>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Om invånare hamnar på 1177 för vårdpersonal möts de av </a:t>
            </a:r>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välkomstmeddelande</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om att: </a:t>
            </a:r>
          </a:p>
          <a:p>
            <a:pPr marL="628650" lvl="1">
              <a:lnSpc>
                <a:spcPct val="107000"/>
              </a:lnSpc>
              <a:spcBef>
                <a:spcPts val="0"/>
              </a:spcBef>
              <a:buClr>
                <a:srgbClr val="44546A"/>
              </a:buClr>
              <a:buFont typeface="Courier New" panose="02070309020205020404" pitchFamily="49" charset="0"/>
              <a:buChar char="o"/>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texterna är riktade till vårdpersonal</a:t>
            </a:r>
          </a:p>
          <a:p>
            <a:pPr marL="628650" lvl="1">
              <a:lnSpc>
                <a:spcPct val="107000"/>
              </a:lnSpc>
              <a:spcBef>
                <a:spcPts val="0"/>
              </a:spcBef>
              <a:buClr>
                <a:srgbClr val="44546A"/>
              </a:buClr>
              <a:buFont typeface="Courier New" panose="02070309020205020404" pitchFamily="49" charset="0"/>
              <a:buChar char="o"/>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på 1177.se finns information och e-tjänster för dig som invånare (ej slutlig copy)</a:t>
            </a:r>
          </a:p>
          <a:p>
            <a:pPr marL="0" indent="0">
              <a:lnSpc>
                <a:spcPct val="107000"/>
              </a:lnSpc>
              <a:spcBef>
                <a:spcPts val="2400"/>
              </a:spcBef>
              <a:spcAft>
                <a:spcPts val="800"/>
              </a:spcAft>
              <a:buNone/>
            </a:pPr>
            <a:r>
              <a:rPr lang="sv-SE" sz="1400" b="1" kern="100" dirty="0">
                <a:solidFill>
                  <a:schemeClr val="tx2"/>
                </a:solidFill>
                <a:latin typeface="Calibri" panose="020F0502020204030204" pitchFamily="34" charset="0"/>
                <a:cs typeface="Times New Roman" panose="02020603050405020304" pitchFamily="18" charset="0"/>
              </a:rPr>
              <a:t>Länkningar</a:t>
            </a:r>
          </a:p>
          <a:p>
            <a:pPr marL="0" lvl="0" indent="0">
              <a:lnSpc>
                <a:spcPct val="107000"/>
              </a:lnSpc>
              <a:spcAft>
                <a:spcPts val="800"/>
              </a:spcAft>
              <a:buNone/>
            </a:pPr>
            <a:r>
              <a:rPr lang="sv-SE"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www.nationelltklinisktkunskapsstod.se </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kommer att pekas om till den nya adressen under ett år. Den gamla adressen fortsätter att fungeraunder en övergångstid. En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redirect</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(av typen 301) gör att Google ”glömmer” den adressen.</a:t>
            </a:r>
          </a:p>
        </p:txBody>
      </p:sp>
      <p:sp>
        <p:nvSpPr>
          <p:cNvPr id="5" name="Platshållare för innehåll 2">
            <a:extLst>
              <a:ext uri="{FF2B5EF4-FFF2-40B4-BE49-F238E27FC236}">
                <a16:creationId xmlns:a16="http://schemas.microsoft.com/office/drawing/2014/main" id="{62D45F9E-0091-4221-11D0-582B7C0EE9A3}"/>
              </a:ext>
            </a:extLst>
          </p:cNvPr>
          <p:cNvSpPr txBox="1">
            <a:spLocks/>
          </p:cNvSpPr>
          <p:nvPr/>
        </p:nvSpPr>
        <p:spPr>
          <a:xfrm>
            <a:off x="1047415" y="1320684"/>
            <a:ext cx="5266744" cy="5296684"/>
          </a:xfrm>
          <a:prstGeom prst="rect">
            <a:avLst/>
          </a:prstGeom>
        </p:spPr>
        <p:txBody>
          <a:bodyPr>
            <a:noAutofit/>
          </a:bodyPr>
          <a:lstStyle>
            <a:lvl1pPr marL="180975" indent="-180975" algn="l" defTabSz="914400" rtl="0" eaLnBrk="1" latinLnBrk="0" hangingPunct="1">
              <a:lnSpc>
                <a:spcPct val="110000"/>
              </a:lnSpc>
              <a:spcBef>
                <a:spcPts val="600"/>
              </a:spcBef>
              <a:buFont typeface="Arial" panose="020B0604020202020204" pitchFamily="34" charset="0"/>
              <a:buChar char="•"/>
              <a:defRPr sz="2000" kern="1200">
                <a:solidFill>
                  <a:schemeClr val="tx1"/>
                </a:solidFill>
                <a:latin typeface="+mn-lt"/>
                <a:ea typeface="+mn-ea"/>
                <a:cs typeface="+mn-cs"/>
              </a:defRPr>
            </a:lvl1pPr>
            <a:lvl2pPr marL="361950" indent="-180975" algn="l" defTabSz="914400" rtl="0" eaLnBrk="1" latinLnBrk="0" hangingPunct="1">
              <a:lnSpc>
                <a:spcPct val="11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914400" rtl="0" eaLnBrk="1" latinLnBrk="0" hangingPunct="1">
              <a:lnSpc>
                <a:spcPct val="110000"/>
              </a:lnSpc>
              <a:spcBef>
                <a:spcPts val="600"/>
              </a:spcBef>
              <a:buFont typeface="Arial" panose="020B0604020202020204" pitchFamily="34" charset="0"/>
              <a:buChar char="•"/>
              <a:defRPr sz="1600" kern="1200">
                <a:solidFill>
                  <a:schemeClr val="tx1"/>
                </a:solidFill>
                <a:latin typeface="+mn-lt"/>
                <a:ea typeface="+mn-ea"/>
                <a:cs typeface="+mn-cs"/>
              </a:defRPr>
            </a:lvl3pPr>
            <a:lvl4pPr marL="714375" indent="-171450"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4pPr>
            <a:lvl5pPr marL="895350" indent="-180975" algn="l" defTabSz="914400" rtl="0" eaLnBrk="1" latinLnBrk="0" hangingPunct="1">
              <a:lnSpc>
                <a:spcPct val="11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9pPr>
          </a:lstStyle>
          <a:p>
            <a:pPr marL="0" indent="0">
              <a:lnSpc>
                <a:spcPct val="107000"/>
              </a:lnSpc>
              <a:spcAft>
                <a:spcPts val="800"/>
              </a:spcAft>
              <a:buNone/>
            </a:pPr>
            <a:r>
              <a:rPr lang="sv-SE" sz="14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Till regionerna och medarbetare i hälso- och sjukvården</a:t>
            </a:r>
            <a:endParaRPr lang="sv-SE" sz="14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sv-SE" sz="1200" b="1"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Från SKR och Kunskapsstyrningen</a:t>
            </a:r>
            <a:endParaRPr lang="sv-SE" sz="12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44546A"/>
              </a:buClr>
              <a:buFont typeface="Symbol" panose="05050102010706020507" pitchFamily="18" charset="2"/>
              <a:buChar char=""/>
            </a:pPr>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Nyhet i slutet av mars</a:t>
            </a:r>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Bef>
                <a:spcPts val="0"/>
              </a:spcBef>
              <a:buFont typeface="Courier New" panose="02070309020205020404" pitchFamily="49" charset="0"/>
              <a:buChar char="o"/>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på </a:t>
            </a:r>
            <a:r>
              <a:rPr lang="sv-SE"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kunskapsstyrningvard.se</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och tillhörande nyhetsbrev</a:t>
            </a:r>
          </a:p>
          <a:p>
            <a:pPr marL="628650" lvl="1" indent="-171450">
              <a:lnSpc>
                <a:spcPct val="107000"/>
              </a:lnSpc>
              <a:spcBef>
                <a:spcPts val="0"/>
              </a:spcBef>
              <a:buFont typeface="Courier New" panose="02070309020205020404" pitchFamily="49" charset="0"/>
              <a:buChar char="o"/>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nyhet i SKRs nyhetsbrev </a:t>
            </a:r>
            <a:r>
              <a:rPr lang="sv-SE" sz="1200" i="1" kern="100" dirty="0">
                <a:effectLst/>
                <a:latin typeface="Calibri" panose="020F0502020204030204" pitchFamily="34" charset="0"/>
                <a:ea typeface="Calibri" panose="020F0502020204030204" pitchFamily="34" charset="0"/>
                <a:cs typeface="Times New Roman" panose="02020603050405020304" pitchFamily="18" charset="0"/>
              </a:rPr>
              <a:t>Vård och hälsa</a:t>
            </a:r>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44546A"/>
              </a:buClr>
              <a:buFont typeface="Symbol" panose="05050102010706020507" pitchFamily="18" charset="2"/>
              <a:buChar char=""/>
            </a:pPr>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Löpande information </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via kunskapsstyrningens nätverk inklusive partnerskapet med myndigheter</a:t>
            </a:r>
          </a:p>
          <a:p>
            <a:pPr marL="742950" lvl="1" indent="-285750">
              <a:lnSpc>
                <a:spcPct val="107000"/>
              </a:lnSpc>
              <a:spcBef>
                <a:spcPts val="0"/>
              </a:spcBef>
              <a:buFont typeface="Courier New" panose="02070309020205020404" pitchFamily="49" charset="0"/>
              <a:buChar char="o"/>
            </a:pP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synkas med information och stödmaterial på webbplatserna: </a:t>
            </a:r>
            <a:r>
              <a:rPr lang="sv-SE"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kunskapsstyrningvard.se</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och </a:t>
            </a:r>
            <a:r>
              <a:rPr lang="sv-SE"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nationelltklinisktkunskapsstod.se</a:t>
            </a:r>
            <a:endParaRPr lang="sv-SE"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44546A"/>
              </a:buClr>
              <a:buNone/>
            </a:pPr>
            <a:r>
              <a:rPr lang="sv-SE" sz="1200" b="1" kern="100" dirty="0">
                <a:solidFill>
                  <a:schemeClr val="tx2"/>
                </a:solidFill>
                <a:latin typeface="Calibri" panose="020F0502020204030204" pitchFamily="34" charset="0"/>
                <a:cs typeface="Times New Roman" panose="02020603050405020304" pitchFamily="18" charset="0"/>
              </a:rPr>
              <a:t>Från Inera</a:t>
            </a:r>
          </a:p>
          <a:p>
            <a:pPr marL="342900" lvl="0" indent="-342900">
              <a:lnSpc>
                <a:spcPct val="107000"/>
              </a:lnSpc>
              <a:buClr>
                <a:srgbClr val="44546A"/>
              </a:buClr>
              <a:buFont typeface="Symbol" panose="05050102010706020507" pitchFamily="18" charset="2"/>
              <a:buChar char=""/>
            </a:pPr>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Nyhet i </a:t>
            </a:r>
            <a:r>
              <a:rPr lang="sv-SE" sz="1200" b="1" kern="100" dirty="0">
                <a:latin typeface="Calibri" panose="020F0502020204030204" pitchFamily="34" charset="0"/>
                <a:ea typeface="Calibri" panose="020F0502020204030204" pitchFamily="34" charset="0"/>
                <a:cs typeface="Times New Roman" panose="02020603050405020304" pitchFamily="18" charset="0"/>
              </a:rPr>
              <a:t>slutet av mars/början april </a:t>
            </a:r>
          </a:p>
          <a:p>
            <a:pPr marL="719138" lvl="1" indent="-273050">
              <a:lnSpc>
                <a:spcPct val="107000"/>
              </a:lnSpc>
              <a:buClr>
                <a:srgbClr val="44546A"/>
              </a:buClr>
              <a:buFont typeface="Courier New" panose="02070309020205020404" pitchFamily="49" charset="0"/>
              <a:buChar char="o"/>
            </a:pPr>
            <a:r>
              <a:rPr lang="sv-SE" sz="1200" kern="100" dirty="0">
                <a:latin typeface="Calibri" panose="020F0502020204030204" pitchFamily="34" charset="0"/>
                <a:cs typeface="Times New Roman" panose="02020603050405020304" pitchFamily="18" charset="0"/>
              </a:rPr>
              <a:t>på inera.se och i Ineras nyhetsbrev </a:t>
            </a:r>
            <a:r>
              <a:rPr lang="sv-SE" sz="1200" i="1" kern="100" dirty="0">
                <a:latin typeface="Calibri" panose="020F0502020204030204" pitchFamily="34" charset="0"/>
                <a:cs typeface="Times New Roman" panose="02020603050405020304" pitchFamily="18" charset="0"/>
              </a:rPr>
              <a:t>Aktuellt från Inera </a:t>
            </a:r>
          </a:p>
          <a:p>
            <a:pPr marL="742950" lvl="1" indent="-285750">
              <a:lnSpc>
                <a:spcPct val="107000"/>
              </a:lnSpc>
              <a:spcBef>
                <a:spcPts val="0"/>
              </a:spcBef>
              <a:buFont typeface="Courier New" panose="02070309020205020404" pitchFamily="49" charset="0"/>
              <a:buChar char="o"/>
            </a:pPr>
            <a:r>
              <a:rPr lang="sv-SE" sz="1200" kern="100" dirty="0">
                <a:latin typeface="Calibri" panose="020F0502020204030204" pitchFamily="34" charset="0"/>
                <a:cs typeface="Times New Roman" panose="02020603050405020304" pitchFamily="18" charset="0"/>
              </a:rPr>
              <a:t>puff på startsidan på </a:t>
            </a:r>
            <a:r>
              <a:rPr lang="sv-SE" sz="1200" kern="100" dirty="0">
                <a:latin typeface="Calibri" panose="020F0502020204030204" pitchFamily="34" charset="0"/>
                <a:cs typeface="Times New Roman" panose="02020603050405020304" pitchFamily="18" charset="0"/>
                <a:hlinkClick r:id="rId2">
                  <a:extLst>
                    <a:ext uri="{A12FA001-AC4F-418D-AE19-62706E023703}">
                      <ahyp:hlinkClr xmlns="" xmlns:ahyp="http://schemas.microsoft.com/office/drawing/2018/hyperlinkcolor" val="tx"/>
                    </a:ext>
                  </a:extLst>
                </a:hlinkClick>
              </a:rPr>
              <a:t>nationelltklinisktkunskapsstod.se</a:t>
            </a:r>
            <a:r>
              <a:rPr lang="sv-SE" sz="1200" kern="100" dirty="0">
                <a:latin typeface="Calibri" panose="020F0502020204030204" pitchFamily="34" charset="0"/>
                <a:cs typeface="Times New Roman" panose="02020603050405020304" pitchFamily="18" charset="0"/>
              </a:rPr>
              <a:t> till nyheten på inera.se</a:t>
            </a:r>
          </a:p>
          <a:p>
            <a:pPr marL="342900" lvl="0" indent="-342900">
              <a:lnSpc>
                <a:spcPct val="107000"/>
              </a:lnSpc>
              <a:spcAft>
                <a:spcPts val="800"/>
              </a:spcAft>
              <a:buClr>
                <a:srgbClr val="44546A"/>
              </a:buClr>
              <a:buFont typeface="Symbol" panose="05050102010706020507" pitchFamily="18" charset="2"/>
              <a:buChar char=""/>
            </a:pPr>
            <a:r>
              <a:rPr lang="sv-SE" sz="1200" b="1" kern="100" dirty="0">
                <a:effectLst/>
                <a:latin typeface="Calibri" panose="020F0502020204030204" pitchFamily="34" charset="0"/>
                <a:ea typeface="Calibri" panose="020F0502020204030204" pitchFamily="34" charset="0"/>
                <a:cs typeface="Times New Roman" panose="02020603050405020304" pitchFamily="18" charset="0"/>
              </a:rPr>
              <a:t>Ineras kanaler </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används för att nå regionernas Kommunikationsdirektörer och Hälso- och sjukvårdsdirektörer</a:t>
            </a:r>
          </a:p>
          <a:p>
            <a:pPr marL="342900" indent="-342900">
              <a:lnSpc>
                <a:spcPct val="107000"/>
              </a:lnSpc>
              <a:spcAft>
                <a:spcPts val="800"/>
              </a:spcAft>
              <a:buClr>
                <a:srgbClr val="44546A"/>
              </a:buClr>
              <a:buFont typeface="Symbol" panose="05050102010706020507" pitchFamily="18" charset="2"/>
              <a:buChar char=""/>
            </a:pPr>
            <a:r>
              <a:rPr lang="sv-SE" sz="1200" b="1" kern="100" dirty="0">
                <a:latin typeface="Calibri" panose="020F0502020204030204" pitchFamily="34" charset="0"/>
                <a:ea typeface="Calibri" panose="020F0502020204030204" pitchFamily="34" charset="0"/>
                <a:cs typeface="Times New Roman" panose="02020603050405020304" pitchFamily="18" charset="0"/>
              </a:rPr>
              <a:t>I</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nformation om namnbyte, länkningar, </a:t>
            </a:r>
            <a:r>
              <a:rPr lang="sv-SE" sz="1200" kern="100" dirty="0" err="1">
                <a:effectLst/>
                <a:latin typeface="Calibri" panose="020F0502020204030204" pitchFamily="34" charset="0"/>
                <a:ea typeface="Calibri" panose="020F0502020204030204" pitchFamily="34" charset="0"/>
                <a:cs typeface="Times New Roman" panose="02020603050405020304" pitchFamily="18" charset="0"/>
              </a:rPr>
              <a:t>migrering</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etc. på </a:t>
            </a:r>
            <a:r>
              <a:rPr lang="sv-SE"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nationelltklinisktkunskapsstod.se</a:t>
            </a:r>
            <a:r>
              <a:rPr lang="sv-SE" sz="1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0769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a:extLst>
              <a:ext uri="{FF2B5EF4-FFF2-40B4-BE49-F238E27FC236}">
                <a16:creationId xmlns:a16="http://schemas.microsoft.com/office/drawing/2014/main" id="{C3BFF663-9CF9-C894-FFDB-278F5111D9A8}"/>
              </a:ext>
            </a:extLst>
          </p:cNvPr>
          <p:cNvSpPr>
            <a:spLocks noGrp="1"/>
          </p:cNvSpPr>
          <p:nvPr>
            <p:ph type="subTitle" idx="1"/>
          </p:nvPr>
        </p:nvSpPr>
        <p:spPr/>
        <p:txBody>
          <a:bodyPr/>
          <a:lstStyle/>
          <a:p>
            <a:r>
              <a:rPr lang="sv-SE"/>
              <a:t>Vill du veta mera om </a:t>
            </a:r>
            <a:r>
              <a:rPr lang="sv-SE" err="1"/>
              <a:t>Inera</a:t>
            </a:r>
            <a:r>
              <a:rPr lang="sv-SE"/>
              <a:t>? </a:t>
            </a:r>
            <a:br>
              <a:rPr lang="sv-SE"/>
            </a:br>
            <a:r>
              <a:rPr lang="sv-SE"/>
              <a:t>Prenumerera på vårt nyhetsbrev </a:t>
            </a:r>
            <a:br>
              <a:rPr lang="sv-SE"/>
            </a:br>
            <a:r>
              <a:rPr lang="sv-SE">
                <a:hlinkClick r:id="rId3">
                  <a:extLst>
                    <a:ext uri="{A12FA001-AC4F-418D-AE19-62706E023703}">
                      <ahyp:hlinkClr xmlns="" xmlns:ahyp="http://schemas.microsoft.com/office/drawing/2018/hyperlinkcolor" val="tx"/>
                    </a:ext>
                  </a:extLst>
                </a:hlinkClick>
              </a:rPr>
              <a:t>Aktuellt från </a:t>
            </a:r>
            <a:r>
              <a:rPr lang="sv-SE" err="1">
                <a:hlinkClick r:id="rId3">
                  <a:extLst>
                    <a:ext uri="{A12FA001-AC4F-418D-AE19-62706E023703}">
                      <ahyp:hlinkClr xmlns="" xmlns:ahyp="http://schemas.microsoft.com/office/drawing/2018/hyperlinkcolor" val="tx"/>
                    </a:ext>
                  </a:extLst>
                </a:hlinkClick>
              </a:rPr>
              <a:t>Inera</a:t>
            </a:r>
            <a:r>
              <a:rPr lang="sv-SE">
                <a:hlinkClick r:id="rId3">
                  <a:extLst>
                    <a:ext uri="{A12FA001-AC4F-418D-AE19-62706E023703}">
                      <ahyp:hlinkClr xmlns="" xmlns:ahyp="http://schemas.microsoft.com/office/drawing/2018/hyperlinkcolor" val="tx"/>
                    </a:ext>
                  </a:extLst>
                </a:hlinkClick>
              </a:rPr>
              <a:t> </a:t>
            </a:r>
            <a:r>
              <a:rPr lang="sv-SE"/>
              <a:t>och följ oss </a:t>
            </a:r>
            <a:br>
              <a:rPr lang="sv-SE"/>
            </a:br>
            <a:r>
              <a:rPr lang="sv-SE"/>
              <a:t>på </a:t>
            </a:r>
            <a:r>
              <a:rPr lang="sv-SE">
                <a:hlinkClick r:id="rId4">
                  <a:extLst>
                    <a:ext uri="{A12FA001-AC4F-418D-AE19-62706E023703}">
                      <ahyp:hlinkClr xmlns="" xmlns:ahyp="http://schemas.microsoft.com/office/drawing/2018/hyperlinkcolor" val="tx"/>
                    </a:ext>
                  </a:extLst>
                </a:hlinkClick>
              </a:rPr>
              <a:t>Linkedin. </a:t>
            </a:r>
            <a:endParaRPr lang="sv-SE"/>
          </a:p>
          <a:p>
            <a:endParaRPr lang="sv-SE"/>
          </a:p>
        </p:txBody>
      </p:sp>
    </p:spTree>
    <p:extLst>
      <p:ext uri="{BB962C8B-B14F-4D97-AF65-F5344CB8AC3E}">
        <p14:creationId xmlns:p14="http://schemas.microsoft.com/office/powerpoint/2010/main" val="100849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57C138F-2982-D660-89C6-4318B505A0ED}"/>
              </a:ext>
            </a:extLst>
          </p:cNvPr>
          <p:cNvSpPr>
            <a:spLocks noGrp="1"/>
          </p:cNvSpPr>
          <p:nvPr>
            <p:ph idx="1"/>
          </p:nvPr>
        </p:nvSpPr>
        <p:spPr/>
        <p:txBody>
          <a:bodyPr/>
          <a:lstStyle/>
          <a:p>
            <a:r>
              <a:rPr lang="sv-SE" dirty="0"/>
              <a:t>1177 för vårdpersonal – det första steget</a:t>
            </a:r>
          </a:p>
          <a:p>
            <a:r>
              <a:rPr lang="sv-SE" dirty="0"/>
              <a:t>Preliminära skissbilder</a:t>
            </a:r>
          </a:p>
          <a:p>
            <a:r>
              <a:rPr lang="sv-SE" dirty="0"/>
              <a:t>Sammanfattning av första etappen (</a:t>
            </a:r>
            <a:r>
              <a:rPr lang="sv-SE" dirty="0" err="1"/>
              <a:t>one</a:t>
            </a:r>
            <a:r>
              <a:rPr lang="sv-SE" dirty="0"/>
              <a:t> </a:t>
            </a:r>
            <a:r>
              <a:rPr lang="sv-SE" dirty="0" err="1"/>
              <a:t>slide</a:t>
            </a:r>
            <a:r>
              <a:rPr lang="sv-SE" dirty="0"/>
              <a:t>)</a:t>
            </a:r>
          </a:p>
          <a:p>
            <a:r>
              <a:rPr lang="sv-SE" dirty="0"/>
              <a:t>Hisspitch</a:t>
            </a:r>
          </a:p>
          <a:p>
            <a:r>
              <a:rPr lang="sv-SE" dirty="0"/>
              <a:t>Frågor och svar</a:t>
            </a:r>
          </a:p>
          <a:p>
            <a:r>
              <a:rPr lang="sv-SE" dirty="0"/>
              <a:t>Kommunikationsinsatser</a:t>
            </a:r>
          </a:p>
        </p:txBody>
      </p:sp>
      <p:sp>
        <p:nvSpPr>
          <p:cNvPr id="3" name="Rubrik 2">
            <a:extLst>
              <a:ext uri="{FF2B5EF4-FFF2-40B4-BE49-F238E27FC236}">
                <a16:creationId xmlns:a16="http://schemas.microsoft.com/office/drawing/2014/main" id="{A309E759-81E5-917C-B04F-CF2610AE924D}"/>
              </a:ext>
            </a:extLst>
          </p:cNvPr>
          <p:cNvSpPr>
            <a:spLocks noGrp="1"/>
          </p:cNvSpPr>
          <p:nvPr>
            <p:ph type="title"/>
          </p:nvPr>
        </p:nvSpPr>
        <p:spPr/>
        <p:txBody>
          <a:bodyPr/>
          <a:lstStyle/>
          <a:p>
            <a:r>
              <a:rPr lang="sv-SE"/>
              <a:t>Innehåll</a:t>
            </a:r>
          </a:p>
        </p:txBody>
      </p:sp>
    </p:spTree>
    <p:extLst>
      <p:ext uri="{BB962C8B-B14F-4D97-AF65-F5344CB8AC3E}">
        <p14:creationId xmlns:p14="http://schemas.microsoft.com/office/powerpoint/2010/main" val="187164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F345D-B7ED-EC83-6BB0-9FAEB06AD330}"/>
              </a:ext>
            </a:extLst>
          </p:cNvPr>
          <p:cNvSpPr>
            <a:spLocks noGrp="1"/>
          </p:cNvSpPr>
          <p:nvPr>
            <p:ph type="title"/>
          </p:nvPr>
        </p:nvSpPr>
        <p:spPr>
          <a:xfrm>
            <a:off x="904875" y="2548890"/>
            <a:ext cx="6783304" cy="1874520"/>
          </a:xfrm>
        </p:spPr>
        <p:txBody>
          <a:bodyPr/>
          <a:lstStyle/>
          <a:p>
            <a:pPr>
              <a:spcBef>
                <a:spcPts val="2400"/>
              </a:spcBef>
              <a:spcAft>
                <a:spcPts val="1200"/>
              </a:spcAft>
            </a:pPr>
            <a:r>
              <a:rPr lang="sv-SE"/>
              <a:t>1177 för vårdpersonal – det första steget</a:t>
            </a:r>
            <a:br>
              <a:rPr lang="sv-SE"/>
            </a:br>
            <a:r>
              <a:rPr lang="sv-SE"/>
              <a:t/>
            </a:r>
            <a:br>
              <a:rPr lang="sv-SE"/>
            </a:br>
            <a:endParaRPr lang="sv-SE" sz="1800">
              <a:solidFill>
                <a:schemeClr val="tx1"/>
              </a:solidFill>
              <a:latin typeface="+mn-lt"/>
            </a:endParaRPr>
          </a:p>
        </p:txBody>
      </p:sp>
    </p:spTree>
    <p:extLst>
      <p:ext uri="{BB962C8B-B14F-4D97-AF65-F5344CB8AC3E}">
        <p14:creationId xmlns:p14="http://schemas.microsoft.com/office/powerpoint/2010/main" val="9316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02DFA9-47EF-F7E6-2FDD-333B8D0BAE87}"/>
              </a:ext>
            </a:extLst>
          </p:cNvPr>
          <p:cNvSpPr>
            <a:spLocks noGrp="1"/>
          </p:cNvSpPr>
          <p:nvPr>
            <p:ph sz="half" idx="1"/>
          </p:nvPr>
        </p:nvSpPr>
        <p:spPr>
          <a:xfrm>
            <a:off x="922867" y="1824038"/>
            <a:ext cx="4551007" cy="4337242"/>
          </a:xfrm>
        </p:spPr>
        <p:txBody>
          <a:bodyPr>
            <a:normAutofit fontScale="92500" lnSpcReduction="10000"/>
          </a:bodyPr>
          <a:lstStyle/>
          <a:p>
            <a:pPr>
              <a:lnSpc>
                <a:spcPct val="100000"/>
              </a:lnSpc>
            </a:pPr>
            <a:r>
              <a:rPr lang="sv-SE" sz="1700"/>
              <a:t>I juni 2023 fattade regionerna, genom styrgruppen för kunskapsstyrning och Ineras styrelse, beslutet att de nationella kliniska kunskapsstöd som produceras inom regionernas system för kunskapsstyrning ska publiceras under varumärket 1177. </a:t>
            </a:r>
          </a:p>
          <a:p>
            <a:pPr>
              <a:lnSpc>
                <a:spcPct val="100000"/>
              </a:lnSpc>
            </a:pPr>
            <a:r>
              <a:rPr lang="sv-SE" sz="1700"/>
              <a:t>Beslutet hade föregåtts av en omfattande förankring inom systemet för kunskapsstyrning och i regionernas ledningsnätverk.</a:t>
            </a:r>
          </a:p>
          <a:p>
            <a:pPr>
              <a:lnSpc>
                <a:spcPct val="100000"/>
              </a:lnSpc>
            </a:pPr>
            <a:r>
              <a:rPr lang="sv-SE" sz="1700"/>
              <a:t>Inera fortsätter att ansvara för arbetet med nationella redaktioner och synkronisering med övriga kunskapstjänster, som till exempel Vårdhandboken och Rikshandboken i barnhälsovård samt 1177 för invånare. </a:t>
            </a:r>
          </a:p>
          <a:p>
            <a:pPr>
              <a:lnSpc>
                <a:spcPct val="100000"/>
              </a:lnSpc>
            </a:pPr>
            <a:endParaRPr lang="sv-SE" sz="1400"/>
          </a:p>
          <a:p>
            <a:pPr>
              <a:lnSpc>
                <a:spcPct val="100000"/>
              </a:lnSpc>
            </a:pPr>
            <a:endParaRPr lang="sv-SE" sz="1400"/>
          </a:p>
          <a:p>
            <a:pPr marL="180975" lvl="1" indent="0">
              <a:lnSpc>
                <a:spcPct val="100000"/>
              </a:lnSpc>
              <a:buNone/>
            </a:pPr>
            <a:r>
              <a:rPr lang="sv-SE"/>
              <a:t> </a:t>
            </a:r>
          </a:p>
        </p:txBody>
      </p:sp>
      <p:pic>
        <p:nvPicPr>
          <p:cNvPr id="7" name="Bildobjekt 6" descr="En bild som visar person, finger, tumme, klädsel&#10;&#10;Automatiskt genererad beskrivning">
            <a:extLst>
              <a:ext uri="{FF2B5EF4-FFF2-40B4-BE49-F238E27FC236}">
                <a16:creationId xmlns:a16="http://schemas.microsoft.com/office/drawing/2014/main" id="{C9984DBA-5BB2-51D2-2072-089FECDBA68A}"/>
              </a:ext>
            </a:extLst>
          </p:cNvPr>
          <p:cNvPicPr>
            <a:picLocks noChangeAspect="1"/>
          </p:cNvPicPr>
          <p:nvPr/>
        </p:nvPicPr>
        <p:blipFill rotWithShape="1">
          <a:blip r:embed="rId2">
            <a:extLst>
              <a:ext uri="{28A0092B-C50C-407E-A947-70E740481C1C}">
                <a14:useLocalDpi xmlns:a14="http://schemas.microsoft.com/office/drawing/2010/main" val="0"/>
              </a:ext>
            </a:extLst>
          </a:blip>
          <a:srcRect t="12724" r="-2" b="12181"/>
          <a:stretch/>
        </p:blipFill>
        <p:spPr>
          <a:xfrm>
            <a:off x="6096000" y="10"/>
            <a:ext cx="6096000" cy="6857989"/>
          </a:xfrm>
          <a:prstGeom prst="rect">
            <a:avLst/>
          </a:prstGeom>
          <a:noFill/>
          <a:effectLst>
            <a:outerShdw blurRad="254000" dist="38100" dir="5400000" sx="99000" sy="99000" rotWithShape="0">
              <a:prstClr val="black">
                <a:alpha val="50000"/>
              </a:prstClr>
            </a:outerShdw>
          </a:effectLst>
        </p:spPr>
      </p:pic>
      <p:sp>
        <p:nvSpPr>
          <p:cNvPr id="3" name="Rubrik 2">
            <a:extLst>
              <a:ext uri="{FF2B5EF4-FFF2-40B4-BE49-F238E27FC236}">
                <a16:creationId xmlns:a16="http://schemas.microsoft.com/office/drawing/2014/main" id="{F76811AC-1672-34F2-5FC3-A4EEF090ECD2}"/>
              </a:ext>
            </a:extLst>
          </p:cNvPr>
          <p:cNvSpPr>
            <a:spLocks noGrp="1"/>
          </p:cNvSpPr>
          <p:nvPr>
            <p:ph type="title"/>
          </p:nvPr>
        </p:nvSpPr>
        <p:spPr>
          <a:xfrm>
            <a:off x="922867" y="696720"/>
            <a:ext cx="4947581" cy="812286"/>
          </a:xfrm>
        </p:spPr>
        <p:txBody>
          <a:bodyPr anchor="t">
            <a:normAutofit/>
          </a:bodyPr>
          <a:lstStyle/>
          <a:p>
            <a:r>
              <a:rPr lang="sv-SE"/>
              <a:t>Vad har beslutats?</a:t>
            </a:r>
          </a:p>
        </p:txBody>
      </p:sp>
    </p:spTree>
    <p:extLst>
      <p:ext uri="{BB962C8B-B14F-4D97-AF65-F5344CB8AC3E}">
        <p14:creationId xmlns:p14="http://schemas.microsoft.com/office/powerpoint/2010/main" val="270121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person, klädsel, person, inomhus&#10;&#10;Automatiskt genererad beskrivning">
            <a:extLst>
              <a:ext uri="{FF2B5EF4-FFF2-40B4-BE49-F238E27FC236}">
                <a16:creationId xmlns:a16="http://schemas.microsoft.com/office/drawing/2014/main" id="{6FAF397D-8CFA-C3F4-A15D-8C49E0F95F3D}"/>
              </a:ext>
            </a:extLst>
          </p:cNvPr>
          <p:cNvPicPr>
            <a:picLocks noChangeAspect="1"/>
          </p:cNvPicPr>
          <p:nvPr/>
        </p:nvPicPr>
        <p:blipFill rotWithShape="1">
          <a:blip r:embed="rId2">
            <a:extLst>
              <a:ext uri="{28A0092B-C50C-407E-A947-70E740481C1C}">
                <a14:useLocalDpi xmlns:a14="http://schemas.microsoft.com/office/drawing/2010/main" val="0"/>
              </a:ext>
            </a:extLst>
          </a:blip>
          <a:srcRect l="23334" r="17332" b="-1"/>
          <a:stretch/>
        </p:blipFill>
        <p:spPr>
          <a:xfrm>
            <a:off x="20" y="10"/>
            <a:ext cx="6095980" cy="6857990"/>
          </a:xfrm>
          <a:prstGeom prst="rect">
            <a:avLst/>
          </a:prstGeom>
          <a:noFill/>
          <a:effectLst>
            <a:outerShdw blurRad="254000" dist="38100" dir="5400000" sx="99000" sy="99000" rotWithShape="0">
              <a:prstClr val="black">
                <a:alpha val="50000"/>
              </a:prstClr>
            </a:outerShdw>
          </a:effectLst>
        </p:spPr>
      </p:pic>
      <p:sp>
        <p:nvSpPr>
          <p:cNvPr id="2" name="Platshållare för innehåll 1">
            <a:extLst>
              <a:ext uri="{FF2B5EF4-FFF2-40B4-BE49-F238E27FC236}">
                <a16:creationId xmlns:a16="http://schemas.microsoft.com/office/drawing/2014/main" id="{F3CEB9CD-A770-AF9E-7490-383B6AA219BC}"/>
              </a:ext>
            </a:extLst>
          </p:cNvPr>
          <p:cNvSpPr>
            <a:spLocks noGrp="1"/>
          </p:cNvSpPr>
          <p:nvPr>
            <p:ph sz="half" idx="1"/>
          </p:nvPr>
        </p:nvSpPr>
        <p:spPr>
          <a:xfrm>
            <a:off x="6945842" y="1824038"/>
            <a:ext cx="4334933" cy="3952874"/>
          </a:xfrm>
        </p:spPr>
        <p:txBody>
          <a:bodyPr>
            <a:normAutofit/>
          </a:bodyPr>
          <a:lstStyle/>
          <a:p>
            <a:pPr marL="0" lvl="0" indent="0" fontAlgn="ctr">
              <a:spcAft>
                <a:spcPts val="600"/>
              </a:spcAft>
              <a:buNone/>
            </a:pPr>
            <a:r>
              <a:rPr lang="sv-SE" kern="0" dirty="0">
                <a:effectLst/>
              </a:rPr>
              <a:t>1177 är ett av Sveriges starkaste varumärken med högt förtroende hos Sveriges invånare. Enligt den senaste varumärkesmätningen känner drygt 99 procent av Sveriges invånare till 1177 och användningen av tjänsterna ökar stadigt.</a:t>
            </a:r>
          </a:p>
          <a:p>
            <a:pPr marL="0" lvl="0" indent="0" fontAlgn="ctr">
              <a:spcAft>
                <a:spcPts val="600"/>
              </a:spcAft>
              <a:buNone/>
            </a:pPr>
            <a:r>
              <a:rPr lang="sv-SE" kern="0" dirty="0">
                <a:effectLst/>
              </a:rPr>
              <a:t>1177 </a:t>
            </a:r>
            <a:r>
              <a:rPr lang="sv-SE" kern="0" dirty="0"/>
              <a:t>blir nu</a:t>
            </a:r>
            <a:r>
              <a:rPr lang="sv-SE" kern="0" dirty="0">
                <a:effectLst/>
              </a:rPr>
              <a:t> en portal inte bara för invånare utan också för vårdpersonal. </a:t>
            </a:r>
          </a:p>
          <a:p>
            <a:pPr marL="0" indent="0" fontAlgn="ctr">
              <a:spcAft>
                <a:spcPts val="600"/>
              </a:spcAft>
              <a:buNone/>
            </a:pPr>
            <a:r>
              <a:rPr lang="sv-SE" kern="100" dirty="0">
                <a:ea typeface="Calibri" panose="020F0502020204030204" pitchFamily="34" charset="0"/>
                <a:cs typeface="Segoe UI" panose="020B0502040204020203" pitchFamily="34" charset="0"/>
              </a:rPr>
              <a:t>G</a:t>
            </a:r>
            <a:r>
              <a:rPr lang="sv-SE" kern="100" dirty="0">
                <a:effectLst/>
                <a:ea typeface="Calibri" panose="020F0502020204030204" pitchFamily="34" charset="0"/>
                <a:cs typeface="Segoe UI" panose="020B0502040204020203" pitchFamily="34" charset="0"/>
              </a:rPr>
              <a:t>enom att använda regionernas gemensamma varumärke, 1177, ökar vi kännedom och användning av de kliniska kunskapsstöden, och därmed nyttan i vården. </a:t>
            </a:r>
            <a:endParaRPr lang="sv-SE" kern="100" dirty="0">
              <a:effectLst/>
              <a:ea typeface="Calibri" panose="020F0502020204030204" pitchFamily="34" charset="0"/>
              <a:cs typeface="Times New Roman" panose="02020603050405020304" pitchFamily="18" charset="0"/>
            </a:endParaRPr>
          </a:p>
        </p:txBody>
      </p:sp>
      <p:sp>
        <p:nvSpPr>
          <p:cNvPr id="3" name="Rubrik 2">
            <a:extLst>
              <a:ext uri="{FF2B5EF4-FFF2-40B4-BE49-F238E27FC236}">
                <a16:creationId xmlns:a16="http://schemas.microsoft.com/office/drawing/2014/main" id="{5584D92F-6198-2F2E-4A26-4F3C44115FE9}"/>
              </a:ext>
            </a:extLst>
          </p:cNvPr>
          <p:cNvSpPr>
            <a:spLocks noGrp="1"/>
          </p:cNvSpPr>
          <p:nvPr>
            <p:ph type="title"/>
          </p:nvPr>
        </p:nvSpPr>
        <p:spPr>
          <a:xfrm>
            <a:off x="6934201" y="696720"/>
            <a:ext cx="4334933" cy="812286"/>
          </a:xfrm>
        </p:spPr>
        <p:txBody>
          <a:bodyPr anchor="t">
            <a:normAutofit fontScale="90000"/>
          </a:bodyPr>
          <a:lstStyle/>
          <a:p>
            <a:r>
              <a:rPr lang="sv-SE"/>
              <a:t>Syfte och målsättning</a:t>
            </a:r>
          </a:p>
        </p:txBody>
      </p:sp>
    </p:spTree>
    <p:extLst>
      <p:ext uri="{BB962C8B-B14F-4D97-AF65-F5344CB8AC3E}">
        <p14:creationId xmlns:p14="http://schemas.microsoft.com/office/powerpoint/2010/main" val="399270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3CEB9CD-A770-AF9E-7490-383B6AA219BC}"/>
              </a:ext>
            </a:extLst>
          </p:cNvPr>
          <p:cNvSpPr>
            <a:spLocks noGrp="1"/>
          </p:cNvSpPr>
          <p:nvPr>
            <p:ph sz="half" idx="1"/>
          </p:nvPr>
        </p:nvSpPr>
        <p:spPr>
          <a:xfrm>
            <a:off x="922867" y="1765315"/>
            <a:ext cx="5417775" cy="4364674"/>
          </a:xfrm>
        </p:spPr>
        <p:txBody>
          <a:bodyPr>
            <a:noAutofit/>
          </a:bodyPr>
          <a:lstStyle/>
          <a:p>
            <a:pPr marL="0" lvl="0" indent="0">
              <a:lnSpc>
                <a:spcPct val="100000"/>
              </a:lnSpc>
              <a:spcAft>
                <a:spcPts val="600"/>
              </a:spcAft>
              <a:buNone/>
            </a:pPr>
            <a:r>
              <a:rPr lang="sv-SE" dirty="0">
                <a:effectLst/>
              </a:rPr>
              <a:t>1177 ska fungera som ett stöd för att inhämta kunskap och information inom hälsa</a:t>
            </a:r>
            <a:r>
              <a:rPr lang="sv-SE" dirty="0"/>
              <a:t> och </a:t>
            </a:r>
            <a:r>
              <a:rPr lang="sv-SE" dirty="0">
                <a:effectLst/>
              </a:rPr>
              <a:t>vård för både invånare och alla som arbetar inom vård, omsorg och hälsa. </a:t>
            </a:r>
          </a:p>
          <a:p>
            <a:pPr marL="342900" indent="-342900" fontAlgn="ctr">
              <a:lnSpc>
                <a:spcPct val="100000"/>
              </a:lnSpc>
              <a:spcAft>
                <a:spcPts val="600"/>
              </a:spcAft>
              <a:buFont typeface="Symbol" panose="05050102010706020507" pitchFamily="18" charset="2"/>
              <a:buChar char=""/>
            </a:pPr>
            <a:r>
              <a:rPr lang="sv-SE" dirty="0"/>
              <a:t>Att samla vårdens kunskapsstöd och verktyg i en gemensam portal gör dem mer tillgängliga och ökar därmed nyttan</a:t>
            </a:r>
          </a:p>
          <a:p>
            <a:pPr marL="342900" indent="-342900" fontAlgn="ctr">
              <a:lnSpc>
                <a:spcPct val="100000"/>
              </a:lnSpc>
              <a:spcAft>
                <a:spcPts val="600"/>
              </a:spcAft>
              <a:buFont typeface="Symbol" panose="05050102010706020507" pitchFamily="18" charset="2"/>
              <a:buChar char=""/>
            </a:pPr>
            <a:r>
              <a:rPr lang="sv-SE" dirty="0"/>
              <a:t>Samlad tillgång till information för patienter respektive vårdpersonal </a:t>
            </a:r>
            <a:r>
              <a:rPr lang="sv-SE" dirty="0">
                <a:effectLst/>
              </a:rPr>
              <a:t>tydliggör, förenklar och effektiviserar hantering och användning av kliniska kunskapsstöd.</a:t>
            </a:r>
          </a:p>
          <a:p>
            <a:pPr marL="0" indent="0" fontAlgn="ctr">
              <a:lnSpc>
                <a:spcPct val="100000"/>
              </a:lnSpc>
              <a:spcAft>
                <a:spcPts val="600"/>
              </a:spcAft>
              <a:buNone/>
            </a:pPr>
            <a:endParaRPr lang="sv-SE" dirty="0"/>
          </a:p>
          <a:p>
            <a:pPr>
              <a:lnSpc>
                <a:spcPct val="100000"/>
              </a:lnSpc>
            </a:pPr>
            <a:endParaRPr lang="sv-SE" dirty="0"/>
          </a:p>
        </p:txBody>
      </p:sp>
      <p:pic>
        <p:nvPicPr>
          <p:cNvPr id="5" name="Bildobjekt 4" descr="En bild som visar klädsel, person, Människoansikte, vägg&#10;&#10;Automatiskt genererad beskrivning">
            <a:extLst>
              <a:ext uri="{FF2B5EF4-FFF2-40B4-BE49-F238E27FC236}">
                <a16:creationId xmlns:a16="http://schemas.microsoft.com/office/drawing/2014/main" id="{F8C38EA8-BB97-B38F-A20B-7739F6F7959D}"/>
              </a:ext>
            </a:extLst>
          </p:cNvPr>
          <p:cNvPicPr>
            <a:picLocks noChangeAspect="1"/>
          </p:cNvPicPr>
          <p:nvPr/>
        </p:nvPicPr>
        <p:blipFill rotWithShape="1">
          <a:blip r:embed="rId2">
            <a:extLst>
              <a:ext uri="{28A0092B-C50C-407E-A947-70E740481C1C}">
                <a14:useLocalDpi xmlns:a14="http://schemas.microsoft.com/office/drawing/2010/main" val="0"/>
              </a:ext>
            </a:extLst>
          </a:blip>
          <a:srcRect l="3509" r="15862" b="2"/>
          <a:stretch/>
        </p:blipFill>
        <p:spPr>
          <a:xfrm>
            <a:off x="6836776" y="1765315"/>
            <a:ext cx="4774815" cy="3952874"/>
          </a:xfrm>
          <a:prstGeom prst="rect">
            <a:avLst/>
          </a:prstGeom>
          <a:noFill/>
          <a:effectLst>
            <a:outerShdw blurRad="254000" dist="38100" dir="5400000" sx="99000" sy="99000" rotWithShape="0">
              <a:prstClr val="black">
                <a:alpha val="50000"/>
              </a:prstClr>
            </a:outerShdw>
          </a:effectLst>
        </p:spPr>
      </p:pic>
      <p:sp>
        <p:nvSpPr>
          <p:cNvPr id="3" name="Rubrik 2">
            <a:extLst>
              <a:ext uri="{FF2B5EF4-FFF2-40B4-BE49-F238E27FC236}">
                <a16:creationId xmlns:a16="http://schemas.microsoft.com/office/drawing/2014/main" id="{5584D92F-6198-2F2E-4A26-4F3C44115FE9}"/>
              </a:ext>
            </a:extLst>
          </p:cNvPr>
          <p:cNvSpPr>
            <a:spLocks noGrp="1"/>
          </p:cNvSpPr>
          <p:nvPr>
            <p:ph type="title"/>
          </p:nvPr>
        </p:nvSpPr>
        <p:spPr>
          <a:xfrm>
            <a:off x="922867" y="669288"/>
            <a:ext cx="10346267" cy="812286"/>
          </a:xfrm>
        </p:spPr>
        <p:txBody>
          <a:bodyPr anchor="t">
            <a:normAutofit/>
          </a:bodyPr>
          <a:lstStyle/>
          <a:p>
            <a:r>
              <a:rPr lang="sv-SE"/>
              <a:t>Enkel tillgång till kunskapsstöd och tjänster</a:t>
            </a:r>
          </a:p>
        </p:txBody>
      </p:sp>
    </p:spTree>
    <p:extLst>
      <p:ext uri="{BB962C8B-B14F-4D97-AF65-F5344CB8AC3E}">
        <p14:creationId xmlns:p14="http://schemas.microsoft.com/office/powerpoint/2010/main" val="33498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802DFA9-47EF-F7E6-2FDD-333B8D0BAE87}"/>
              </a:ext>
            </a:extLst>
          </p:cNvPr>
          <p:cNvSpPr>
            <a:spLocks noGrp="1"/>
          </p:cNvSpPr>
          <p:nvPr>
            <p:ph sz="half" idx="1"/>
          </p:nvPr>
        </p:nvSpPr>
        <p:spPr>
          <a:xfrm>
            <a:off x="922867" y="1824038"/>
            <a:ext cx="5941071" cy="5033962"/>
          </a:xfrm>
        </p:spPr>
        <p:txBody>
          <a:bodyPr>
            <a:noAutofit/>
          </a:bodyPr>
          <a:lstStyle/>
          <a:p>
            <a:r>
              <a:rPr lang="sv-SE" dirty="0"/>
              <a:t>I den första versionen av 1177 för vårdpersonal flyttar de nationella kliniska kunskapsstöden på </a:t>
            </a:r>
            <a:r>
              <a:rPr lang="sv-SE" dirty="0">
                <a:hlinkClick r:id="rId2"/>
              </a:rPr>
              <a:t>www.nationelltklinisktkunskapsstod.se </a:t>
            </a:r>
            <a:r>
              <a:rPr lang="sv-SE" dirty="0"/>
              <a:t>till den nya webbplatsen, </a:t>
            </a:r>
            <a:r>
              <a:rPr lang="sv-SE" dirty="0">
                <a:hlinkClick r:id="rId3"/>
              </a:rPr>
              <a:t>www.vardpersonal.1177.se</a:t>
            </a:r>
            <a:r>
              <a:rPr lang="sv-SE" dirty="0"/>
              <a:t>.</a:t>
            </a:r>
          </a:p>
          <a:p>
            <a:r>
              <a:rPr lang="sv-SE" dirty="0"/>
              <a:t>Kunskapsstöden produceras som tidigare inom regionernas system för kunskapsstyrning. </a:t>
            </a:r>
          </a:p>
          <a:p>
            <a:r>
              <a:rPr lang="sv-SE" dirty="0">
                <a:effectLst/>
              </a:rPr>
              <a:t>På startsidan kommer det att finnas information och länkar till flera kunskapsstöd, som Vårdhandboken , Rikshandboken i barnhälsovård och Nationella vård- och insatsprogram för psykisk hälsa (VIP).</a:t>
            </a:r>
            <a:endParaRPr lang="sv-SE" dirty="0">
              <a:effectLst/>
              <a:highlight>
                <a:srgbClr val="FFFF00"/>
              </a:highlight>
            </a:endParaRPr>
          </a:p>
          <a:p>
            <a:r>
              <a:rPr lang="sv-SE" sz="1600" dirty="0"/>
              <a:t>Kunskapsstödens samlade innehåll kommer också att  vara tillgängliga för regionala lösningar via så kallade </a:t>
            </a:r>
            <a:r>
              <a:rPr lang="sv-SE" sz="1600" dirty="0" err="1"/>
              <a:t>API:er</a:t>
            </a:r>
            <a:r>
              <a:rPr lang="sv-SE" sz="1600" dirty="0"/>
              <a:t> på samma sätt som tidigare på </a:t>
            </a:r>
            <a:r>
              <a:rPr lang="sv-SE" sz="1600" dirty="0">
                <a:hlinkClick r:id="rId4"/>
              </a:rPr>
              <a:t>nationelltklinisktkunskapsstod.se</a:t>
            </a:r>
            <a:r>
              <a:rPr lang="sv-SE" sz="1600" dirty="0"/>
              <a:t>.</a:t>
            </a:r>
          </a:p>
          <a:p>
            <a:endParaRPr lang="sv-SE" dirty="0"/>
          </a:p>
          <a:p>
            <a:endParaRPr lang="sv-SE" dirty="0"/>
          </a:p>
        </p:txBody>
      </p:sp>
      <p:sp>
        <p:nvSpPr>
          <p:cNvPr id="3" name="Rubrik 2">
            <a:extLst>
              <a:ext uri="{FF2B5EF4-FFF2-40B4-BE49-F238E27FC236}">
                <a16:creationId xmlns:a16="http://schemas.microsoft.com/office/drawing/2014/main" id="{F76811AC-1672-34F2-5FC3-A4EEF090ECD2}"/>
              </a:ext>
            </a:extLst>
          </p:cNvPr>
          <p:cNvSpPr>
            <a:spLocks noGrp="1"/>
          </p:cNvSpPr>
          <p:nvPr>
            <p:ph type="title"/>
          </p:nvPr>
        </p:nvSpPr>
        <p:spPr>
          <a:xfrm>
            <a:off x="922867" y="669288"/>
            <a:ext cx="10346267" cy="812286"/>
          </a:xfrm>
        </p:spPr>
        <p:txBody>
          <a:bodyPr anchor="t">
            <a:normAutofit/>
          </a:bodyPr>
          <a:lstStyle/>
          <a:p>
            <a:r>
              <a:rPr lang="sv-SE" sz="2800"/>
              <a:t>1177 för vårdpersonal öppnar i juni 2024</a:t>
            </a:r>
          </a:p>
        </p:txBody>
      </p:sp>
      <p:sp>
        <p:nvSpPr>
          <p:cNvPr id="6" name="textruta 5">
            <a:extLst>
              <a:ext uri="{FF2B5EF4-FFF2-40B4-BE49-F238E27FC236}">
                <a16:creationId xmlns:a16="http://schemas.microsoft.com/office/drawing/2014/main" id="{E560F8C8-67F8-FBA8-5D4E-F8887FE65602}"/>
              </a:ext>
            </a:extLst>
          </p:cNvPr>
          <p:cNvSpPr txBox="1"/>
          <p:nvPr/>
        </p:nvSpPr>
        <p:spPr>
          <a:xfrm rot="16200000">
            <a:off x="6659267" y="4792054"/>
            <a:ext cx="3491597" cy="184666"/>
          </a:xfrm>
          <a:prstGeom prst="rect">
            <a:avLst/>
          </a:prstGeom>
          <a:noFill/>
        </p:spPr>
        <p:txBody>
          <a:bodyPr wrap="none" lIns="0" tIns="0" rIns="0" bIns="0" rtlCol="0">
            <a:spAutoFit/>
          </a:bodyPr>
          <a:lstStyle/>
          <a:p>
            <a:pPr algn="l"/>
            <a:r>
              <a:rPr lang="sv-SE" sz="1200" b="1">
                <a:solidFill>
                  <a:schemeClr val="accent1">
                    <a:lumMod val="75000"/>
                  </a:schemeClr>
                </a:solidFill>
              </a:rPr>
              <a:t>Preliminär skissbild för 1177 för vårdpersonal</a:t>
            </a:r>
          </a:p>
        </p:txBody>
      </p:sp>
      <p:pic>
        <p:nvPicPr>
          <p:cNvPr id="4" name="Bildobjekt 3" descr="En bild som visar text, elektronik, dator, Människoansikte&#10;&#10;Automatiskt genererad beskrivning">
            <a:extLst>
              <a:ext uri="{FF2B5EF4-FFF2-40B4-BE49-F238E27FC236}">
                <a16:creationId xmlns:a16="http://schemas.microsoft.com/office/drawing/2014/main" id="{A9F53AF7-5F67-68DA-0DB0-DFDA8CA52710}"/>
              </a:ext>
            </a:extLst>
          </p:cNvPr>
          <p:cNvPicPr>
            <a:picLocks noChangeAspect="1"/>
          </p:cNvPicPr>
          <p:nvPr/>
        </p:nvPicPr>
        <p:blipFill rotWithShape="1">
          <a:blip r:embed="rId5">
            <a:extLst>
              <a:ext uri="{28A0092B-C50C-407E-A947-70E740481C1C}">
                <a14:useLocalDpi xmlns:a14="http://schemas.microsoft.com/office/drawing/2010/main" val="0"/>
              </a:ext>
            </a:extLst>
          </a:blip>
          <a:srcRect b="18586"/>
          <a:stretch/>
        </p:blipFill>
        <p:spPr>
          <a:xfrm>
            <a:off x="8643567" y="293378"/>
            <a:ext cx="3301340" cy="6399391"/>
          </a:xfrm>
          <a:prstGeom prst="rect">
            <a:avLst/>
          </a:prstGeom>
          <a:noFill/>
          <a:effectLst>
            <a:outerShdw blurRad="254000" dist="38100" dir="5400000" sx="99000" sy="99000" rotWithShape="0">
              <a:prstClr val="black">
                <a:alpha val="50000"/>
              </a:prstClr>
            </a:outerShdw>
          </a:effectLst>
        </p:spPr>
      </p:pic>
    </p:spTree>
    <p:extLst>
      <p:ext uri="{BB962C8B-B14F-4D97-AF65-F5344CB8AC3E}">
        <p14:creationId xmlns:p14="http://schemas.microsoft.com/office/powerpoint/2010/main" val="179746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94ADA0A-D29F-BDF6-9C56-988A98DBFB22}"/>
              </a:ext>
            </a:extLst>
          </p:cNvPr>
          <p:cNvSpPr>
            <a:spLocks noGrp="1"/>
          </p:cNvSpPr>
          <p:nvPr>
            <p:ph idx="1"/>
          </p:nvPr>
        </p:nvSpPr>
        <p:spPr>
          <a:xfrm>
            <a:off x="922867" y="1824038"/>
            <a:ext cx="5312622" cy="4364674"/>
          </a:xfrm>
        </p:spPr>
        <p:txBody>
          <a:bodyPr vert="horz" lIns="0" tIns="0" rIns="0" bIns="0" rtlCol="0" anchor="t">
            <a:noAutofit/>
          </a:bodyPr>
          <a:lstStyle/>
          <a:p>
            <a:r>
              <a:rPr lang="sv-SE" dirty="0"/>
              <a:t>De nationella redaktionerna för </a:t>
            </a:r>
            <a:r>
              <a:rPr lang="sv-SE" dirty="0">
                <a:hlinkClick r:id="rId2"/>
              </a:rPr>
              <a:t>1177.se </a:t>
            </a:r>
            <a:r>
              <a:rPr lang="sv-SE" dirty="0"/>
              <a:t>och </a:t>
            </a:r>
            <a:r>
              <a:rPr lang="sv-SE" dirty="0">
                <a:hlinkClick r:id="rId3"/>
              </a:rPr>
              <a:t>Nationellt kliniskt kunskapsstöd</a:t>
            </a:r>
            <a:r>
              <a:rPr lang="sv-SE" dirty="0"/>
              <a:t> samarbetar för att innehållet till de båda målgrupperna ska vara samstämmigt.</a:t>
            </a:r>
          </a:p>
          <a:p>
            <a:r>
              <a:rPr lang="sv-SE" dirty="0"/>
              <a:t>1177 för vårdpersonal utformas för att tydligt visa vem som är målgrupp för innehållet. </a:t>
            </a:r>
          </a:p>
          <a:p>
            <a:pPr lvl="2">
              <a:buFont typeface="Courier New" panose="02070309020205020404" pitchFamily="49" charset="0"/>
              <a:buChar char="o"/>
            </a:pPr>
            <a:r>
              <a:rPr lang="sv-SE" sz="1600" dirty="0"/>
              <a:t>en tydlig grafisk profil och text talar om vem sidan vänder sig till. Det gäller även vid till exempel Googlesökningar.</a:t>
            </a:r>
          </a:p>
          <a:p>
            <a:r>
              <a:rPr lang="sv-SE" dirty="0"/>
              <a:t>I sidhuvudet på startsidan av 1177.se kommer det att finnas länkning mellan 1177 för invånare och 1177 för vårdpersonal</a:t>
            </a:r>
            <a:endParaRPr lang="sv-SE" dirty="0">
              <a:ea typeface="Open Sans"/>
              <a:cs typeface="Open Sans"/>
            </a:endParaRPr>
          </a:p>
          <a:p>
            <a:r>
              <a:rPr lang="sv-SE" dirty="0"/>
              <a:t>Fortsatt utveckling av ett utvidgat 1177 drivs i samverkan med regionerna.</a:t>
            </a:r>
          </a:p>
          <a:p>
            <a:endParaRPr lang="sv-SE" dirty="0">
              <a:latin typeface="Open Sans" panose="020B0606030504020204" pitchFamily="34" charset="0"/>
            </a:endParaRPr>
          </a:p>
          <a:p>
            <a:endParaRPr lang="sv-SE" dirty="0"/>
          </a:p>
          <a:p>
            <a:endParaRPr lang="sv-SE" dirty="0"/>
          </a:p>
        </p:txBody>
      </p:sp>
      <p:sp>
        <p:nvSpPr>
          <p:cNvPr id="3" name="Rubrik 2">
            <a:extLst>
              <a:ext uri="{FF2B5EF4-FFF2-40B4-BE49-F238E27FC236}">
                <a16:creationId xmlns:a16="http://schemas.microsoft.com/office/drawing/2014/main" id="{617411DB-D674-81FB-A4B5-2FE9D52DEA19}"/>
              </a:ext>
            </a:extLst>
          </p:cNvPr>
          <p:cNvSpPr>
            <a:spLocks noGrp="1"/>
          </p:cNvSpPr>
          <p:nvPr>
            <p:ph type="title"/>
          </p:nvPr>
        </p:nvSpPr>
        <p:spPr/>
        <p:txBody>
          <a:bodyPr/>
          <a:lstStyle/>
          <a:p>
            <a:r>
              <a:rPr lang="sv-SE"/>
              <a:t>Målgruppsanpassning</a:t>
            </a:r>
            <a:endParaRPr lang="sv-SE" strike="sngStrike"/>
          </a:p>
        </p:txBody>
      </p:sp>
      <p:pic>
        <p:nvPicPr>
          <p:cNvPr id="8" name="Bildobjekt 7">
            <a:extLst>
              <a:ext uri="{FF2B5EF4-FFF2-40B4-BE49-F238E27FC236}">
                <a16:creationId xmlns:a16="http://schemas.microsoft.com/office/drawing/2014/main" id="{877B2A96-7F8C-8849-EEC6-79F734884ED0}"/>
              </a:ext>
            </a:extLst>
          </p:cNvPr>
          <p:cNvPicPr>
            <a:picLocks noChangeAspect="1"/>
          </p:cNvPicPr>
          <p:nvPr/>
        </p:nvPicPr>
        <p:blipFill>
          <a:blip r:embed="rId4"/>
          <a:stretch>
            <a:fillRect/>
          </a:stretch>
        </p:blipFill>
        <p:spPr>
          <a:xfrm>
            <a:off x="7677483" y="1205097"/>
            <a:ext cx="3418425" cy="4187845"/>
          </a:xfrm>
          <a:prstGeom prst="rect">
            <a:avLst/>
          </a:prstGeom>
          <a:effectLst>
            <a:outerShdw blurRad="63500" sx="102000" sy="102000" algn="ctr" rotWithShape="0">
              <a:prstClr val="black">
                <a:alpha val="40000"/>
              </a:prstClr>
            </a:outerShdw>
          </a:effectLst>
        </p:spPr>
      </p:pic>
      <p:pic>
        <p:nvPicPr>
          <p:cNvPr id="10" name="Bildobjekt 9">
            <a:extLst>
              <a:ext uri="{FF2B5EF4-FFF2-40B4-BE49-F238E27FC236}">
                <a16:creationId xmlns:a16="http://schemas.microsoft.com/office/drawing/2014/main" id="{A42CB6A5-37C9-8683-3FBB-0406A1DF184A}"/>
              </a:ext>
            </a:extLst>
          </p:cNvPr>
          <p:cNvPicPr>
            <a:picLocks noChangeAspect="1"/>
          </p:cNvPicPr>
          <p:nvPr/>
        </p:nvPicPr>
        <p:blipFill>
          <a:blip r:embed="rId5"/>
          <a:stretch>
            <a:fillRect/>
          </a:stretch>
        </p:blipFill>
        <p:spPr>
          <a:xfrm>
            <a:off x="7923868" y="2913751"/>
            <a:ext cx="2925653" cy="1680142"/>
          </a:xfrm>
          <a:prstGeom prst="rect">
            <a:avLst/>
          </a:prstGeom>
          <a:effectLst>
            <a:outerShdw blurRad="63500" sx="102000" sy="102000" algn="ctr" rotWithShape="0">
              <a:prstClr val="black">
                <a:alpha val="40000"/>
              </a:prstClr>
            </a:outerShdw>
          </a:effectLst>
        </p:spPr>
      </p:pic>
      <p:pic>
        <p:nvPicPr>
          <p:cNvPr id="12" name="Bildobjekt 11">
            <a:extLst>
              <a:ext uri="{FF2B5EF4-FFF2-40B4-BE49-F238E27FC236}">
                <a16:creationId xmlns:a16="http://schemas.microsoft.com/office/drawing/2014/main" id="{BA25388B-4B7F-4DD2-49FD-C0D997158641}"/>
              </a:ext>
            </a:extLst>
          </p:cNvPr>
          <p:cNvPicPr>
            <a:picLocks noChangeAspect="1"/>
          </p:cNvPicPr>
          <p:nvPr/>
        </p:nvPicPr>
        <p:blipFill>
          <a:blip r:embed="rId6"/>
          <a:stretch>
            <a:fillRect/>
          </a:stretch>
        </p:blipFill>
        <p:spPr>
          <a:xfrm>
            <a:off x="6490783" y="4719564"/>
            <a:ext cx="3418425" cy="1866677"/>
          </a:xfrm>
          <a:prstGeom prst="rect">
            <a:avLst/>
          </a:prstGeom>
          <a:effectLst>
            <a:outerShdw blurRad="63500" sx="102000" sy="102000" algn="ctr" rotWithShape="0">
              <a:prstClr val="black">
                <a:alpha val="40000"/>
              </a:prstClr>
            </a:outerShdw>
          </a:effectLst>
        </p:spPr>
      </p:pic>
      <p:sp>
        <p:nvSpPr>
          <p:cNvPr id="4" name="textruta 3">
            <a:extLst>
              <a:ext uri="{FF2B5EF4-FFF2-40B4-BE49-F238E27FC236}">
                <a16:creationId xmlns:a16="http://schemas.microsoft.com/office/drawing/2014/main" id="{83100B72-E926-5F40-2A81-821F1FCD1347}"/>
              </a:ext>
            </a:extLst>
          </p:cNvPr>
          <p:cNvSpPr txBox="1"/>
          <p:nvPr/>
        </p:nvSpPr>
        <p:spPr>
          <a:xfrm>
            <a:off x="9040024" y="862633"/>
            <a:ext cx="2055884" cy="215444"/>
          </a:xfrm>
          <a:prstGeom prst="rect">
            <a:avLst/>
          </a:prstGeom>
          <a:noFill/>
        </p:spPr>
        <p:txBody>
          <a:bodyPr wrap="none" lIns="0" tIns="0" rIns="0" bIns="0" rtlCol="0">
            <a:spAutoFit/>
          </a:bodyPr>
          <a:lstStyle/>
          <a:p>
            <a:pPr algn="l"/>
            <a:r>
              <a:rPr lang="sv-SE" sz="1400" b="1" dirty="0">
                <a:solidFill>
                  <a:schemeClr val="accent1">
                    <a:lumMod val="75000"/>
                  </a:schemeClr>
                </a:solidFill>
              </a:rPr>
              <a:t>Preliminära skissbilder</a:t>
            </a:r>
          </a:p>
        </p:txBody>
      </p:sp>
    </p:spTree>
    <p:extLst>
      <p:ext uri="{BB962C8B-B14F-4D97-AF65-F5344CB8AC3E}">
        <p14:creationId xmlns:p14="http://schemas.microsoft.com/office/powerpoint/2010/main" val="3440517434"/>
      </p:ext>
    </p:extLst>
  </p:cSld>
  <p:clrMapOvr>
    <a:masterClrMapping/>
  </p:clrMapOvr>
</p:sld>
</file>

<file path=ppt/theme/theme1.xml><?xml version="1.0" encoding="utf-8"?>
<a:theme xmlns:a="http://schemas.openxmlformats.org/drawingml/2006/main" name="Inera">
  <a:themeElements>
    <a:clrScheme name="Inera Färg">
      <a:dk1>
        <a:srgbClr val="353636"/>
      </a:dk1>
      <a:lt1>
        <a:sysClr val="window" lastClr="FFFFFF"/>
      </a:lt1>
      <a:dk2>
        <a:srgbClr val="7E2A4C"/>
      </a:dk2>
      <a:lt2>
        <a:srgbClr val="F9F6F1"/>
      </a:lt2>
      <a:accent1>
        <a:srgbClr val="A33662"/>
      </a:accent1>
      <a:accent2>
        <a:srgbClr val="E7DAC5"/>
      </a:accent2>
      <a:accent3>
        <a:srgbClr val="305A47"/>
      </a:accent3>
      <a:accent4>
        <a:srgbClr val="AFD4C4"/>
      </a:accent4>
      <a:accent5>
        <a:srgbClr val="0CB0C6"/>
      </a:accent5>
      <a:accent6>
        <a:srgbClr val="FF9517"/>
      </a:accent6>
      <a:hlink>
        <a:srgbClr val="305A47"/>
      </a:hlink>
      <a:folHlink>
        <a:srgbClr val="AFD4C4"/>
      </a:folHlink>
    </a:clrScheme>
    <a:fontScheme name="Inera Teckensnitt">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defPPr>
      </a:lstStyle>
    </a:txDef>
  </a:objectDefaults>
  <a:extraClrSchemeLst/>
  <a:custClrLst>
    <a:custClr>
      <a:srgbClr val="7E2A4C"/>
    </a:custClr>
    <a:custClr>
      <a:srgbClr val="E7DAC5"/>
    </a:custClr>
    <a:custClr>
      <a:srgbClr val="305A47"/>
    </a:custClr>
    <a:custClr>
      <a:srgbClr val="353636"/>
    </a:custClr>
    <a:custClr>
      <a:srgbClr val="098394"/>
    </a:custClr>
    <a:custClr>
      <a:srgbClr val="D17200"/>
    </a:custClr>
    <a:custClr>
      <a:srgbClr val="FFFFFF"/>
    </a:custClr>
    <a:custClr>
      <a:srgbClr val="FFFFFF"/>
    </a:custClr>
    <a:custClr>
      <a:srgbClr val="FFFFFF"/>
    </a:custClr>
    <a:custClr>
      <a:srgbClr val="FFFFFF"/>
    </a:custClr>
    <a:custClr name="Primär Röd">
      <a:srgbClr val="A33662"/>
    </a:custClr>
    <a:custClr>
      <a:srgbClr val="F3EDE2"/>
    </a:custClr>
    <a:custClr>
      <a:srgbClr val="40775E"/>
    </a:custClr>
    <a:custClr>
      <a:srgbClr val="727373"/>
    </a:custClr>
    <a:custClr>
      <a:srgbClr val="0CB0C6"/>
    </a:custClr>
    <a:custClr>
      <a:srgbClr val="FF9517"/>
    </a:custClr>
    <a:custClr>
      <a:srgbClr val="FFFFFF"/>
    </a:custClr>
    <a:custClr>
      <a:srgbClr val="FFFFFF"/>
    </a:custClr>
    <a:custClr>
      <a:srgbClr val="FFFFFF"/>
    </a:custClr>
    <a:custClr>
      <a:srgbClr val="FFFFFF"/>
    </a:custClr>
    <a:custClr>
      <a:srgbClr val="C03F73"/>
    </a:custClr>
    <a:custClr>
      <a:srgbClr val="F9F6F1"/>
    </a:custClr>
    <a:custClr>
      <a:srgbClr val="AFD4C4"/>
    </a:custClr>
    <a:custClr>
      <a:srgbClr val="CCCCCC"/>
    </a:custClr>
    <a:custClr>
      <a:srgbClr val="4AE0F4"/>
    </a:custClr>
    <a:custClr>
      <a:srgbClr val="FFC075"/>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0F0F0"/>
    </a:custClr>
  </a:custClrLst>
  <a:extLst>
    <a:ext uri="{05A4C25C-085E-4340-85A3-A5531E510DB2}">
      <thm15:themeFamily xmlns:thm15="http://schemas.microsoft.com/office/thememl/2012/main" name="Presentation2" id="{627AD713-FB3C-4EE0-B9C6-5B33224C9362}" vid="{70753657-C70A-426D-B56C-CAA68FA7BC99}"/>
    </a:ext>
  </a:extLst>
</a:theme>
</file>

<file path=ppt/theme/theme2.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Inera färg">
      <a:dk1>
        <a:srgbClr val="353636"/>
      </a:dk1>
      <a:lt1>
        <a:sysClr val="window" lastClr="FFFFFF"/>
      </a:lt1>
      <a:dk2>
        <a:srgbClr val="A33662"/>
      </a:dk2>
      <a:lt2>
        <a:srgbClr val="F3EDE2"/>
      </a:lt2>
      <a:accent1>
        <a:srgbClr val="A33662"/>
      </a:accent1>
      <a:accent2>
        <a:srgbClr val="E7DAC5"/>
      </a:accent2>
      <a:accent3>
        <a:srgbClr val="305A47"/>
      </a:accent3>
      <a:accent4>
        <a:srgbClr val="AFD4C4"/>
      </a:accent4>
      <a:accent5>
        <a:srgbClr val="0CB0C6"/>
      </a:accent5>
      <a:accent6>
        <a:srgbClr val="FF9517"/>
      </a:accent6>
      <a:hlink>
        <a:srgbClr val="4AE0F4"/>
      </a:hlink>
      <a:folHlink>
        <a:srgbClr val="FFC0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3491e4f-5d38-4c24-85cb-c5144f8a0d2f}">
  <we:reference id="33491e4f-5d38-4c24-85cb-c5144f8a0d2f" version="1.0.0.0" store="EXCatalog" storeType="EXCatalog"/>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532cd0-e888-47d6-8f58-db0210f25002" xsi:nil="true"/>
    <lcf76f155ced4ddcb4097134ff3c332f xmlns="10c3a147-0d64-46aa-a281-dc97358e837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23" ma:contentTypeDescription="Skapa ett nytt dokument." ma:contentTypeScope="" ma:versionID="a588d5298e31394954d678862d2d4064">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4927f31759e8c18c444dc5df4d6c7e77"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8e5a329e-0f68-4a06-bd4b-cec4da084e05}"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d7532cd0-e888-47d6-8f58-db0210f25002"/>
    <ds:schemaRef ds:uri="http://schemas.microsoft.com/office/2006/documentManagement/types"/>
    <ds:schemaRef ds:uri="10c3a147-0d64-46aa-a281-dc97358e8373"/>
    <ds:schemaRef ds:uri="http://www.w3.org/XML/1998/namespace"/>
    <ds:schemaRef ds:uri="http://purl.org/dc/terms/"/>
  </ds:schemaRefs>
</ds:datastoreItem>
</file>

<file path=customXml/itemProps2.xml><?xml version="1.0" encoding="utf-8"?>
<ds:datastoreItem xmlns:ds="http://schemas.openxmlformats.org/officeDocument/2006/customXml" ds:itemID="{65DC0143-87B7-4A91-8D9D-FDD8E91A8D16}">
  <ds:schemaRefs>
    <ds:schemaRef ds:uri="10c3a147-0d64-46aa-a281-dc97358e8373"/>
    <ds:schemaRef ds:uri="d7532cd0-e888-47d6-8f58-db0210f250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4660806</Template>
  <TotalTime>1765</TotalTime>
  <Words>1524</Words>
  <Application>Microsoft Office PowerPoint</Application>
  <PresentationFormat>Bredbild</PresentationFormat>
  <Paragraphs>145</Paragraphs>
  <Slides>27</Slides>
  <Notes>7</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27</vt:i4>
      </vt:variant>
    </vt:vector>
  </HeadingPairs>
  <TitlesOfParts>
    <vt:vector size="38" baseType="lpstr">
      <vt:lpstr>-apple-system</vt:lpstr>
      <vt:lpstr>Arial</vt:lpstr>
      <vt:lpstr>Calibri</vt:lpstr>
      <vt:lpstr>Courier New</vt:lpstr>
      <vt:lpstr>Open Sans</vt:lpstr>
      <vt:lpstr>Open Sans Bold</vt:lpstr>
      <vt:lpstr>Open Sans Semibold</vt:lpstr>
      <vt:lpstr>Segoe UI</vt:lpstr>
      <vt:lpstr>Symbol</vt:lpstr>
      <vt:lpstr>Times New Roman</vt:lpstr>
      <vt:lpstr>Inera</vt:lpstr>
      <vt:lpstr>PowerPoint-presentation</vt:lpstr>
      <vt:lpstr>1177 för vårdpersonal </vt:lpstr>
      <vt:lpstr>Innehåll</vt:lpstr>
      <vt:lpstr>1177 för vårdpersonal – det första steget  </vt:lpstr>
      <vt:lpstr>Vad har beslutats?</vt:lpstr>
      <vt:lpstr>Syfte och målsättning</vt:lpstr>
      <vt:lpstr>Enkel tillgång till kunskapsstöd och tjänster</vt:lpstr>
      <vt:lpstr>1177 för vårdpersonal öppnar i juni 2024</vt:lpstr>
      <vt:lpstr>Målgruppsanpassning</vt:lpstr>
      <vt:lpstr>Nästa steg i utvecklingen</vt:lpstr>
      <vt:lpstr>Nya målbilder för 1177 siktar på 2030</vt:lpstr>
      <vt:lpstr>PowerPoint-presentation</vt:lpstr>
      <vt:lpstr>Startsida (preliminär skissbild) </vt:lpstr>
      <vt:lpstr>Exempel sidhuvud (preliminära skissbilder) </vt:lpstr>
      <vt:lpstr>Exempel sidhuvud mobil (preliminära skissbilder) </vt:lpstr>
      <vt:lpstr>Exempel artikelsida (preliminär skissbild)</vt:lpstr>
      <vt:lpstr>Exempel sökträff på Google</vt:lpstr>
      <vt:lpstr>Välkomstmeddelande (preliminär skissbild) </vt:lpstr>
      <vt:lpstr>Sammanfattning av första etappen </vt:lpstr>
      <vt:lpstr>Sammanfattning av första etappen - sker i juni 2024:</vt:lpstr>
      <vt:lpstr>Hisspitch - om 1177 för vårdpersonal</vt:lpstr>
      <vt:lpstr>Hisspitch om ett utökat varumärke för 1177</vt:lpstr>
      <vt:lpstr>Frågor &amp;svar </vt:lpstr>
      <vt:lpstr>PowerPoint-presentation</vt:lpstr>
      <vt:lpstr>Kommunikationsinsatser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Nio punkter att tänka på</dc:title>
  <dc:creator>Holmgren Michaela</dc:creator>
  <cp:lastModifiedBy>De La Cour Helena /Ledningsstöd och strategi Hälso- och sjukvård Dalarna /Falun</cp:lastModifiedBy>
  <cp:revision>14</cp:revision>
  <dcterms:created xsi:type="dcterms:W3CDTF">2023-12-04T13:39:21Z</dcterms:created>
  <dcterms:modified xsi:type="dcterms:W3CDTF">2024-04-19T12:55:17Z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0x010100FCE2F5F4464B614EBB25F3696A084092</vt:lpwstr>
  </property>
  <property fmtid="{D5CDD505-2E9C-101B-9397-08002B2CF9AE}" pid="3" name="Order">
    <vt:r8>32000</vt:r8>
  </property>
  <property fmtid="{D5CDD505-2E9C-101B-9397-08002B2CF9AE}" pid="4" name="MediaServiceImageTags">
    <vt:lpwstr/>
  </property>
</Properties>
</file>