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6"/>
    <p:sldMasterId id="2147484102" r:id="rId7"/>
  </p:sldMasterIdLst>
  <p:notesMasterIdLst>
    <p:notesMasterId r:id="rId22"/>
  </p:notesMasterIdLst>
  <p:handoutMasterIdLst>
    <p:handoutMasterId r:id="rId23"/>
  </p:handoutMasterIdLst>
  <p:sldIdLst>
    <p:sldId id="256" r:id="rId8"/>
    <p:sldId id="269" r:id="rId9"/>
    <p:sldId id="278" r:id="rId10"/>
    <p:sldId id="271" r:id="rId11"/>
    <p:sldId id="258" r:id="rId12"/>
    <p:sldId id="262" r:id="rId13"/>
    <p:sldId id="270" r:id="rId14"/>
    <p:sldId id="279" r:id="rId15"/>
    <p:sldId id="272" r:id="rId16"/>
    <p:sldId id="273" r:id="rId17"/>
    <p:sldId id="274" r:id="rId18"/>
    <p:sldId id="275" r:id="rId19"/>
    <p:sldId id="276" r:id="rId20"/>
    <p:sldId id="277" r:id="rId2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C1026F7-0088-4477-B73C-1312E64D82C6}">
          <p14:sldIdLst>
            <p14:sldId id="256"/>
            <p14:sldId id="269"/>
            <p14:sldId id="278"/>
            <p14:sldId id="271"/>
            <p14:sldId id="258"/>
            <p14:sldId id="262"/>
            <p14:sldId id="270"/>
            <p14:sldId id="279"/>
            <p14:sldId id="272"/>
            <p14:sldId id="273"/>
            <p14:sldId id="274"/>
            <p14:sldId id="275"/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5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60276" autoAdjust="0"/>
  </p:normalViewPr>
  <p:slideViewPr>
    <p:cSldViewPr snapToGrid="0">
      <p:cViewPr varScale="1">
        <p:scale>
          <a:sx n="41" d="100"/>
          <a:sy n="41" d="100"/>
        </p:scale>
        <p:origin x="1592" y="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-54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78FD9-274F-45DD-8681-13E82509E9F5}" type="datetimeFigureOut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2023-06-13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D47A8-29E2-4799-924A-9047124D4761}" type="slidenum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4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E94DB4-BC2A-49E2-AD0D-3F1E0B6714A7}" type="datetimeFigureOut">
              <a:rPr lang="sv-SE" smtClean="0"/>
              <a:pPr/>
              <a:t>2023-06-13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33D500-1297-4EDE-B9F8-A261B42E5E1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904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Samverkanspilot</a:t>
            </a:r>
          </a:p>
          <a:p>
            <a:pPr marL="171450" indent="-171450">
              <a:buFontTx/>
              <a:buChar char="-"/>
            </a:pP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Tanja med i en strategisk grupp med RSS-</a:t>
            </a:r>
            <a:r>
              <a:rPr lang="sv-S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repr</a:t>
            </a:r>
            <a:r>
              <a:rPr lang="sv-S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, SoS och SKR</a:t>
            </a:r>
          </a:p>
          <a:p>
            <a:pPr marL="171450" indent="-171450">
              <a:buFontTx/>
              <a:buChar char="-"/>
            </a:pPr>
            <a:r>
              <a:rPr lang="sv-S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Jag med i operativ grupp med utvecklingsledare runt om i landet. 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163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>
          <a:xfrm>
            <a:off x="679450" y="4717416"/>
            <a:ext cx="5733336" cy="4469130"/>
          </a:xfrm>
        </p:spPr>
        <p:txBody>
          <a:bodyPr/>
          <a:lstStyle/>
          <a:p>
            <a:r>
              <a:rPr lang="sv-SE" sz="1100" b="1" dirty="0" smtClean="0"/>
              <a:t>Kunskapsstödet om insatser</a:t>
            </a:r>
          </a:p>
          <a:p>
            <a:r>
              <a:rPr lang="sv-SE" sz="1100" b="0" dirty="0" smtClean="0"/>
              <a:t>- Stöd för planera, utforma och följa upp i enskilda ärenden</a:t>
            </a:r>
          </a:p>
          <a:p>
            <a:r>
              <a:rPr lang="sv-SE" sz="1100" b="0" dirty="0" smtClean="0"/>
              <a:t>- Innehåller rekommendationer om fem insatser som bör användas</a:t>
            </a:r>
          </a:p>
          <a:p>
            <a:endParaRPr lang="sv-SE" sz="1100" b="0" dirty="0" smtClean="0"/>
          </a:p>
          <a:p>
            <a:r>
              <a:rPr lang="sv-SE" sz="1100" b="0" dirty="0" smtClean="0"/>
              <a:t>Bilaga: Normbrytande beteende och NPF/IF</a:t>
            </a:r>
          </a:p>
          <a:p>
            <a:endParaRPr lang="sv-SE" sz="1100" b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100" b="0" dirty="0" smtClean="0"/>
              <a:t>Definitioner: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B45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Med </a:t>
            </a:r>
            <a:r>
              <a:rPr kumimoji="0" lang="sv-SE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B45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normbrytande beteende </a:t>
            </a:r>
            <a:r>
              <a:rPr kumimoji="0" lang="sv-SE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B45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menas negativ, destruktiva </a:t>
            </a:r>
            <a:br>
              <a:rPr kumimoji="0" lang="sv-SE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B45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</a:br>
            <a:r>
              <a:rPr kumimoji="0" lang="sv-SE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B45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beteenden - överträdelser mot regler </a:t>
            </a:r>
            <a:br>
              <a:rPr kumimoji="0" lang="sv-SE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B45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</a:br>
            <a:r>
              <a:rPr kumimoji="0" lang="sv-SE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B45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eller normer i det samhälle som individen lever i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100" dirty="0" smtClean="0">
              <a:solidFill>
                <a:schemeClr val="accent4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100" dirty="0" smtClean="0">
                <a:solidFill>
                  <a:schemeClr val="accent4"/>
                </a:solidFill>
              </a:rPr>
              <a:t>Med </a:t>
            </a:r>
            <a:r>
              <a:rPr lang="sv-SE" sz="1100" b="1" dirty="0" smtClean="0">
                <a:solidFill>
                  <a:schemeClr val="accent4"/>
                </a:solidFill>
              </a:rPr>
              <a:t>hög risk </a:t>
            </a:r>
            <a:r>
              <a:rPr lang="sv-SE" sz="1100" dirty="0" smtClean="0">
                <a:solidFill>
                  <a:schemeClr val="accent4"/>
                </a:solidFill>
              </a:rPr>
              <a:t>menas barn med normbrytande </a:t>
            </a:r>
            <a:br>
              <a:rPr lang="sv-SE" sz="1100" dirty="0" smtClean="0">
                <a:solidFill>
                  <a:schemeClr val="accent4"/>
                </a:solidFill>
              </a:rPr>
            </a:br>
            <a:r>
              <a:rPr lang="sv-SE" sz="1100" dirty="0" smtClean="0">
                <a:solidFill>
                  <a:schemeClr val="accent4"/>
                </a:solidFill>
              </a:rPr>
              <a:t>beteende och med</a:t>
            </a:r>
            <a:r>
              <a:rPr lang="sv-SE" sz="1100" baseline="0" dirty="0" smtClean="0">
                <a:solidFill>
                  <a:schemeClr val="accent4"/>
                </a:solidFill>
              </a:rPr>
              <a:t> </a:t>
            </a:r>
            <a:r>
              <a:rPr lang="sv-SE" sz="1100" dirty="0" smtClean="0">
                <a:solidFill>
                  <a:schemeClr val="accent4"/>
                </a:solidFill>
              </a:rPr>
              <a:t>mönster av risk- och skyddsfaktorer indikerar </a:t>
            </a:r>
            <a:br>
              <a:rPr lang="sv-SE" sz="1100" dirty="0" smtClean="0">
                <a:solidFill>
                  <a:schemeClr val="accent4"/>
                </a:solidFill>
              </a:rPr>
            </a:br>
            <a:r>
              <a:rPr lang="sv-SE" sz="1100" dirty="0" smtClean="0">
                <a:solidFill>
                  <a:schemeClr val="accent4"/>
                </a:solidFill>
              </a:rPr>
              <a:t>en påtaglig risk för fortsatta beteendeproblem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100" b="0" i="0" u="none" strike="noStrike" kern="1200" cap="none" spc="0" normalizeH="0" baseline="0" noProof="0" dirty="0" smtClean="0">
              <a:ln>
                <a:noFill/>
              </a:ln>
              <a:solidFill>
                <a:srgbClr val="002B45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100" b="0" i="0" u="none" strike="noStrike" kern="1200" cap="none" spc="0" normalizeH="0" baseline="0" noProof="0" dirty="0" smtClean="0">
              <a:ln>
                <a:noFill/>
              </a:ln>
              <a:solidFill>
                <a:srgbClr val="002B45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 pitchFamily="34" charset="0"/>
            </a:endParaRPr>
          </a:p>
          <a:p>
            <a:endParaRPr lang="sv-SE" sz="1100" b="0" dirty="0" smtClean="0"/>
          </a:p>
          <a:p>
            <a:endParaRPr lang="sv-SE" sz="11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045FB0-5EAC-49C2-A7A1-C763FDD81356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77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>
          <a:xfrm>
            <a:off x="679450" y="4717417"/>
            <a:ext cx="5435600" cy="4920304"/>
          </a:xfrm>
        </p:spPr>
        <p:txBody>
          <a:bodyPr/>
          <a:lstStyle/>
          <a:p>
            <a:r>
              <a:rPr lang="sv-SE" sz="1100" dirty="0" smtClean="0"/>
              <a:t>Insatserna</a:t>
            </a:r>
            <a:r>
              <a:rPr lang="sv-SE" sz="1100" baseline="0" dirty="0" smtClean="0"/>
              <a:t> här skiljer sig lite från vad man annars erbjuder många gånger. </a:t>
            </a:r>
          </a:p>
          <a:p>
            <a:r>
              <a:rPr lang="sv-SE" sz="1100" baseline="0" dirty="0" smtClean="0"/>
              <a:t>Insats, samtal var 14:e dag – upp emot 5 år. ”stöd i föräldrarollen”</a:t>
            </a:r>
          </a:p>
          <a:p>
            <a:endParaRPr lang="sv-SE" sz="1100" baseline="0" dirty="0" smtClean="0"/>
          </a:p>
          <a:p>
            <a:r>
              <a:rPr lang="sv-SE" sz="1100" baseline="0" dirty="0" smtClean="0"/>
              <a:t>Detta ställer 4krav på myndighetsutövare också – bli bättre hela kedjan</a:t>
            </a:r>
          </a:p>
          <a:p>
            <a:r>
              <a:rPr lang="sv-SE" sz="1100" baseline="0" dirty="0" smtClean="0"/>
              <a:t>- akt, utredning, analys och bedömning – inkl. väga risker/skydd, barnets behov och mottagligheten. </a:t>
            </a:r>
            <a:endParaRPr lang="sv-SE" sz="11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045FB0-5EAC-49C2-A7A1-C763FDD81356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735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4688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1:a aktiviteten:</a:t>
            </a:r>
          </a:p>
          <a:p>
            <a:r>
              <a:rPr lang="sv-SE" sz="1200" b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Föreläsning</a:t>
            </a:r>
            <a:r>
              <a:rPr lang="sv-SE" sz="1200" b="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om kunskapsstödet</a:t>
            </a:r>
          </a:p>
          <a:p>
            <a:r>
              <a:rPr lang="sv-SE" sz="1200" b="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Workshop kommunvis </a:t>
            </a:r>
          </a:p>
          <a:p>
            <a:r>
              <a:rPr lang="sv-SE" sz="1200" b="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hur jobbar vi i kommunen med att planera insatser, utforma uppdrag och följa upp insatser gällande bou som löper hög risk för fortsatt normbrytande beteende och återfall i brott. – vad kan vi utveckla ytterligare?</a:t>
            </a:r>
          </a:p>
          <a:p>
            <a:pPr marL="171450" indent="-171450">
              <a:buFontTx/>
              <a:buChar char="-"/>
            </a:pPr>
            <a:r>
              <a:rPr lang="sv-SE" sz="1200" b="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Jobbar vi redan i dag med de insatser som rek i kunskapsstödet? Vad behöver vi utveckla?</a:t>
            </a:r>
          </a:p>
          <a:p>
            <a:pPr marL="171450" indent="-171450">
              <a:buFontTx/>
              <a:buChar char="-"/>
            </a:pPr>
            <a:r>
              <a:rPr lang="sv-SE" sz="1200" b="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Hur jobbar vi idag med att bedöma risknivå avseende målgruppen? Används standardiserade bedömningsmetoder – vad behöver utvecklas?</a:t>
            </a:r>
          </a:p>
          <a:p>
            <a:endParaRPr lang="sv-SE" sz="1200" b="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sv-SE" sz="1200" b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sv-SE" sz="12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2:a aktiviteten</a:t>
            </a:r>
          </a:p>
          <a:p>
            <a:pPr lvl="1"/>
            <a:r>
              <a:rPr lang="sv-SE" sz="1900" dirty="0" smtClean="0"/>
              <a:t>- beskrivning av RBM-modellen och hur den kan tillämpas i socialtjänstens arbete med barn och unga </a:t>
            </a:r>
          </a:p>
          <a:p>
            <a:pPr lvl="1"/>
            <a:r>
              <a:rPr lang="sv-SE" sz="1900" dirty="0" smtClean="0"/>
              <a:t>Målet – öka förståelse av vad som behöver utvecklas i den egna verksamheten för att kunskapsstödet ska kunna implementeras lokalt. </a:t>
            </a:r>
          </a:p>
          <a:p>
            <a:endParaRPr lang="sv-SE" sz="12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110480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3:e aktiviteten</a:t>
            </a:r>
          </a:p>
          <a:p>
            <a:endParaRPr lang="sv-SE" sz="2000" u="sng" dirty="0" smtClean="0"/>
          </a:p>
          <a:p>
            <a:endParaRPr lang="sv-SE" sz="2000" u="sng" dirty="0" smtClean="0"/>
          </a:p>
          <a:p>
            <a:r>
              <a:rPr lang="sv-SE" sz="2000" u="sng" dirty="0" smtClean="0"/>
              <a:t>Målgrupp</a:t>
            </a:r>
            <a:r>
              <a:rPr lang="sv-SE" sz="2000" dirty="0" smtClean="0"/>
              <a:t>: Samordnare, verksamhetsutvecklare och verksamhetsnära chefer så som enhetschefer/gruppchefer samt avdelningschefer eller likande, både myndighetsutövning och utförare.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v-SE" sz="2000" dirty="0" smtClean="0"/>
              <a:t>Ta gärna nu initiativ till att kanske även högre chefer eller politiker kan följa med?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v-SE" sz="2000" dirty="0" smtClean="0"/>
              <a:t>Minst en representant från varje kommun</a:t>
            </a:r>
          </a:p>
          <a:p>
            <a:endParaRPr lang="sv-SE" sz="12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sv-SE" sz="2000" u="sng" dirty="0" smtClean="0"/>
              <a:t>Workshop regionalt </a:t>
            </a:r>
            <a:r>
              <a:rPr lang="sv-SE" sz="2000" dirty="0" smtClean="0"/>
              <a:t>– </a:t>
            </a:r>
            <a:r>
              <a:rPr lang="sv-SE" sz="2000" i="1" dirty="0" smtClean="0"/>
              <a:t>3 oktober</a:t>
            </a:r>
          </a:p>
          <a:p>
            <a:pPr lvl="1"/>
            <a:r>
              <a:rPr lang="sv-SE" sz="2100" dirty="0" smtClean="0"/>
              <a:t>2 timmar – inventera arbete på hemmaplan, dokumentera vilka utvecklingsbehov som finns i den egna verksamheten och vad som behöver göras framöver för att kunskapsstödet ska kunna implementeras. </a:t>
            </a:r>
          </a:p>
          <a:p>
            <a:pPr marL="457200" lvl="1" indent="0">
              <a:buNone/>
            </a:pPr>
            <a:endParaRPr lang="sv-SE" sz="1700" dirty="0" smtClean="0"/>
          </a:p>
          <a:p>
            <a:r>
              <a:rPr lang="sv-SE" sz="2000" u="sng" dirty="0" smtClean="0"/>
              <a:t>Målgrupp: </a:t>
            </a:r>
          </a:p>
          <a:p>
            <a:pPr lvl="1"/>
            <a:r>
              <a:rPr lang="sv-SE" sz="2100" dirty="0" smtClean="0"/>
              <a:t>Minst en arbetsledare och en socialsekreterare, men annars arbetsledande chefer, verksamhetsutvecklare, metodstödjare eller motsvarande samt socialsekreterare.</a:t>
            </a:r>
          </a:p>
          <a:p>
            <a:endParaRPr lang="sv-SE" sz="12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sv-SE" sz="12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sv-SE" sz="12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4:e aktiviteten: </a:t>
            </a:r>
          </a:p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Öka kännedomen och kunskapen om avtalssamverkan i kommunerna och förbättra förutsättningarna för ökad samverkan</a:t>
            </a:r>
          </a:p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Men också informera om andra samverkansformer</a:t>
            </a:r>
          </a:p>
          <a:p>
            <a:pPr lvl="0" fontAlgn="ctr"/>
            <a:r>
              <a:rPr lang="sv-SE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Köpa in insatser via direktupphandling mm. </a:t>
            </a:r>
          </a:p>
          <a:p>
            <a:endParaRPr lang="sv-SE" dirty="0" smtClean="0"/>
          </a:p>
          <a:p>
            <a:r>
              <a:rPr lang="sv-SE" sz="2600" u="sng" dirty="0" smtClean="0"/>
              <a:t>Målgrupp</a:t>
            </a:r>
            <a:r>
              <a:rPr lang="sv-SE" sz="2600" dirty="0" smtClean="0"/>
              <a:t>: Strateger, andra stödfunktioner samt chefer för myndighetsutövning och öppenvård</a:t>
            </a:r>
            <a:r>
              <a:rPr lang="sv-SE" dirty="0" smtClean="0"/>
              <a:t>. </a:t>
            </a:r>
          </a:p>
          <a:p>
            <a:pPr marL="0" indent="0">
              <a:buNone/>
            </a:pPr>
            <a:endParaRPr lang="sv-SE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sv-SE" dirty="0" smtClean="0"/>
              <a:t>Minst en deltagare från varje kommun ska delta.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v-SE" dirty="0" smtClean="0"/>
              <a:t>Kanske även högre chefer eller politiker kan följa med?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8978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FC5DA319-72F1-4F70-9BE7-0CBB4F12E5D2}" type="datetime1">
              <a:rPr lang="sv-SE" smtClean="0"/>
              <a:t>2023-06-13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78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4173580"/>
            <a:ext cx="12196800" cy="2684421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4421">
                <a:moveTo>
                  <a:pt x="1" y="2337683"/>
                </a:moveTo>
                <a:lnTo>
                  <a:pt x="9131698" y="0"/>
                </a:lnTo>
                <a:cubicBezTo>
                  <a:pt x="9136999" y="894807"/>
                  <a:pt x="9142299" y="1789614"/>
                  <a:pt x="9147600" y="2684421"/>
                </a:cubicBezTo>
                <a:lnTo>
                  <a:pt x="0" y="2684421"/>
                </a:lnTo>
                <a:cubicBezTo>
                  <a:pt x="0" y="2568842"/>
                  <a:pt x="1" y="2453262"/>
                  <a:pt x="1" y="2337683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5789" y="2059055"/>
            <a:ext cx="10363200" cy="1104900"/>
          </a:xfrm>
        </p:spPr>
        <p:txBody>
          <a:bodyPr/>
          <a:lstStyle>
            <a:lvl1pPr>
              <a:defRPr sz="3400">
                <a:solidFill>
                  <a:srgbClr val="E9830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68918" y="4266502"/>
            <a:ext cx="7811357" cy="23237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090120" y="5380363"/>
            <a:ext cx="1536171" cy="267235"/>
          </a:xfrm>
        </p:spPr>
        <p:txBody>
          <a:bodyPr/>
          <a:lstStyle>
            <a:lvl1pPr>
              <a:defRPr sz="900" b="1"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1068917" y="4475023"/>
            <a:ext cx="7811392" cy="7223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rgbClr val="FFFFFF"/>
                </a:solidFill>
              </a:defRPr>
            </a:lvl1pPr>
            <a:lvl2pPr marL="285750" indent="0">
              <a:buNone/>
              <a:defRPr sz="1400">
                <a:solidFill>
                  <a:schemeClr val="bg2"/>
                </a:solidFill>
              </a:defRPr>
            </a:lvl2pPr>
            <a:lvl3pPr marL="539750" indent="0">
              <a:buNone/>
              <a:defRPr sz="1400">
                <a:solidFill>
                  <a:schemeClr val="bg2"/>
                </a:solidFill>
              </a:defRPr>
            </a:lvl3pPr>
            <a:lvl4pPr marL="723900" indent="0">
              <a:buNone/>
              <a:defRPr sz="1400">
                <a:solidFill>
                  <a:schemeClr val="bg2"/>
                </a:solidFill>
              </a:defRPr>
            </a:lvl4pPr>
            <a:lvl5pPr marL="9271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09" y="800438"/>
            <a:ext cx="2592000" cy="5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26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548842"/>
            <a:ext cx="12196800" cy="5309159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  <a:gd name="connsiteX0" fmla="*/ 1 w 9147600"/>
              <a:gd name="connsiteY0" fmla="*/ 1182114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1182114 h 2684421"/>
              <a:gd name="connsiteX0" fmla="*/ 1 w 9147600"/>
              <a:gd name="connsiteY0" fmla="*/ 1186140 h 2688447"/>
              <a:gd name="connsiteX1" fmla="*/ 9139649 w 9147600"/>
              <a:gd name="connsiteY1" fmla="*/ 0 h 2688447"/>
              <a:gd name="connsiteX2" fmla="*/ 9147600 w 9147600"/>
              <a:gd name="connsiteY2" fmla="*/ 2688447 h 2688447"/>
              <a:gd name="connsiteX3" fmla="*/ 0 w 9147600"/>
              <a:gd name="connsiteY3" fmla="*/ 2688447 h 2688447"/>
              <a:gd name="connsiteX4" fmla="*/ 1 w 9147600"/>
              <a:gd name="connsiteY4" fmla="*/ 1186140 h 268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8447">
                <a:moveTo>
                  <a:pt x="1" y="1186140"/>
                </a:moveTo>
                <a:lnTo>
                  <a:pt x="9139649" y="0"/>
                </a:lnTo>
                <a:cubicBezTo>
                  <a:pt x="9144950" y="894807"/>
                  <a:pt x="9142299" y="1793640"/>
                  <a:pt x="9147600" y="2688447"/>
                </a:cubicBezTo>
                <a:lnTo>
                  <a:pt x="0" y="2688447"/>
                </a:lnTo>
                <a:cubicBezTo>
                  <a:pt x="0" y="2572868"/>
                  <a:pt x="1" y="1301719"/>
                  <a:pt x="1" y="1186140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45789" y="725701"/>
            <a:ext cx="103632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5980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12192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 dirty="0">
              <a:solidFill>
                <a:schemeClr val="tx1"/>
              </a:solidFill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1045789" y="725701"/>
            <a:ext cx="103632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97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339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enstaka 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7" y="2059200"/>
            <a:ext cx="9279467" cy="3708400"/>
          </a:xfrm>
        </p:spPr>
        <p:txBody>
          <a:bodyPr/>
          <a:lstStyle>
            <a:lvl1pPr>
              <a:spcBef>
                <a:spcPts val="0"/>
              </a:spcBef>
              <a:defRPr sz="2600" b="1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51780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mening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7" y="2059200"/>
            <a:ext cx="9279467" cy="3708400"/>
          </a:xfrm>
        </p:spPr>
        <p:txBody>
          <a:bodyPr/>
          <a:lstStyle>
            <a:lvl1pPr>
              <a:spcBef>
                <a:spcPts val="0"/>
              </a:spcBef>
              <a:defRPr sz="2600" b="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40032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8917" y="687600"/>
            <a:ext cx="92688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Sveriges kunskapsmyndighet för vård och omsorg 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1068917" y="2059200"/>
            <a:ext cx="9279467" cy="3708400"/>
          </a:xfrm>
        </p:spPr>
        <p:txBody>
          <a:bodyPr/>
          <a:lstStyle>
            <a:lvl1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2600"/>
            </a:lvl1pPr>
            <a:lvl2pPr marL="0" indent="0">
              <a:buFontTx/>
              <a:buNone/>
              <a:defRPr sz="2000"/>
            </a:lvl2pPr>
            <a:lvl3pPr marL="0" indent="0">
              <a:spcAft>
                <a:spcPts val="0"/>
              </a:spcAft>
              <a:buFontTx/>
              <a:buNone/>
              <a:defRPr sz="1900" b="1"/>
            </a:lvl3pPr>
            <a:lvl4pPr marL="0" indent="0">
              <a:spcAft>
                <a:spcPts val="0"/>
              </a:spcAft>
              <a:buFontTx/>
              <a:buNone/>
              <a:defRPr sz="1600"/>
            </a:lvl4pPr>
            <a:lvl5pPr marL="0" indent="0">
              <a:spcAft>
                <a:spcPts val="0"/>
              </a:spcAft>
              <a:buFontTx/>
              <a:buNone/>
              <a:defRPr sz="16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4034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5"/>
            <a:ext cx="12196800" cy="47928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7" y="1353267"/>
            <a:ext cx="9279467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86522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5"/>
            <a:ext cx="12196800" cy="47928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7" y="1353267"/>
            <a:ext cx="9279467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730198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8917" y="687600"/>
            <a:ext cx="92688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5807968" y="2060206"/>
            <a:ext cx="4540416" cy="3708400"/>
          </a:xfrm>
        </p:spPr>
        <p:txBody>
          <a:bodyPr/>
          <a:lstStyle>
            <a:lvl1pPr>
              <a:spcBef>
                <a:spcPts val="800"/>
              </a:spcBef>
              <a:defRPr sz="2600" b="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1" y="2113906"/>
            <a:ext cx="5422900" cy="3455988"/>
          </a:xfrm>
          <a:solidFill>
            <a:schemeClr val="accent4"/>
          </a:solidFill>
          <a:ln>
            <a:noFill/>
          </a:ln>
        </p:spPr>
        <p:txBody>
          <a:bodyPr lIns="180000" tIns="180000" rIns="180000" bIns="180000" anchor="ctr" anchorCtr="1"/>
          <a:lstStyle>
            <a:lvl1pPr marL="0" indent="0" algn="ctr">
              <a:buNone/>
              <a:defRPr sz="2600" b="0" i="1">
                <a:solidFill>
                  <a:srgbClr val="FFFFFF"/>
                </a:solidFill>
              </a:defRPr>
            </a:lvl1pPr>
            <a:lvl2pPr>
              <a:defRPr sz="3000" b="0" i="1">
                <a:solidFill>
                  <a:srgbClr val="E6C99B"/>
                </a:solidFill>
              </a:defRPr>
            </a:lvl2pPr>
            <a:lvl3pPr>
              <a:defRPr sz="3000" b="0" i="1">
                <a:solidFill>
                  <a:srgbClr val="E6C99B"/>
                </a:solidFill>
              </a:defRPr>
            </a:lvl3pPr>
            <a:lvl4pPr>
              <a:defRPr sz="3000" b="0" i="1">
                <a:solidFill>
                  <a:srgbClr val="E6C99B"/>
                </a:solidFill>
              </a:defRPr>
            </a:lvl4pPr>
            <a:lvl5pPr>
              <a:defRPr sz="3000" b="0" i="1">
                <a:solidFill>
                  <a:srgbClr val="E6C99B"/>
                </a:solidFill>
              </a:defRPr>
            </a:lvl5pPr>
          </a:lstStyle>
          <a:p>
            <a:pPr lvl="0"/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092702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8917" y="687600"/>
            <a:ext cx="92688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8872"/>
            <a:ext cx="4399721" cy="3095625"/>
          </a:xfrm>
        </p:spPr>
        <p:txBody>
          <a:bodyPr/>
          <a:lstStyle>
            <a:lvl1pPr marL="0" indent="0">
              <a:buNone/>
              <a:defRPr sz="1400" b="0" baseline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64964" y="5299365"/>
            <a:ext cx="4416293" cy="4714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1068918" y="2139951"/>
            <a:ext cx="4451988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740120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36EF070-D4A1-4BBC-95E2-C540A084EC01}" type="datetime1">
              <a:rPr lang="sv-SE" smtClean="0"/>
              <a:t>2023-06-13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37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8" y="2139351"/>
            <a:ext cx="4547029" cy="3632799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642465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0797091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8" y="2139351"/>
            <a:ext cx="4547029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6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4641863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890841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8" y="2139351"/>
            <a:ext cx="4547029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4641863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9595852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642465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1068918" y="2130425"/>
            <a:ext cx="4336969" cy="3054050"/>
          </a:xfrm>
        </p:spPr>
        <p:txBody>
          <a:bodyPr/>
          <a:lstStyle>
            <a:lvl1pPr marL="0" indent="0">
              <a:buNone/>
              <a:defRPr sz="2600" b="1"/>
            </a:lvl1pPr>
            <a:lvl2pPr marL="285750" indent="0">
              <a:buNone/>
              <a:defRPr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338012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767346" y="2127600"/>
            <a:ext cx="642465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840319" y="5221275"/>
            <a:ext cx="4562981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1068918" y="2139351"/>
            <a:ext cx="4547029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9022806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27659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068918" y="2127601"/>
            <a:ext cx="439972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16437" y="5221275"/>
            <a:ext cx="4658265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15457" y="2139951"/>
            <a:ext cx="4451988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3703322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302909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" y="2127600"/>
            <a:ext cx="5458940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04936" y="5221275"/>
            <a:ext cx="4704272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3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15457" y="2139951"/>
            <a:ext cx="4451988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39313841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27659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068918" y="2127601"/>
            <a:ext cx="439972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16437" y="5221275"/>
            <a:ext cx="4658265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04936" y="2130426"/>
            <a:ext cx="4668848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0339062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27659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068918" y="2127601"/>
            <a:ext cx="439972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16437" y="5221275"/>
            <a:ext cx="4658265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04936" y="2130426"/>
            <a:ext cx="4668848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8275637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302909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" y="2127600"/>
            <a:ext cx="5458940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04936" y="5221275"/>
            <a:ext cx="4704272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04936" y="2130426"/>
            <a:ext cx="4668848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2128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775DD86-983D-4097-A028-87EAC6BF841B}" type="datetime1">
              <a:rPr lang="sv-SE" smtClean="0"/>
              <a:t>2023-06-13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5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302909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" y="2127600"/>
            <a:ext cx="5458940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04936" y="5221275"/>
            <a:ext cx="4704272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5704936" y="2130426"/>
            <a:ext cx="4668848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7706211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068918" y="2074073"/>
            <a:ext cx="9110133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66571" y="5612278"/>
            <a:ext cx="4416293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0478054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 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3" y="687600"/>
            <a:ext cx="9104716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2066926"/>
            <a:ext cx="121920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5766571" y="5612278"/>
            <a:ext cx="4416293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9373792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664235"/>
            <a:ext cx="12192000" cy="500332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2795002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1792" y="687600"/>
            <a:ext cx="927659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542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21684484-201B-44CD-9746-00FED4EFCD5B}" type="datetime1">
              <a:rPr lang="sv-SE" smtClean="0"/>
              <a:t>2023-06-13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7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3C59008-A271-48C6-B77D-A5EBCC61C08A}" type="datetime1">
              <a:rPr lang="sv-SE" smtClean="0"/>
              <a:t>2023-06-13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9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0905C11-AE40-4DD3-B577-1575C80BAAED}" type="datetime1">
              <a:rPr lang="sv-SE" smtClean="0"/>
              <a:t>2023-06-13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99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4152674-6AB9-4668-8AED-4226128661A6}" type="datetime1">
              <a:rPr lang="sv-SE" smtClean="0"/>
              <a:t>2023-06-13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62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6401B1E7-2B4C-4E93-9B83-9D444BAB3785}" type="datetime1">
              <a:rPr lang="sv-SE" smtClean="0"/>
              <a:t>2023-06-13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5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037B5D3-587F-424B-B03D-31C4263C7226}" type="datetime1">
              <a:rPr lang="sv-SE" smtClean="0"/>
              <a:t>2023-06-13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07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18" Type="http://schemas.openxmlformats.org/officeDocument/2006/relationships/slideLayout" Target="../slideLayouts/slideLayout27.xml"/><Relationship Id="rId26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21" Type="http://schemas.openxmlformats.org/officeDocument/2006/relationships/slideLayout" Target="../slideLayouts/slideLayout30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17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25.xml"/><Relationship Id="rId20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24" Type="http://schemas.openxmlformats.org/officeDocument/2006/relationships/slideLayout" Target="../slideLayouts/slideLayout33.xml"/><Relationship Id="rId5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19.xml"/><Relationship Id="rId19" Type="http://schemas.openxmlformats.org/officeDocument/2006/relationships/slideLayout" Target="../slideLayouts/slideLayout28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31.xml"/><Relationship Id="rId27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F4FD-A897-495D-BDCD-BC1A3ECAF875}" type="datetime1">
              <a:rPr lang="sv-SE" smtClean="0"/>
              <a:t>2023-06-13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2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071792" y="686594"/>
            <a:ext cx="9268800" cy="12961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68918" y="2057400"/>
            <a:ext cx="9268485" cy="36951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9896121" y="6295896"/>
            <a:ext cx="153617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753728" y="6295894"/>
            <a:ext cx="540000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Sveriges kunskapsmyndighet för vård och omsorg 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211984" y="6295895"/>
            <a:ext cx="576725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/>
        </p:nvCxnSpPr>
        <p:spPr>
          <a:xfrm>
            <a:off x="-483079" y="5652398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-483079" y="6195324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-483079" y="2120322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-483079" y="702175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12353029" y="5652398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12353029" y="6195324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12353029" y="2120322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12353029" y="702175"/>
            <a:ext cx="333555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1070115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10335684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1070115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10335684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Bildobjekt 22"/>
          <p:cNvPicPr>
            <a:picLocks noChangeAspect="1"/>
          </p:cNvPicPr>
          <p:nvPr userDrawn="1"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97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582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3" r:id="rId1"/>
    <p:sldLayoutId id="2147484104" r:id="rId2"/>
    <p:sldLayoutId id="2147484105" r:id="rId3"/>
    <p:sldLayoutId id="2147484106" r:id="rId4"/>
    <p:sldLayoutId id="2147484107" r:id="rId5"/>
    <p:sldLayoutId id="2147484108" r:id="rId6"/>
    <p:sldLayoutId id="2147484109" r:id="rId7"/>
    <p:sldLayoutId id="2147484110" r:id="rId8"/>
    <p:sldLayoutId id="2147484111" r:id="rId9"/>
    <p:sldLayoutId id="2147484112" r:id="rId10"/>
    <p:sldLayoutId id="2147484113" r:id="rId11"/>
    <p:sldLayoutId id="2147484114" r:id="rId12"/>
    <p:sldLayoutId id="2147484115" r:id="rId13"/>
    <p:sldLayoutId id="2147484116" r:id="rId14"/>
    <p:sldLayoutId id="2147484117" r:id="rId15"/>
    <p:sldLayoutId id="2147484118" r:id="rId16"/>
    <p:sldLayoutId id="2147484119" r:id="rId17"/>
    <p:sldLayoutId id="2147484120" r:id="rId18"/>
    <p:sldLayoutId id="2147484121" r:id="rId19"/>
    <p:sldLayoutId id="2147484122" r:id="rId20"/>
    <p:sldLayoutId id="2147484123" r:id="rId21"/>
    <p:sldLayoutId id="2147484124" r:id="rId22"/>
    <p:sldLayoutId id="2147484125" r:id="rId23"/>
    <p:sldLayoutId id="2147484126" r:id="rId24"/>
    <p:sldLayoutId id="2147484127" r:id="rId25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1463" indent="-271463" algn="l" defTabSz="914400" rtl="0" eaLnBrk="1" latinLnBrk="0" hangingPunct="1">
        <a:spcBef>
          <a:spcPts val="1900"/>
        </a:spcBef>
        <a:spcAft>
          <a:spcPts val="800"/>
        </a:spcAft>
        <a:buSzPct val="115000"/>
        <a:buFont typeface="Century Gothic" pitchFamily="34" charset="0"/>
        <a:buChar char="•"/>
        <a:defRPr sz="1900" b="1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0700" indent="-2349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9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1200" indent="-1714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6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20750" indent="-1968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4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73150" indent="-1460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2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stina.taugbol@regiondalarna.s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sz="4400" dirty="0" smtClean="0"/>
              <a:t/>
            </a:r>
            <a:br>
              <a:rPr lang="sv-SE" sz="4400" dirty="0" smtClean="0"/>
            </a:br>
            <a:r>
              <a:rPr lang="sv-SE" sz="4400" dirty="0" smtClean="0"/>
              <a:t>Samverkanspilot </a:t>
            </a:r>
            <a:br>
              <a:rPr lang="sv-SE" sz="4400" dirty="0" smtClean="0"/>
            </a:br>
            <a:r>
              <a:rPr lang="sv-SE" sz="4400" dirty="0" smtClean="0"/>
              <a:t/>
            </a:r>
            <a:br>
              <a:rPr lang="sv-SE" sz="4400" dirty="0" smtClean="0"/>
            </a:br>
            <a:r>
              <a:rPr lang="sv-SE" sz="2400" b="0" dirty="0" smtClean="0"/>
              <a:t>Stöd för implementering av kunskapsstöd</a:t>
            </a:r>
            <a:br>
              <a:rPr lang="sv-SE" sz="2400" b="0" dirty="0" smtClean="0"/>
            </a:br>
            <a:r>
              <a:rPr lang="sv-SE" sz="2400" b="0" dirty="0" smtClean="0"/>
              <a:t>genom Partnerskapet</a:t>
            </a:r>
            <a:br>
              <a:rPr lang="sv-SE" sz="2400" b="0" dirty="0" smtClean="0"/>
            </a:br>
            <a:r>
              <a:rPr lang="sv-SE" sz="2400" b="0" dirty="0" smtClean="0"/>
              <a:t>(Socialstyrelsen, SKR och RSS)</a:t>
            </a:r>
            <a:r>
              <a:rPr lang="sv-SE" sz="4400" dirty="0" smtClean="0"/>
              <a:t/>
            </a:r>
            <a:br>
              <a:rPr lang="sv-SE" sz="4400" dirty="0" smtClean="0"/>
            </a:br>
            <a:endParaRPr lang="sv-SE" sz="44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2437780"/>
          </a:xfrm>
        </p:spPr>
        <p:txBody>
          <a:bodyPr>
            <a:normAutofit/>
          </a:bodyPr>
          <a:lstStyle/>
          <a:p>
            <a:endParaRPr lang="sv-SE" dirty="0"/>
          </a:p>
          <a:p>
            <a:pPr algn="r"/>
            <a:endParaRPr lang="sv-SE" dirty="0" smtClean="0"/>
          </a:p>
          <a:p>
            <a:pPr algn="r"/>
            <a:r>
              <a:rPr lang="sv-SE" dirty="0" smtClean="0"/>
              <a:t>2023-06-15</a:t>
            </a:r>
          </a:p>
          <a:p>
            <a:pPr algn="r"/>
            <a:r>
              <a:rPr lang="sv-SE" dirty="0" smtClean="0"/>
              <a:t>Stina Taugböl </a:t>
            </a:r>
          </a:p>
          <a:p>
            <a:pPr algn="r"/>
            <a:r>
              <a:rPr lang="sv-SE" dirty="0" smtClean="0"/>
              <a:t>utvecklingsledare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4" t="11717" r="5262" b="12592"/>
          <a:stretch/>
        </p:blipFill>
        <p:spPr>
          <a:xfrm>
            <a:off x="9245601" y="224705"/>
            <a:ext cx="2946400" cy="1652792"/>
          </a:xfrm>
          <a:prstGeom prst="rect">
            <a:avLst/>
          </a:prstGeom>
          <a:ln>
            <a:solidFill>
              <a:srgbClr val="F15060"/>
            </a:solidFill>
          </a:ln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E1CD1B12-2C02-4F8D-BA77-EDD7EEE22E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9491">
            <a:off x="932439" y="3001705"/>
            <a:ext cx="3262113" cy="4592407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8837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0E91E9-D7E8-4BF9-AA5E-057802E42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/>
              <a:t>Färdighetsträningsprogram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0EC71A1-C8C7-4D11-B058-685823534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1200" cap="none" spc="0" normalizeH="0" baseline="0" noProof="0">
                <a:ln>
                  <a:noFill/>
                </a:ln>
                <a:solidFill>
                  <a:srgbClr val="002B4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Sveriges kunskapsmyndighet för vård och omsorg </a:t>
            </a:r>
            <a:endParaRPr kumimoji="0" lang="sv-SE" sz="800" b="0" i="0" u="none" strike="noStrike" kern="1200" cap="none" spc="0" normalizeH="0" baseline="0" noProof="0" dirty="0">
              <a:ln>
                <a:noFill/>
              </a:ln>
              <a:solidFill>
                <a:srgbClr val="002B4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F81C85F-CB03-4F44-AA08-B52B87F570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68917" y="3260693"/>
            <a:ext cx="9279467" cy="225567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b="0" dirty="0"/>
              <a:t>Ges till barn i grupp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b="0" dirty="0"/>
              <a:t>Utveckla förmågan till känsloreglering, problemlösning och sociala färdigheter.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b="0" dirty="0"/>
              <a:t>Insatser riktas även till barnets föräldrar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b="0" dirty="0"/>
              <a:t>Kontakt med skolan ingår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b="0" dirty="0"/>
              <a:t>Programmen används inte i Sverige</a:t>
            </a:r>
          </a:p>
          <a:p>
            <a:endParaRPr lang="sv-SE" sz="2200" b="0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00668C59-54DC-41AB-A653-8CEFBA98C4F2}"/>
              </a:ext>
            </a:extLst>
          </p:cNvPr>
          <p:cNvSpPr/>
          <p:nvPr/>
        </p:nvSpPr>
        <p:spPr>
          <a:xfrm>
            <a:off x="1068917" y="1690170"/>
            <a:ext cx="9542376" cy="12961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Socialtjänsten </a:t>
            </a:r>
            <a:r>
              <a:rPr kumimoji="0" lang="sv-SE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bör</a:t>
            </a:r>
            <a:r>
              <a:rPr kumimoji="0" lang="sv-SE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erbjuda</a:t>
            </a:r>
            <a:r>
              <a:rPr kumimoji="0" lang="sv-SE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multimodala KBT-baserade färdighetstränings-program, t.ex. </a:t>
            </a:r>
            <a:r>
              <a:rPr kumimoji="0" lang="sv-SE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Coping</a:t>
            </a:r>
            <a:r>
              <a:rPr kumimoji="0" lang="sv-SE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Power Program, Dina-programmet och SNAP för barn 6–11 år med hög risk för fortsatt normbrytande beteende. 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175E7131-35CA-470D-B07A-30A42B27E397}"/>
              </a:ext>
            </a:extLst>
          </p:cNvPr>
          <p:cNvSpPr/>
          <p:nvPr/>
        </p:nvSpPr>
        <p:spPr>
          <a:xfrm>
            <a:off x="10005237" y="340242"/>
            <a:ext cx="2186763" cy="914400"/>
          </a:xfrm>
          <a:prstGeom prst="rect">
            <a:avLst/>
          </a:prstGeom>
          <a:solidFill>
            <a:srgbClr val="002B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6−11 år</a:t>
            </a:r>
          </a:p>
        </p:txBody>
      </p:sp>
    </p:spTree>
    <p:extLst>
      <p:ext uri="{BB962C8B-B14F-4D97-AF65-F5344CB8AC3E}">
        <p14:creationId xmlns:p14="http://schemas.microsoft.com/office/powerpoint/2010/main" val="191232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0E91E9-D7E8-4BF9-AA5E-057802E42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/>
              <a:t>Strukturerad familjebehandling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0EC71A1-C8C7-4D11-B058-685823534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1200" cap="none" spc="0" normalizeH="0" baseline="0" noProof="0">
                <a:ln>
                  <a:noFill/>
                </a:ln>
                <a:solidFill>
                  <a:srgbClr val="002B4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Sveriges kunskapsmyndighet för vård och omsorg </a:t>
            </a:r>
            <a:endParaRPr kumimoji="0" lang="sv-SE" sz="800" b="0" i="0" u="none" strike="noStrike" kern="1200" cap="none" spc="0" normalizeH="0" baseline="0" noProof="0" dirty="0">
              <a:ln>
                <a:noFill/>
              </a:ln>
              <a:solidFill>
                <a:srgbClr val="002B4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F81C85F-CB03-4F44-AA08-B52B87F570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68917" y="3260693"/>
            <a:ext cx="9279467" cy="225567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b="0" dirty="0"/>
              <a:t>Manualbaserade familjeterapeutiska insatser i öppenvård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b="0" dirty="0"/>
              <a:t>Familjemedlemmar och andra viktiga personer runt barnet involveras – direkt och/eller indirekt – i behandlingsarbetet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b="0" dirty="0"/>
              <a:t>Stärka föräldrarnas förmågor och beteenden, till exempel vad gäller att vara tillgängliga och stödjande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b="0" dirty="0"/>
              <a:t>Metoderna rekommenderas även i Socialstyrelsens nationella riktlinjer för vård och stöd vid missbruk</a:t>
            </a:r>
          </a:p>
          <a:p>
            <a:endParaRPr lang="sv-SE" sz="2200" b="0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00668C59-54DC-41AB-A653-8CEFBA98C4F2}"/>
              </a:ext>
            </a:extLst>
          </p:cNvPr>
          <p:cNvSpPr/>
          <p:nvPr/>
        </p:nvSpPr>
        <p:spPr>
          <a:xfrm>
            <a:off x="1068917" y="1690170"/>
            <a:ext cx="9542376" cy="12961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Socialtjänsten </a:t>
            </a:r>
            <a:r>
              <a:rPr kumimoji="0" lang="sv-SE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bör</a:t>
            </a:r>
            <a:r>
              <a:rPr kumimoji="0" lang="sv-SE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erbjuda</a:t>
            </a:r>
            <a:r>
              <a:rPr kumimoji="0" lang="sv-SE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strukturerad familjebehandling i öppenvård, t.ex. BSFT, FFT, MDFT och MST för barn 12–17 år med hög risk för fortsatt normbrytande beteende. 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6B333DEB-9F68-44FA-83C1-0D6043B46EA4}"/>
              </a:ext>
            </a:extLst>
          </p:cNvPr>
          <p:cNvSpPr/>
          <p:nvPr/>
        </p:nvSpPr>
        <p:spPr>
          <a:xfrm>
            <a:off x="10005237" y="340242"/>
            <a:ext cx="2186763" cy="914400"/>
          </a:xfrm>
          <a:prstGeom prst="rect">
            <a:avLst/>
          </a:prstGeom>
          <a:solidFill>
            <a:srgbClr val="002B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12−17 år</a:t>
            </a:r>
          </a:p>
        </p:txBody>
      </p:sp>
    </p:spTree>
    <p:extLst>
      <p:ext uri="{BB962C8B-B14F-4D97-AF65-F5344CB8AC3E}">
        <p14:creationId xmlns:p14="http://schemas.microsoft.com/office/powerpoint/2010/main" val="335019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0E91E9-D7E8-4BF9-AA5E-057802E42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/>
              <a:t>Treatment Foster Care Oregon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0EC71A1-C8C7-4D11-B058-685823534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1200" cap="none" spc="0" normalizeH="0" baseline="0" noProof="0">
                <a:ln>
                  <a:noFill/>
                </a:ln>
                <a:solidFill>
                  <a:srgbClr val="002B4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Sveriges kunskapsmyndighet för vård och omsorg </a:t>
            </a:r>
            <a:endParaRPr kumimoji="0" lang="sv-SE" sz="800" b="0" i="0" u="none" strike="noStrike" kern="1200" cap="none" spc="0" normalizeH="0" baseline="0" noProof="0" dirty="0">
              <a:ln>
                <a:noFill/>
              </a:ln>
              <a:solidFill>
                <a:srgbClr val="002B4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F81C85F-CB03-4F44-AA08-B52B87F570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68917" y="3260693"/>
            <a:ext cx="10042106" cy="225567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b="0" dirty="0"/>
              <a:t>Snarlik de strukturerade familjebehandlingsmodellerna i förra rekommendationen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b="0" dirty="0"/>
              <a:t>Ges medan barnet är placerat i ett särskilt familjehem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b="0" dirty="0"/>
              <a:t>Det särskilda familjehemmet har utbildning i den specifika metoden och ingår i ett behandlingsteam runt barnet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b="0" dirty="0"/>
              <a:t>I behandlingsteamet ingår också en ungdomsterapeut, en färdighetstränare samt en familjeterapeut som arbetar med ursprungsfamiljen</a:t>
            </a:r>
          </a:p>
          <a:p>
            <a:endParaRPr lang="sv-SE" sz="2200" b="0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00668C59-54DC-41AB-A653-8CEFBA98C4F2}"/>
              </a:ext>
            </a:extLst>
          </p:cNvPr>
          <p:cNvSpPr/>
          <p:nvPr/>
        </p:nvSpPr>
        <p:spPr>
          <a:xfrm>
            <a:off x="1068917" y="1690170"/>
            <a:ext cx="9542376" cy="12961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Socialtjänsten </a:t>
            </a:r>
            <a:r>
              <a:rPr kumimoji="0" lang="sv-SE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bör</a:t>
            </a:r>
            <a:r>
              <a:rPr kumimoji="0" lang="sv-SE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erbjuda</a:t>
            </a:r>
            <a:r>
              <a:rPr kumimoji="0" lang="sv-SE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Treatment Foster Care Oregon (TFCO) som alternativ till institutionsvård för barn 12–17 år med hög risk för fortsatt normbrytande beteende. 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6E1E08BD-EAB2-48A5-A78E-A1ED9D2038CA}"/>
              </a:ext>
            </a:extLst>
          </p:cNvPr>
          <p:cNvSpPr/>
          <p:nvPr/>
        </p:nvSpPr>
        <p:spPr>
          <a:xfrm>
            <a:off x="10005237" y="340242"/>
            <a:ext cx="2186763" cy="914400"/>
          </a:xfrm>
          <a:prstGeom prst="rect">
            <a:avLst/>
          </a:prstGeom>
          <a:solidFill>
            <a:srgbClr val="002B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12−17 år</a:t>
            </a:r>
          </a:p>
        </p:txBody>
      </p:sp>
    </p:spTree>
    <p:extLst>
      <p:ext uri="{BB962C8B-B14F-4D97-AF65-F5344CB8AC3E}">
        <p14:creationId xmlns:p14="http://schemas.microsoft.com/office/powerpoint/2010/main" val="308638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0E91E9-D7E8-4BF9-AA5E-057802E42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917" y="687600"/>
            <a:ext cx="10054166" cy="1296144"/>
          </a:xfrm>
        </p:spPr>
        <p:txBody>
          <a:bodyPr/>
          <a:lstStyle/>
          <a:p>
            <a:r>
              <a:rPr lang="sv-SE" sz="3600" dirty="0"/>
              <a:t>Strukturerad beteende- och </a:t>
            </a:r>
            <a:br>
              <a:rPr lang="sv-SE" sz="3600" dirty="0"/>
            </a:br>
            <a:r>
              <a:rPr lang="sv-SE" sz="3600" dirty="0"/>
              <a:t>färdighetsträning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0EC71A1-C8C7-4D11-B058-685823534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84208" y="6346694"/>
            <a:ext cx="5400000" cy="26723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1200" cap="none" spc="0" normalizeH="0" baseline="0" noProof="0">
                <a:ln>
                  <a:noFill/>
                </a:ln>
                <a:solidFill>
                  <a:srgbClr val="002B4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Sveriges kunskapsmyndighet för vård och omsorg </a:t>
            </a:r>
            <a:endParaRPr kumimoji="0" lang="sv-SE" sz="800" b="0" i="0" u="none" strike="noStrike" kern="1200" cap="none" spc="0" normalizeH="0" baseline="0" noProof="0" dirty="0">
              <a:ln>
                <a:noFill/>
              </a:ln>
              <a:solidFill>
                <a:srgbClr val="002B4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F81C85F-CB03-4F44-AA08-B52B87F570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68917" y="3260693"/>
            <a:ext cx="9279467" cy="225567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b="0" dirty="0"/>
              <a:t>Ges individuellt - både i öppenvård och på institution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b="0" dirty="0"/>
              <a:t>Utgår från inlärningsteori, socialpsykologi och kognitiv psykologi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b="0" dirty="0"/>
              <a:t>Utveckla nya beteenden, tankesätt och färdigheter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b="0" dirty="0"/>
              <a:t>Träning av tex självkontroll, problemlösning och konsekvenstänkande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b="0" dirty="0"/>
              <a:t>Kan omfatta beteendekontrakt</a:t>
            </a:r>
          </a:p>
          <a:p>
            <a:endParaRPr lang="sv-SE" sz="2200" b="0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00668C59-54DC-41AB-A653-8CEFBA98C4F2}"/>
              </a:ext>
            </a:extLst>
          </p:cNvPr>
          <p:cNvSpPr/>
          <p:nvPr/>
        </p:nvSpPr>
        <p:spPr>
          <a:xfrm>
            <a:off x="1068917" y="1831050"/>
            <a:ext cx="9542376" cy="12961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Socialtjänsten </a:t>
            </a:r>
            <a:r>
              <a:rPr kumimoji="0" lang="sv-SE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bör erbjuda </a:t>
            </a:r>
            <a:r>
              <a:rPr kumimoji="0" lang="sv-SE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strukturerad, individuell KBT-baserad beteende och färdighetsträning för barn 12–17 år med hög risk för fortsatt normbrytande beteende. Insatsen kan ges i öppenvård och på institution.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81AD0BE-1ADC-43E5-BBAC-0DBCB76AF699}"/>
              </a:ext>
            </a:extLst>
          </p:cNvPr>
          <p:cNvSpPr/>
          <p:nvPr/>
        </p:nvSpPr>
        <p:spPr>
          <a:xfrm>
            <a:off x="10005237" y="340242"/>
            <a:ext cx="2186763" cy="914400"/>
          </a:xfrm>
          <a:prstGeom prst="rect">
            <a:avLst/>
          </a:prstGeom>
          <a:solidFill>
            <a:srgbClr val="002B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12−17 år</a:t>
            </a:r>
          </a:p>
        </p:txBody>
      </p:sp>
    </p:spTree>
    <p:extLst>
      <p:ext uri="{BB962C8B-B14F-4D97-AF65-F5344CB8AC3E}">
        <p14:creationId xmlns:p14="http://schemas.microsoft.com/office/powerpoint/2010/main" val="212387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0E91E9-D7E8-4BF9-AA5E-057802E42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 err="1">
                <a:solidFill>
                  <a:srgbClr val="002B45"/>
                </a:solidFill>
              </a:rPr>
              <a:t>Scared</a:t>
            </a:r>
            <a:r>
              <a:rPr lang="sv-SE" sz="3600" dirty="0">
                <a:solidFill>
                  <a:srgbClr val="002B45"/>
                </a:solidFill>
              </a:rPr>
              <a:t> Straight (bör ej användas)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0EC71A1-C8C7-4D11-B058-685823534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1200" cap="none" spc="0" normalizeH="0" baseline="0" noProof="0">
                <a:ln>
                  <a:noFill/>
                </a:ln>
                <a:solidFill>
                  <a:srgbClr val="002B4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Sveriges kunskapsmyndighet för vård och omsorg </a:t>
            </a:r>
            <a:endParaRPr kumimoji="0" lang="sv-SE" sz="800" b="0" i="0" u="none" strike="noStrike" kern="1200" cap="none" spc="0" normalizeH="0" baseline="0" noProof="0" dirty="0">
              <a:ln>
                <a:noFill/>
              </a:ln>
              <a:solidFill>
                <a:srgbClr val="002B4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F81C85F-CB03-4F44-AA08-B52B87F570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68917" y="3260693"/>
            <a:ext cx="9279467" cy="225567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b="0" dirty="0"/>
              <a:t>Syftet med dessa program är att avskräcka från fortsatt kriminalitet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b="0" dirty="0"/>
              <a:t>Forskningen visar att barn som genomgått programmen begår fler brott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b="0" dirty="0"/>
              <a:t>Används inte i Sverige idag, men har använts tidigare</a:t>
            </a:r>
          </a:p>
          <a:p>
            <a:endParaRPr lang="sv-SE" sz="2200" b="0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00668C59-54DC-41AB-A653-8CEFBA98C4F2}"/>
              </a:ext>
            </a:extLst>
          </p:cNvPr>
          <p:cNvSpPr/>
          <p:nvPr/>
        </p:nvSpPr>
        <p:spPr>
          <a:xfrm>
            <a:off x="1068917" y="1690170"/>
            <a:ext cx="9542376" cy="12961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Socialtjänsten </a:t>
            </a:r>
            <a:r>
              <a:rPr kumimoji="0" lang="sv-SE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bör inte erbjuda</a:t>
            </a:r>
            <a:r>
              <a:rPr kumimoji="0" lang="sv-SE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konsekvensprogram av typen </a:t>
            </a:r>
            <a:r>
              <a:rPr kumimoji="0" lang="sv-SE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Scared</a:t>
            </a:r>
            <a:r>
              <a:rPr kumimoji="0" lang="sv-SE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Straight för </a:t>
            </a:r>
            <a:br>
              <a:rPr kumimoji="0" lang="sv-SE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sv-SE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barn 12–17 år med hög risk för fortsatt normbrytande beteende.</a:t>
            </a:r>
          </a:p>
        </p:txBody>
      </p:sp>
    </p:spTree>
    <p:extLst>
      <p:ext uri="{BB962C8B-B14F-4D97-AF65-F5344CB8AC3E}">
        <p14:creationId xmlns:p14="http://schemas.microsoft.com/office/powerpoint/2010/main" val="92450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sv-SE" dirty="0">
                <a:solidFill>
                  <a:schemeClr val="accent4"/>
                </a:solidFill>
              </a:rPr>
              <a:t>Två kunskapsstöd som </a:t>
            </a:r>
            <a:br>
              <a:rPr lang="sv-SE" dirty="0">
                <a:solidFill>
                  <a:schemeClr val="accent4"/>
                </a:solidFill>
              </a:rPr>
            </a:br>
            <a:r>
              <a:rPr lang="sv-SE" dirty="0">
                <a:solidFill>
                  <a:schemeClr val="accent4"/>
                </a:solidFill>
              </a:rPr>
              <a:t>kompletterar varandra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1200" cap="none" spc="0" normalizeH="0" baseline="0" noProof="0">
                <a:ln>
                  <a:noFill/>
                </a:ln>
                <a:solidFill>
                  <a:srgbClr val="002B4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Sveriges kunskapsmyndighet för vård och omsorg </a:t>
            </a:r>
            <a:endParaRPr kumimoji="0" lang="sv-SE" sz="800" b="0" i="0" u="none" strike="noStrike" kern="1200" cap="none" spc="0" normalizeH="0" baseline="0" noProof="0" dirty="0">
              <a:ln>
                <a:noFill/>
              </a:ln>
              <a:solidFill>
                <a:srgbClr val="002B4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Platshållare för text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sv-SE" sz="2000" b="0" dirty="0">
                <a:solidFill>
                  <a:schemeClr val="tx1"/>
                </a:solidFill>
              </a:rPr>
              <a:t> </a:t>
            </a:r>
          </a:p>
          <a:p>
            <a:endParaRPr lang="sv-SE" sz="2000" dirty="0"/>
          </a:p>
        </p:txBody>
      </p:sp>
      <p:sp>
        <p:nvSpPr>
          <p:cNvPr id="8" name="Platshållare för innehåll 3">
            <a:extLst>
              <a:ext uri="{FF2B5EF4-FFF2-40B4-BE49-F238E27FC236}">
                <a16:creationId xmlns:a16="http://schemas.microsoft.com/office/drawing/2014/main" id="{AFFC1EAB-296D-48C4-8EAD-6B3C3D38E9C8}"/>
              </a:ext>
            </a:extLst>
          </p:cNvPr>
          <p:cNvSpPr txBox="1">
            <a:spLocks/>
          </p:cNvSpPr>
          <p:nvPr/>
        </p:nvSpPr>
        <p:spPr>
          <a:xfrm>
            <a:off x="1023936" y="1908338"/>
            <a:ext cx="4429792" cy="218690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271463" indent="-271463" algn="l" defTabSz="914400" rtl="0" eaLnBrk="1" latinLnBrk="0" hangingPunct="1">
              <a:spcBef>
                <a:spcPts val="0"/>
              </a:spcBef>
              <a:spcAft>
                <a:spcPts val="800"/>
              </a:spcAft>
              <a:buSzPct val="115000"/>
              <a:buFont typeface="Century Gothic" pitchFamily="34" charset="0"/>
              <a:buChar char="•"/>
              <a:defRPr sz="2600" b="1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20700" indent="-234950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Arial" pitchFamily="34" charset="0"/>
              <a:buChar char="–"/>
              <a:defRPr sz="2000" b="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11200" indent="-171450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Arial" pitchFamily="34" charset="0"/>
              <a:buChar char="•"/>
              <a:defRPr sz="1600" b="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920750" indent="-196850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Arial" pitchFamily="34" charset="0"/>
              <a:buChar char="–"/>
              <a:defRPr sz="1400" b="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073150" indent="-146050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Arial" pitchFamily="34" charset="0"/>
              <a:buChar char="•"/>
              <a:defRPr sz="1200" b="0" kern="120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kumimoji="0" lang="sv-SE" sz="2000" b="1" i="0" u="none" strike="noStrike" kern="1200" cap="none" spc="0" normalizeH="0" baseline="0" noProof="0" dirty="0">
                <a:ln>
                  <a:noFill/>
                </a:ln>
                <a:solidFill>
                  <a:srgbClr val="002B4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Bedöma risk och behov… (2020)</a:t>
            </a:r>
          </a:p>
          <a:p>
            <a:pPr marL="271463" marR="0" lvl="0" indent="-2714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Char char="•"/>
              <a:tabLst/>
              <a:defRPr/>
            </a:pP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srgbClr val="002B4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Ger stöd i arbetet med att kartlägga och analysera risker och behov hos det enskilda barnet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kumimoji="0" lang="sv-SE" sz="2000" b="1" i="0" u="none" strike="noStrike" kern="1200" cap="none" spc="0" normalizeH="0" baseline="0" noProof="0" dirty="0">
                <a:ln>
                  <a:noFill/>
                </a:ln>
                <a:solidFill>
                  <a:srgbClr val="002B4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Insatser för barn… (2021)</a:t>
            </a:r>
          </a:p>
          <a:p>
            <a:pPr marL="271463" marR="0" lvl="0" indent="-2714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Char char="•"/>
              <a:tabLst/>
              <a:defRPr/>
            </a:pP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srgbClr val="002B4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Ger stöd i att planera, utforma och följa upp insatser</a:t>
            </a:r>
          </a:p>
          <a:p>
            <a:pPr marL="271463" marR="0" lvl="0" indent="-2714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Char char="•"/>
              <a:tabLst/>
              <a:defRPr/>
            </a:pPr>
            <a:endParaRPr kumimoji="0" lang="sv-SE" sz="2000" b="0" i="0" u="none" strike="noStrike" kern="1200" cap="none" spc="0" normalizeH="0" baseline="0" noProof="0" dirty="0">
              <a:ln>
                <a:noFill/>
              </a:ln>
              <a:solidFill>
                <a:srgbClr val="002B4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srgbClr val="002B4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Kompletterar handböcker som ger juridiskt vägledning, tex </a:t>
            </a:r>
            <a:r>
              <a:rPr kumimoji="0" lang="sv-SE" sz="2000" b="1" i="0" u="none" strike="noStrike" kern="1200" cap="none" spc="0" normalizeH="0" baseline="0" noProof="0" dirty="0">
                <a:ln>
                  <a:noFill/>
                </a:ln>
                <a:solidFill>
                  <a:srgbClr val="002B4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Barn och unga som begår brott.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5C1D51F9-99A4-4FAE-8610-414950799D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6343">
            <a:off x="8347939" y="1489911"/>
            <a:ext cx="2734833" cy="3850102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026" name="Picture 2" descr="https://publikationsservice.atta45.se/System/TemplateThumbnail.ashx?p=online&amp;tt=Static&amp;id=a1892d5febf6497aa600078bd3548f19&amp;var=l&amp;rev=0&amp;pid=">
            <a:extLst>
              <a:ext uri="{FF2B5EF4-FFF2-40B4-BE49-F238E27FC236}">
                <a16:creationId xmlns:a16="http://schemas.microsoft.com/office/drawing/2014/main" id="{41DDA5B9-CE61-4D63-AB08-99830875EB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55677">
            <a:off x="5779838" y="1797655"/>
            <a:ext cx="2692133" cy="3844984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3210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8917" y="687600"/>
            <a:ext cx="9268800" cy="942896"/>
          </a:xfrm>
        </p:spPr>
        <p:txBody>
          <a:bodyPr/>
          <a:lstStyle/>
          <a:p>
            <a:r>
              <a:rPr lang="sv-SE" dirty="0"/>
              <a:t>Forskning visar att verksamma insatser </a:t>
            </a:r>
            <a:br>
              <a:rPr lang="sv-SE" dirty="0"/>
            </a:br>
            <a:r>
              <a:rPr lang="sv-SE" dirty="0"/>
              <a:t>för målgruppen …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1200" cap="none" spc="0" normalizeH="0" baseline="0" noProof="0" dirty="0">
                <a:ln>
                  <a:noFill/>
                </a:ln>
                <a:solidFill>
                  <a:srgbClr val="002B4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Sveriges kunskapsmyndighet för vård och omsorg 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3"/>
          </p:nvPr>
        </p:nvSpPr>
        <p:spPr>
          <a:xfrm>
            <a:off x="1068917" y="2132182"/>
            <a:ext cx="9700683" cy="3416271"/>
          </a:xfrm>
        </p:spPr>
        <p:txBody>
          <a:bodyPr numCol="2"/>
          <a:lstStyle/>
          <a:p>
            <a:pPr marL="457200" indent="-4320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2800" b="0" dirty="0"/>
              <a:t>fokuserar på att reducera riskfaktorer </a:t>
            </a:r>
          </a:p>
          <a:p>
            <a:pPr marL="457200" indent="-4320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2800" b="0" dirty="0"/>
              <a:t>är multimodala </a:t>
            </a:r>
          </a:p>
          <a:p>
            <a:pPr marL="457200" indent="-43200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800" b="0" dirty="0"/>
              <a:t>ges med hög intensitet</a:t>
            </a:r>
          </a:p>
          <a:p>
            <a:pPr marL="457200" indent="-43200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800" b="0" dirty="0"/>
              <a:t>är strukturerade </a:t>
            </a:r>
          </a:p>
          <a:p>
            <a:pPr marL="457200" indent="-4320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800" b="0" dirty="0"/>
              <a:t>baseras på social inlärningsteori och KBT</a:t>
            </a:r>
          </a:p>
          <a:p>
            <a:pPr marL="719138" lvl="4" indent="-432000" defTabSz="45243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2800" dirty="0"/>
              <a:t>anpassas utifrån barns och föräldrars mottaglighet</a:t>
            </a:r>
          </a:p>
          <a:p>
            <a:pPr marL="719138" lvl="4" indent="-432000" defTabSz="452438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2800" dirty="0"/>
              <a:t>kvalitetssäkras och följs upp kontinuerligt</a:t>
            </a:r>
          </a:p>
          <a:p>
            <a:pPr marL="287138" lvl="4" defTabSz="452438">
              <a:spcAft>
                <a:spcPts val="1200"/>
              </a:spcAft>
            </a:pPr>
            <a:r>
              <a:rPr lang="sv-SE" sz="2800" dirty="0"/>
              <a:t>Personalens färdigheter och kompetens är centrala för effektiviteten!</a:t>
            </a:r>
            <a:endParaRPr lang="sv-SE" dirty="0"/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8089E242-7A56-41F7-A514-68B3FC8AF961}"/>
              </a:ext>
            </a:extLst>
          </p:cNvPr>
          <p:cNvSpPr/>
          <p:nvPr/>
        </p:nvSpPr>
        <p:spPr>
          <a:xfrm>
            <a:off x="2017107" y="1881329"/>
            <a:ext cx="8157786" cy="3667124"/>
          </a:xfrm>
          <a:prstGeom prst="ellipse">
            <a:avLst/>
          </a:prstGeom>
          <a:solidFill>
            <a:schemeClr val="accent4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400" b="0" i="0" u="none" strike="noStrike" kern="1200" cap="none" spc="0" normalizeH="0" baseline="0" noProof="0" dirty="0">
                <a:ln>
                  <a:noFill/>
                </a:ln>
                <a:solidFill>
                  <a:srgbClr val="002B4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Principerna om </a:t>
            </a:r>
            <a:br>
              <a:rPr kumimoji="0" lang="sv-SE" sz="3400" b="0" i="0" u="none" strike="noStrike" kern="1200" cap="none" spc="0" normalizeH="0" baseline="0" noProof="0" dirty="0">
                <a:ln>
                  <a:noFill/>
                </a:ln>
                <a:solidFill>
                  <a:srgbClr val="002B4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sv-SE" sz="3400" b="1" i="0" u="none" strike="noStrike" kern="1200" cap="none" spc="0" normalizeH="0" baseline="0" noProof="0" dirty="0">
                <a:ln>
                  <a:noFill/>
                </a:ln>
                <a:solidFill>
                  <a:srgbClr val="002B4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risk</a:t>
            </a:r>
            <a:r>
              <a:rPr kumimoji="0" lang="sv-SE" sz="3400" b="0" i="0" u="none" strike="noStrike" kern="1200" cap="none" spc="0" normalizeH="0" baseline="0" noProof="0" dirty="0">
                <a:ln>
                  <a:noFill/>
                </a:ln>
                <a:solidFill>
                  <a:srgbClr val="002B4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</a:t>
            </a:r>
            <a:r>
              <a:rPr kumimoji="0" lang="sv-SE" sz="3400" b="1" i="0" u="none" strike="noStrike" kern="1200" cap="none" spc="0" normalizeH="0" baseline="0" noProof="0" dirty="0">
                <a:ln>
                  <a:noFill/>
                </a:ln>
                <a:solidFill>
                  <a:srgbClr val="002B4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behov </a:t>
            </a:r>
            <a:r>
              <a:rPr kumimoji="0" lang="sv-SE" sz="3400" b="0" i="0" u="none" strike="noStrike" kern="1200" cap="none" spc="0" normalizeH="0" baseline="0" noProof="0" dirty="0">
                <a:ln>
                  <a:noFill/>
                </a:ln>
                <a:solidFill>
                  <a:srgbClr val="002B4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samt</a:t>
            </a:r>
            <a:r>
              <a:rPr kumimoji="0" lang="sv-SE" sz="3400" b="1" i="0" u="none" strike="noStrike" kern="1200" cap="none" spc="0" normalizeH="0" baseline="0" noProof="0" dirty="0">
                <a:ln>
                  <a:noFill/>
                </a:ln>
                <a:solidFill>
                  <a:srgbClr val="002B4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3400" b="0" i="0" u="none" strike="noStrike" kern="1200" cap="none" spc="0" normalizeH="0" baseline="0" noProof="0" dirty="0">
                <a:ln>
                  <a:noFill/>
                </a:ln>
                <a:solidFill>
                  <a:srgbClr val="002B4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generell och individuell </a:t>
            </a:r>
            <a:r>
              <a:rPr kumimoji="0" lang="sv-SE" sz="3400" b="1" i="0" u="none" strike="noStrike" kern="1200" cap="none" spc="0" normalizeH="0" baseline="0" noProof="0" dirty="0">
                <a:ln>
                  <a:noFill/>
                </a:ln>
                <a:solidFill>
                  <a:srgbClr val="002B4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mottaglighet</a:t>
            </a:r>
            <a:r>
              <a:rPr kumimoji="0" lang="sv-SE" sz="3400" b="0" i="0" u="none" strike="noStrike" kern="1200" cap="none" spc="0" normalizeH="0" baseline="0" noProof="0" dirty="0">
                <a:ln>
                  <a:noFill/>
                </a:ln>
                <a:solidFill>
                  <a:srgbClr val="002B4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7316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Socialstyrelsen rekommendationer </a:t>
            </a:r>
            <a:br>
              <a:rPr lang="sv-SE" sz="3200" dirty="0" smtClean="0"/>
            </a:br>
            <a:r>
              <a:rPr lang="sv-SE" sz="3200" dirty="0" smtClean="0"/>
              <a:t>-  insatser som socialtjänsten bör erbjuda: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smtClean="0"/>
              <a:t>Barn 6 – 11 år: </a:t>
            </a:r>
          </a:p>
          <a:p>
            <a:pPr lvl="1"/>
            <a:r>
              <a:rPr lang="sv-SE" sz="2800" dirty="0" smtClean="0"/>
              <a:t>Föräldraskapsstöd</a:t>
            </a:r>
            <a:endParaRPr lang="sv-SE" sz="2800" dirty="0" smtClean="0"/>
          </a:p>
          <a:p>
            <a:pPr lvl="1"/>
            <a:r>
              <a:rPr lang="sv-SE" sz="2800" dirty="0" smtClean="0"/>
              <a:t>Färdighetsträningsprogram</a:t>
            </a:r>
            <a:endParaRPr lang="sv-SE" sz="2800" dirty="0" smtClean="0"/>
          </a:p>
          <a:p>
            <a:endParaRPr lang="sv-SE" dirty="0" smtClean="0"/>
          </a:p>
          <a:p>
            <a:r>
              <a:rPr lang="sv-SE" b="1" dirty="0" smtClean="0"/>
              <a:t>Barn 12 – 17 år:</a:t>
            </a:r>
          </a:p>
          <a:p>
            <a:pPr lvl="1"/>
            <a:r>
              <a:rPr lang="sv-SE" sz="2800" dirty="0" smtClean="0"/>
              <a:t>Strukturerad familjebehandling</a:t>
            </a:r>
            <a:endParaRPr lang="sv-SE" sz="2800" dirty="0" smtClean="0"/>
          </a:p>
          <a:p>
            <a:pPr lvl="1"/>
            <a:r>
              <a:rPr lang="sv-SE" sz="2800" dirty="0" smtClean="0"/>
              <a:t>Strukturerad beteende och </a:t>
            </a:r>
            <a:r>
              <a:rPr lang="sv-SE" sz="2800" dirty="0" smtClean="0"/>
              <a:t>färdighetsträning</a:t>
            </a:r>
            <a:endParaRPr lang="sv-SE" sz="2800" dirty="0" smtClean="0"/>
          </a:p>
          <a:p>
            <a:pPr lvl="1"/>
            <a:r>
              <a:rPr lang="sv-SE" sz="2800" dirty="0" smtClean="0"/>
              <a:t>Behandlingsfamilj </a:t>
            </a:r>
            <a:r>
              <a:rPr lang="sv-SE" sz="2800" dirty="0"/>
              <a:t>(</a:t>
            </a:r>
            <a:r>
              <a:rPr lang="sv-SE" sz="2800" dirty="0" err="1"/>
              <a:t>Treatment</a:t>
            </a:r>
            <a:r>
              <a:rPr lang="sv-SE" sz="2800" dirty="0"/>
              <a:t> Foster Care Oregon)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2023-06-13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3918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Introduktion och föreläsning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766047"/>
            <a:ext cx="11370906" cy="441091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sv-SE" sz="2400" b="1" i="1" dirty="0" smtClean="0">
                <a:solidFill>
                  <a:schemeClr val="accent5">
                    <a:lumMod val="50000"/>
                  </a:schemeClr>
                </a:solidFill>
              </a:rPr>
              <a:t>1:a Aktiviteten: </a:t>
            </a:r>
            <a:r>
              <a:rPr lang="sv-SE" sz="2400" b="1" i="1" dirty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sv-SE" sz="2400" b="1" i="1" dirty="0" smtClean="0">
                <a:solidFill>
                  <a:schemeClr val="accent5">
                    <a:lumMod val="50000"/>
                  </a:schemeClr>
                </a:solidFill>
              </a:rPr>
              <a:t>ntroduktion till samverkanspiloten och kunskapsstödet </a:t>
            </a:r>
            <a:r>
              <a:rPr lang="sv-SE" sz="2400" i="1" dirty="0" smtClean="0">
                <a:solidFill>
                  <a:schemeClr val="accent5">
                    <a:lumMod val="50000"/>
                  </a:schemeClr>
                </a:solidFill>
              </a:rPr>
              <a:t>–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sz="2400" i="1" dirty="0" smtClean="0">
                <a:solidFill>
                  <a:schemeClr val="accent5">
                    <a:lumMod val="50000"/>
                  </a:schemeClr>
                </a:solidFill>
              </a:rPr>
              <a:t>Socialstyrelsen föreläsning	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(4 april 2023) – Dalarna - Avesta, Borlänge och Mora – Fysisk regional workshop</a:t>
            </a:r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sz="2000" dirty="0"/>
          </a:p>
          <a:p>
            <a:r>
              <a:rPr lang="sv-SE" sz="2400" b="1" dirty="0" smtClean="0"/>
              <a:t>2:a Aktiviteten: Föreläsning om risk, behov och mottaglighet (RBM)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v-SE" dirty="0" smtClean="0"/>
              <a:t>(pågår maj till september 2023) 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sv-SE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sv-SE" dirty="0" smtClean="0"/>
              <a:t>Tillhörande regional workshop 3 oktober, 2 timmar (via Teams)</a:t>
            </a:r>
          </a:p>
          <a:p>
            <a:pPr marL="457200" lvl="1" indent="0">
              <a:buNone/>
            </a:pPr>
            <a:endParaRPr lang="sv-SE" sz="2000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/>
              <a:t>2023-04-04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Seminarium med Socialstyrelsen om kunskapsstöd</a:t>
            </a:r>
          </a:p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6246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Nästa steg i implementeringen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443319"/>
            <a:ext cx="11370906" cy="4733644"/>
          </a:xfrm>
        </p:spPr>
        <p:txBody>
          <a:bodyPr/>
          <a:lstStyle/>
          <a:p>
            <a:r>
              <a:rPr lang="sv-SE" sz="2400" b="1" dirty="0"/>
              <a:t>3:e Aktiviteten: Metodföreträdare informerar om metoderna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v-SE" sz="2000" dirty="0"/>
              <a:t>Familjebehandling – 18 </a:t>
            </a:r>
            <a:r>
              <a:rPr lang="sv-SE" sz="2000" i="1" dirty="0"/>
              <a:t>eller</a:t>
            </a:r>
            <a:r>
              <a:rPr lang="sv-SE" sz="2000" dirty="0"/>
              <a:t> 25 okt kl. 08:30-12:00 </a:t>
            </a:r>
            <a:r>
              <a:rPr lang="sv-SE" sz="2000" dirty="0" smtClean="0"/>
              <a:t>(Via Teams)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sv-SE" sz="1800" dirty="0" smtClean="0"/>
              <a:t>(</a:t>
            </a:r>
            <a:r>
              <a:rPr lang="sv-SE" sz="1800" dirty="0"/>
              <a:t>Cope, De otroliga åren, Komet, </a:t>
            </a:r>
            <a:r>
              <a:rPr lang="sv-SE" sz="1800" dirty="0" err="1"/>
              <a:t>Triple</a:t>
            </a:r>
            <a:r>
              <a:rPr lang="sv-SE" sz="1800" dirty="0"/>
              <a:t> P</a:t>
            </a:r>
            <a:r>
              <a:rPr lang="sv-SE" sz="1800" dirty="0" smtClean="0"/>
              <a:t>)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sv-SE" sz="16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sv-SE" sz="2000" dirty="0"/>
              <a:t>”Övriga insatser” – 14 </a:t>
            </a:r>
            <a:r>
              <a:rPr lang="sv-SE" sz="2000" i="1" dirty="0"/>
              <a:t>eller </a:t>
            </a:r>
            <a:r>
              <a:rPr lang="sv-SE" sz="2000" dirty="0"/>
              <a:t>15 nov kl. 08:30 – 12:00 </a:t>
            </a:r>
            <a:endParaRPr lang="sv-SE" sz="2000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sv-SE" sz="1800" dirty="0" smtClean="0"/>
              <a:t>(</a:t>
            </a:r>
            <a:r>
              <a:rPr lang="sv-SE" sz="1800" dirty="0"/>
              <a:t>BSFT, FFT, MDFT, MST, </a:t>
            </a:r>
            <a:r>
              <a:rPr lang="sv-SE" sz="1800" dirty="0" smtClean="0"/>
              <a:t>TFCO)</a:t>
            </a:r>
          </a:p>
          <a:p>
            <a:pPr marL="914400" lvl="2" indent="0">
              <a:buNone/>
            </a:pPr>
            <a:endParaRPr lang="sv-SE" sz="1600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sv-SE" u="sng" dirty="0" smtClean="0"/>
              <a:t>Målgrupp</a:t>
            </a:r>
            <a:r>
              <a:rPr lang="sv-SE" dirty="0" smtClean="0"/>
              <a:t> – önskemål även högre chefer – möjligen politiker?</a:t>
            </a:r>
          </a:p>
          <a:p>
            <a:pPr marL="457200" lvl="1" indent="0">
              <a:buNone/>
            </a:pPr>
            <a:endParaRPr lang="sv-SE" dirty="0"/>
          </a:p>
          <a:p>
            <a:r>
              <a:rPr lang="sv-SE" sz="2400" b="1" dirty="0"/>
              <a:t>4:e Aktiviteten: Introduktion till avtalssamverkan</a:t>
            </a:r>
            <a:endParaRPr lang="sv-SE" sz="2000" b="1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sv-SE" sz="2000" dirty="0"/>
              <a:t>20 </a:t>
            </a:r>
            <a:r>
              <a:rPr lang="sv-SE" sz="2000" i="1" dirty="0"/>
              <a:t>eller </a:t>
            </a:r>
            <a:r>
              <a:rPr lang="sv-SE" sz="2000" dirty="0"/>
              <a:t>23 november kl. 13:30-15:30 </a:t>
            </a:r>
            <a:r>
              <a:rPr lang="sv-SE" sz="2000" dirty="0" smtClean="0"/>
              <a:t>(Via Teams)</a:t>
            </a:r>
          </a:p>
          <a:p>
            <a:pPr marL="457200" lvl="1" indent="0">
              <a:buNone/>
            </a:pPr>
            <a:endParaRPr lang="sv-SE" sz="20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sv-SE" sz="2000" dirty="0" smtClean="0"/>
              <a:t> </a:t>
            </a:r>
            <a:r>
              <a:rPr lang="sv-SE" sz="2000" u="sng" dirty="0" smtClean="0"/>
              <a:t>Målgrupp</a:t>
            </a:r>
            <a:r>
              <a:rPr lang="sv-SE" sz="2000" dirty="0" smtClean="0"/>
              <a:t> </a:t>
            </a:r>
            <a:r>
              <a:rPr lang="sv-SE" sz="2000" dirty="0"/>
              <a:t>– önskemål även högre chefer – möjligen politiker?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2023-06-13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8642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fortsätta in i 2024?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Hållbar socialtjänst</a:t>
            </a:r>
          </a:p>
          <a:p>
            <a:endParaRPr lang="sv-SE" dirty="0" smtClean="0"/>
          </a:p>
          <a:p>
            <a:r>
              <a:rPr lang="sv-SE" dirty="0" smtClean="0"/>
              <a:t>Kuggar in i ”Kartläggning av socialtjänstens insatser”</a:t>
            </a:r>
          </a:p>
          <a:p>
            <a:endParaRPr lang="sv-SE" dirty="0"/>
          </a:p>
          <a:p>
            <a:r>
              <a:rPr lang="sv-SE" dirty="0" smtClean="0"/>
              <a:t>Samverkan </a:t>
            </a:r>
          </a:p>
          <a:p>
            <a:pPr lvl="1"/>
            <a:r>
              <a:rPr lang="sv-SE" dirty="0" smtClean="0"/>
              <a:t>Vilka behov finns i Dalarna?</a:t>
            </a:r>
          </a:p>
          <a:p>
            <a:pPr lvl="1"/>
            <a:r>
              <a:rPr lang="sv-SE" dirty="0" smtClean="0"/>
              <a:t>Hur kan vi samverka? </a:t>
            </a:r>
          </a:p>
          <a:p>
            <a:pPr marL="457200" lvl="1" indent="0">
              <a:buNone/>
            </a:pPr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2023-06-13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1920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Kontaktpersoner i de medverkande kommunerna i (Samverkanspiloten):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(Enbart till för de medverkande kommunerna):</a:t>
            </a:r>
          </a:p>
          <a:p>
            <a:endParaRPr lang="sv-SE" dirty="0"/>
          </a:p>
          <a:p>
            <a:pPr lvl="1"/>
            <a:r>
              <a:rPr lang="sv-SE" b="1" dirty="0" smtClean="0"/>
              <a:t>Johanna </a:t>
            </a:r>
            <a:r>
              <a:rPr lang="sv-SE" b="1" dirty="0" err="1" smtClean="0"/>
              <a:t>Hildensjö</a:t>
            </a:r>
            <a:r>
              <a:rPr lang="sv-SE" dirty="0" smtClean="0"/>
              <a:t>, enhetschef Avesta</a:t>
            </a:r>
          </a:p>
          <a:p>
            <a:pPr lvl="1"/>
            <a:r>
              <a:rPr lang="sv-SE" b="1" dirty="0" smtClean="0"/>
              <a:t>Åsa Falklinder</a:t>
            </a:r>
            <a:r>
              <a:rPr lang="sv-SE" dirty="0" smtClean="0"/>
              <a:t>, biträdande enhetschef Borlänge</a:t>
            </a:r>
          </a:p>
          <a:p>
            <a:pPr lvl="1"/>
            <a:r>
              <a:rPr lang="sv-SE" b="1" dirty="0" smtClean="0"/>
              <a:t>Ewa Byström</a:t>
            </a:r>
            <a:r>
              <a:rPr lang="sv-SE" dirty="0" smtClean="0"/>
              <a:t>, enhetschef IFO, Mora</a:t>
            </a:r>
          </a:p>
          <a:p>
            <a:endParaRPr lang="sv-SE" dirty="0"/>
          </a:p>
          <a:p>
            <a:r>
              <a:rPr lang="sv-SE" dirty="0" smtClean="0"/>
              <a:t>Övriga kan kontakta mig vid följdfrågor </a:t>
            </a:r>
          </a:p>
          <a:p>
            <a:pPr marL="457200" lvl="1" indent="0">
              <a:buNone/>
            </a:pPr>
            <a:r>
              <a:rPr lang="sv-SE" dirty="0" smtClean="0"/>
              <a:t>– </a:t>
            </a:r>
            <a:r>
              <a:rPr lang="sv-SE" dirty="0" smtClean="0">
                <a:hlinkClick r:id="rId2"/>
              </a:rPr>
              <a:t>stina.taugbol@regiondalarna.se</a:t>
            </a: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2023-06-13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602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0E91E9-D7E8-4BF9-AA5E-057802E42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/>
              <a:t>Föräldraskapsstöd</a:t>
            </a:r>
            <a:br>
              <a:rPr lang="sv-SE" sz="3600" dirty="0"/>
            </a:b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0EC71A1-C8C7-4D11-B058-685823534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1200" cap="none" spc="0" normalizeH="0" baseline="0" noProof="0">
                <a:ln>
                  <a:noFill/>
                </a:ln>
                <a:solidFill>
                  <a:srgbClr val="002B4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Sveriges kunskapsmyndighet för vård och omsorg </a:t>
            </a:r>
            <a:endParaRPr kumimoji="0" lang="sv-SE" sz="800" b="0" i="0" u="none" strike="noStrike" kern="1200" cap="none" spc="0" normalizeH="0" baseline="0" noProof="0" dirty="0">
              <a:ln>
                <a:noFill/>
              </a:ln>
              <a:solidFill>
                <a:srgbClr val="002B4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F81C85F-CB03-4F44-AA08-B52B87F570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68917" y="3260693"/>
            <a:ext cx="9279467" cy="225567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b="0" dirty="0"/>
              <a:t>Utgår från kognitiv psykologi och social inlärningsteori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b="0" dirty="0"/>
              <a:t>Stärka föräldra-barnrelationen, föräldrarnas uppsikt och tillsyn samt föräldrarnas uppfostringsmetoder.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b="0" dirty="0"/>
              <a:t>Föräldrarna får hjälp att utveckla beteenden och färdigheter, tex att visa positiv uppmärksamhet, ha tydlig strategi för gränssättning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b="0" dirty="0"/>
              <a:t>Programmen ges traditionellt i grupper om 8–10 föräldrar.</a:t>
            </a:r>
          </a:p>
          <a:p>
            <a:endParaRPr lang="sv-SE" sz="2200" b="0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00668C59-54DC-41AB-A653-8CEFBA98C4F2}"/>
              </a:ext>
            </a:extLst>
          </p:cNvPr>
          <p:cNvSpPr/>
          <p:nvPr/>
        </p:nvSpPr>
        <p:spPr>
          <a:xfrm>
            <a:off x="1068917" y="1690170"/>
            <a:ext cx="9542376" cy="12961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Socialtjänsten </a:t>
            </a:r>
            <a:r>
              <a:rPr kumimoji="0" lang="sv-SE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bör</a:t>
            </a:r>
            <a:r>
              <a:rPr kumimoji="0" lang="sv-SE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erbjuda</a:t>
            </a:r>
            <a:r>
              <a:rPr kumimoji="0" lang="sv-SE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beteendebaserade föräldraskapsstödsprogram, t.ex. Cope, </a:t>
            </a:r>
            <a:br>
              <a:rPr kumimoji="0" lang="sv-SE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sv-SE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De otroliga åren, Komet och </a:t>
            </a:r>
            <a:r>
              <a:rPr kumimoji="0" lang="sv-SE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Triple</a:t>
            </a:r>
            <a:r>
              <a:rPr kumimoji="0" lang="sv-SE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P, för barn 6–11 år med hög risk för fortsatt normbrytande beteende. 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D26851C-B3A6-4CB0-8B76-B73AF4C557D0}"/>
              </a:ext>
            </a:extLst>
          </p:cNvPr>
          <p:cNvSpPr/>
          <p:nvPr/>
        </p:nvSpPr>
        <p:spPr>
          <a:xfrm>
            <a:off x="10005237" y="340242"/>
            <a:ext cx="2186763" cy="914400"/>
          </a:xfrm>
          <a:prstGeom prst="rect">
            <a:avLst/>
          </a:prstGeom>
          <a:solidFill>
            <a:srgbClr val="002B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6−11 år</a:t>
            </a:r>
          </a:p>
        </p:txBody>
      </p:sp>
    </p:spTree>
    <p:extLst>
      <p:ext uri="{BB962C8B-B14F-4D97-AF65-F5344CB8AC3E}">
        <p14:creationId xmlns:p14="http://schemas.microsoft.com/office/powerpoint/2010/main" val="92767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SoS-PPT-svensk-150922">
  <a:themeElements>
    <a:clrScheme name="Anpassat 4">
      <a:dk1>
        <a:srgbClr val="000000"/>
      </a:dk1>
      <a:lt1>
        <a:srgbClr val="DAD7CB"/>
      </a:lt1>
      <a:dk2>
        <a:srgbClr val="8D6E97"/>
      </a:dk2>
      <a:lt2>
        <a:srgbClr val="4A7729"/>
      </a:lt2>
      <a:accent1>
        <a:srgbClr val="A6BCC6"/>
      </a:accent1>
      <a:accent2>
        <a:srgbClr val="7D9AAA"/>
      </a:accent2>
      <a:accent3>
        <a:srgbClr val="D3BF96"/>
      </a:accent3>
      <a:accent4>
        <a:srgbClr val="002B45"/>
      </a:accent4>
      <a:accent5>
        <a:srgbClr val="857363"/>
      </a:accent5>
      <a:accent6>
        <a:srgbClr val="452325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2B45"/>
        </a:solidFill>
        <a:ln>
          <a:noFill/>
        </a:ln>
      </a:spPr>
      <a:bodyPr rtlCol="0" anchor="ctr"/>
      <a:lstStyle>
        <a:defPPr algn="ctr">
          <a:defRPr sz="19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900" smtClean="0"/>
        </a:defPPr>
      </a:lstStyle>
    </a:txDef>
  </a:objectDefaults>
  <a:extraClrSchemeLst/>
  <a:custClrLst>
    <a:custClr name="Beige Diagrambakgrund">
      <a:srgbClr val="DAD7CB"/>
    </a:custClr>
    <a:custClr name="Mörkbeige">
      <a:srgbClr val="D3BF96"/>
    </a:custClr>
    <a:custClr>
      <a:srgbClr val="AAA38E"/>
    </a:custClr>
    <a:custClr name="Brun">
      <a:srgbClr val="857363"/>
    </a:custClr>
    <a:custClr name="Mellanbrun">
      <a:srgbClr val="6D5047"/>
    </a:custClr>
    <a:custClr name="Mörkbrun">
      <a:srgbClr val="452325"/>
    </a:custClr>
    <a:custClr name="Vit">
      <a:srgbClr val="FFFFFF"/>
    </a:custClr>
    <a:custClr name="Vit">
      <a:srgbClr val="FFFFFF"/>
    </a:custClr>
    <a:custClr name="Svart">
      <a:srgbClr val="000000"/>
    </a:custClr>
    <a:custClr name="Vit">
      <a:srgbClr val="FFFFFF"/>
    </a:custClr>
    <a:custClr name="Ljusblå">
      <a:srgbClr val="E0E6E6"/>
    </a:custClr>
    <a:custClr name="Isblå">
      <a:srgbClr val="A6BCC6"/>
    </a:custClr>
    <a:custClr name="Ljus blågrå">
      <a:srgbClr val="A5ACAF"/>
    </a:custClr>
    <a:custClr name="Blågrå">
      <a:srgbClr val="7D9AAA"/>
    </a:custClr>
    <a:custClr name="Mörk blågrå">
      <a:srgbClr val="51626F"/>
    </a:custClr>
    <a:custClr name="Mörkblå">
      <a:srgbClr val="002B45"/>
    </a:custClr>
    <a:custClr name="Vit">
      <a:srgbClr val="FFFFFF"/>
    </a:custClr>
    <a:custClr name="Accentfärg orange">
      <a:srgbClr val="ED8B00"/>
    </a:custClr>
    <a:custClr name="Accentfärg turkos">
      <a:srgbClr val="3DB7E4"/>
    </a:custClr>
    <a:custClr name="Accentfärg grön">
      <a:srgbClr val="3F9C35"/>
    </a:custClr>
    <a:custClr name="Diagramfärg Riket 251/230/204">
      <a:srgbClr val="FBE6CC"/>
    </a:custClr>
    <a:custClr name="Diagramfärg Riket 246/205/153">
      <a:srgbClr val="F6CD99"/>
    </a:custClr>
    <a:custClr name="Diagramfärg Riket 242/181/102">
      <a:srgbClr val="F2B566"/>
    </a:custClr>
    <a:custClr name="Diagramfärg Riket Huvudfärg">
      <a:srgbClr val="ED8B00"/>
    </a:custClr>
    <a:custClr name="Diagramfärg Riket 175/98/10">
      <a:srgbClr val="AF620A"/>
    </a:custClr>
    <a:custClr name="Diagramfärg Riket 117/66/0">
      <a:srgbClr val="754200"/>
    </a:custClr>
    <a:custClr name="Vit">
      <a:srgbClr val="FFFFFF"/>
    </a:custClr>
    <a:custClr name="Diagramfärg Riket Huvudfärg">
      <a:srgbClr val="ED8B00"/>
    </a:custClr>
    <a:custClr name="Diagramfärg alarmerande händelse">
      <a:srgbClr val="BA0C2F"/>
    </a:custClr>
    <a:custClr name="Beige Diagrambakgrund">
      <a:srgbClr val="DAD7CB"/>
    </a:custClr>
    <a:custClr name="Diagramfärg män 218/237/203">
      <a:srgbClr val="DAEDCB"/>
    </a:custClr>
    <a:custClr name="Diagramfärg män 180/219/151">
      <a:srgbClr val="B4DB97"/>
    </a:custClr>
    <a:custClr name="Diagramfärg män 142/201/99">
      <a:srgbClr val="8EC963"/>
    </a:custClr>
    <a:custClr name="Diagramfärg män Huvudfärg">
      <a:srgbClr val="4A7729"/>
    </a:custClr>
    <a:custClr name="Diagramfärg män 55/88/31">
      <a:srgbClr val="3B581F"/>
    </a:custClr>
    <a:custClr name="Diagramfärg män 36/58/20">
      <a:srgbClr val="243A14"/>
    </a:custClr>
    <a:custClr name="Vit">
      <a:srgbClr val="FFFFFF"/>
    </a:custClr>
    <a:custClr name="Diagramfärg män Huvudfärg">
      <a:srgbClr val="4A7729"/>
    </a:custClr>
    <a:custClr name="Vit">
      <a:srgbClr val="FFFFFF"/>
    </a:custClr>
    <a:custClr name="Vit">
      <a:srgbClr val="FFFFFF"/>
    </a:custClr>
    <a:custClr name="Diagramfärg kvinnor 232/225/234">
      <a:srgbClr val="E8E1EA"/>
    </a:custClr>
    <a:custClr name="Diagramfärg kvinnor 209/197/214">
      <a:srgbClr val="D1C5D6"/>
    </a:custClr>
    <a:custClr name="Diagramfärg kvinnor 186/167/192">
      <a:srgbClr val="BAA7C0"/>
    </a:custClr>
    <a:custClr name="Diagramfärg kvinnor Huvudfärg">
      <a:srgbClr val="8D6E97"/>
    </a:custClr>
    <a:custClr name="Diagramfärg kvinnor 106/82/114">
      <a:srgbClr val="6A5272"/>
    </a:custClr>
    <a:custClr name="Diagramfärg kvinnor 70/54/75">
      <a:srgbClr val="46364B"/>
    </a:custClr>
    <a:custClr name="Vit">
      <a:srgbClr val="FFFFFF"/>
    </a:custClr>
    <a:custClr name="Diagramfärg kvinnor huvudfärg">
      <a:srgbClr val="8D6E97"/>
    </a:custClr>
    <a:custClr name="Vit">
      <a:srgbClr val="FFFFFF"/>
    </a:custClr>
    <a:custClr name="Vit">
      <a:srgbClr val="FFFFFF"/>
    </a:custClr>
  </a:custClrLst>
  <a:extLst>
    <a:ext uri="{05A4C25C-085E-4340-85A3-A5531E510DB2}">
      <thm15:themeFamily xmlns:thm15="http://schemas.microsoft.com/office/thememl/2012/main" name="SoS PPT-sve-16.9.potx" id="{5FB52A0F-AAB8-41D5-B429-08CFAF4F1824}" vid="{01A0E70B-603C-4E46-A5A4-C3F353CF1FAF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lankett" ma:contentTypeID="0x010100AC92CF2061C10240851FF38CAA99F4B802010010A27C58E3F0514186632C5957A89C4F" ma:contentTypeVersion="195" ma:contentTypeDescription="Skapa ett nytt dokument." ma:contentTypeScope="" ma:versionID="6d12fda5e014be1eff64145fb23fca2d">
  <xsd:schema xmlns:xsd="http://www.w3.org/2001/XMLSchema" xmlns:xs="http://www.w3.org/2001/XMLSchema" xmlns:p="http://schemas.microsoft.com/office/2006/metadata/properties" xmlns:ns2="2f901946-e264-40a9-b252-19c7dedd3add" xmlns:ns3="625733c5-0f95-420a-bdd7-9e1f1bc4aabb" targetNamespace="http://schemas.microsoft.com/office/2006/metadata/properties" ma:root="true" ma:fieldsID="241170c2dbcd7254dcf607298c5ee6d2" ns2:_="" ns3:_="">
    <xsd:import namespace="2f901946-e264-40a9-b252-19c7dedd3add"/>
    <xsd:import namespace="625733c5-0f95-420a-bdd7-9e1f1bc4aabb"/>
    <xsd:element name="properties">
      <xsd:complexType>
        <xsd:sequence>
          <xsd:element name="documentManagement">
            <xsd:complexType>
              <xsd:all>
                <xsd:element ref="ns2:LD_Dokumentansvarig"/>
                <xsd:element ref="ns2:LD_Informationsklass"/>
                <xsd:element ref="ns2:LD_ArbetsrumID" minOccurs="0"/>
                <xsd:element ref="ns2:LD_DokumentID" minOccurs="0"/>
                <xsd:element ref="ns2:LD_Faktaagare" minOccurs="0"/>
                <xsd:element ref="ns2:LD_Version" minOccurs="0"/>
                <xsd:element ref="ns2:LD_GranskatAv" minOccurs="0"/>
                <xsd:element ref="ns2:LD_Dokumentstatus" minOccurs="0"/>
                <xsd:element ref="ns2:LD_Publiceringsstatus" minOccurs="0"/>
                <xsd:element ref="ns2:LD_GodkantAv" minOccurs="0"/>
                <xsd:element ref="ns2:LD_GodkantDatum" minOccurs="0"/>
                <xsd:element ref="ns2:LD_Diarienummer" minOccurs="0"/>
                <xsd:element ref="ns2:LD_Beslutsnummer" minOccurs="0"/>
                <xsd:element ref="ns2:l94247903c2249fd91f98a10a58087d0" minOccurs="0"/>
                <xsd:element ref="ns2:b949fc07257b40f7b02b2d246d41368f" minOccurs="0"/>
                <xsd:element ref="ns2:d35d67994db9475aa58636ebfce59533" minOccurs="0"/>
                <xsd:element ref="ns2:TaxCatchAll" minOccurs="0"/>
                <xsd:element ref="ns2:j125def9988a4544907fddb4a09b1af5" minOccurs="0"/>
                <xsd:element ref="ns2:ib8be5378b304cd19503fe0f13c962e4" minOccurs="0"/>
                <xsd:element ref="ns2:ib626626c2604ac096d2606abc0b50e1" minOccurs="0"/>
                <xsd:element ref="ns2:LD_OldDokumentstatus" minOccurs="0"/>
                <xsd:element ref="ns2:TaxCatchAllLabel" minOccurs="0"/>
                <xsd:element ref="ns2:nf66689e3cec4bcc9e3f4977582c706c" minOccurs="0"/>
                <xsd:element ref="ns2:LD_OldPubliceringsstatu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01946-e264-40a9-b252-19c7dedd3add" elementFormDefault="qualified">
    <xsd:import namespace="http://schemas.microsoft.com/office/2006/documentManagement/types"/>
    <xsd:import namespace="http://schemas.microsoft.com/office/infopath/2007/PartnerControls"/>
    <xsd:element name="LD_Dokumentansvarig" ma:index="2" ma:displayName="Dokumentansvarig" ma:list="UserInfo" ma:internalName="LD_Dokumentansvarig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Informationsklass" ma:index="4" ma:displayName="Informationsklass" ma:default="Intern alla" ma:internalName="LD_Informationsklass" ma:readOnly="false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LD_ArbetsrumID" ma:index="8" nillable="true" ma:displayName="ArbetsrumID" ma:hidden="true" ma:internalName="LD_Arbetsrum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DokumentID" ma:index="9" nillable="true" ma:displayName="LD DokumentID" ma:hidden="true" ma:internalName="LD_Dok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Faktaagare" ma:index="10" nillable="true" ma:displayName="Faktaägare" ma:hidden="true" ma:internalName="LD_Faktaagar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Version" ma:index="11" nillable="true" ma:displayName="Version" ma:internalName="LD_Version" ma:readOnly="false">
      <xsd:simpleType>
        <xsd:restriction base="dms:Text"/>
      </xsd:simpleType>
    </xsd:element>
    <xsd:element name="LD_GranskatAv" ma:index="12" nillable="true" ma:displayName="Granskat av" ma:list="UserInfo" ma:internalName="LD_GranskatAv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Dokumentstatus" ma:index="13" nillable="true" ma:displayName="Dokumentstatus" ma:default="Utkast" ma:hidden="true" ma:internalName="LD_Dokumentstatus" ma:readOnly="false">
      <xsd:simpleType>
        <xsd:restriction base="dms:Choice">
          <xsd:enumeration value="Utkast"/>
          <xsd:enumeration value="Granskning pågår"/>
          <xsd:enumeration value="Granskat"/>
          <xsd:enumeration value="Godkännande pågår"/>
          <xsd:enumeration value="Godkänt"/>
          <xsd:enumeration value="Ej godkänt"/>
          <xsd:enumeration value="Publicerat"/>
          <xsd:enumeration value="Godkänt och publicerat"/>
        </xsd:restriction>
      </xsd:simpleType>
    </xsd:element>
    <xsd:element name="LD_Publiceringsstatus" ma:index="14" nillable="true" ma:displayName="Publiceringsstatus" ma:default="Ej publicerat" ma:hidden="true" ma:internalName="LD_Publiceringsstatus" ma:readOnly="false">
      <xsd:simpleType>
        <xsd:restriction base="dms:Choice">
          <xsd:enumeration value="Ej publicerat"/>
          <xsd:enumeration value="Publicering pågår"/>
          <xsd:enumeration value="Publicerat"/>
          <xsd:enumeration value="Avpublicerat"/>
          <xsd:enumeration value="Revidering krävs"/>
          <xsd:enumeration value="Revidering pågår"/>
        </xsd:restriction>
      </xsd:simpleType>
    </xsd:element>
    <xsd:element name="LD_GodkantAv" ma:index="16" nillable="true" ma:displayName="Godkänt av" ma:list="UserInfo" ma:internalName="LD_GodkantAv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GodkantDatum" ma:index="17" nillable="true" ma:displayName="Godkänt datum" ma:internalName="LD_GodkantDatum" ma:readOnly="false">
      <xsd:simpleType>
        <xsd:restriction base="dms:DateTime"/>
      </xsd:simpleType>
    </xsd:element>
    <xsd:element name="LD_Diarienummer" ma:index="18" nillable="true" ma:displayName="Diarienummer" ma:internalName="LD_Diarienummer" ma:readOnly="false">
      <xsd:simpleType>
        <xsd:restriction base="dms:Text"/>
      </xsd:simpleType>
    </xsd:element>
    <xsd:element name="LD_Beslutsnummer" ma:index="19" nillable="true" ma:displayName="Beslutsnummer" ma:internalName="LD_Beslutsnummer" ma:readOnly="false">
      <xsd:simpleType>
        <xsd:restriction base="dms:Text"/>
      </xsd:simpleType>
    </xsd:element>
    <xsd:element name="l94247903c2249fd91f98a10a58087d0" ma:index="22" nillable="true" ma:taxonomy="true" ma:internalName="l94247903c2249fd91f98a10a58087d0" ma:taxonomyFieldName="LD_Dokumenttyp" ma:displayName="Dokumenttyp" ma:readOnly="false" ma:fieldId="{59424790-3c22-49fd-91f9-8a10a58087d0}" ma:sspId="e7769dcc-5dd1-4f02-a71f-f2e47d1eab4e" ma:termSetId="0f652e80-21f1-4db9-823c-0c440e78a02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49fc07257b40f7b02b2d246d41368f" ma:index="24" ma:taxonomy="true" ma:internalName="b949fc07257b40f7b02b2d246d41368f" ma:taxonomyFieldName="LD_GallerForVerksamhet" ma:displayName="Gäller för verksamhet" ma:readOnly="false" ma:default="" ma:fieldId="{b949fc07-257b-40f7-b02b-2d246d41368f}" ma:taxonomyMulti="true" ma:sspId="e7769dcc-5dd1-4f02-a71f-f2e47d1eab4e" ma:termSetId="fdc1c8bc-96b8-4ad1-a7fe-19ec9003ab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35d67994db9475aa58636ebfce59533" ma:index="25" nillable="true" ma:taxonomy="true" ma:internalName="d35d67994db9475aa58636ebfce59533" ma:taxonomyFieldName="LD_Sprak" ma:displayName="Språk" ma:readOnly="false" ma:default="1;#sv - svenska|fc4bf42e-8ca5-492e-bdac-5e5e0115cfa8" ma:fieldId="{d35d6799-4db9-475a-a586-36ebfce59533}" ma:sspId="e7769dcc-5dd1-4f02-a71f-f2e47d1eab4e" ma:termSetId="34bdb1d3-4598-4ab4-b025-869b2700dd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6" nillable="true" ma:displayName="Taxonomy Catch All Column" ma:hidden="true" ma:list="{5f9eefa9-c519-4751-8e96-f509d56a63cf}" ma:internalName="TaxCatchAll" ma:showField="CatchAllData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125def9988a4544907fddb4a09b1af5" ma:index="29" nillable="true" ma:taxonomy="true" ma:internalName="j125def9988a4544907fddb4a09b1af5" ma:taxonomyFieldName="LD_Nyckelord" ma:displayName="Nyckelord" ma:readOnly="false" ma:fieldId="{3125def9-988a-4544-907f-ddb4a09b1af5}" ma:taxonomyMulti="true" ma:sspId="e7769dcc-5dd1-4f02-a71f-f2e47d1eab4e" ma:termSetId="4e71d024-632f-4c5c-a02d-6b344a2d399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8be5378b304cd19503fe0f13c962e4" ma:index="31" nillable="true" ma:taxonomy="true" ma:internalName="ib8be5378b304cd19503fe0f13c962e4" ma:taxonomyFieldName="LD_Dokumentsamling" ma:displayName="Dokumentsamling" ma:readOnly="false" ma:default="" ma:fieldId="{2b8be537-8b30-4cd1-9503-fe0f13c962e4}" ma:taxonomyMulti="true" ma:sspId="e7769dcc-5dd1-4f02-a71f-f2e47d1eab4e" ma:termSetId="616aacf0-f681-4ad1-9a56-1a611ffe041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626626c2604ac096d2606abc0b50e1" ma:index="33" nillable="true" ma:taxonomy="true" ma:internalName="ib626626c2604ac096d2606abc0b50e1" ma:taxonomyFieldName="LD_Process" ma:displayName="Process" ma:readOnly="false" ma:fieldId="{2b626626-c260-4ac0-96d2-606abc0b50e1}" ma:sspId="e7769dcc-5dd1-4f02-a71f-f2e47d1eab4e" ma:termSetId="76f4019a-91e2-4560-b452-ad5219d430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Dokumentstatus" ma:index="34" nillable="true" ma:displayName="Old Dokumentstatus" ma:hidden="true" ma:internalName="LD_OldDokumentstatus" ma:readOnly="false">
      <xsd:simpleType>
        <xsd:restriction base="dms:Text"/>
      </xsd:simpleType>
    </xsd:element>
    <xsd:element name="TaxCatchAllLabel" ma:index="35" nillable="true" ma:displayName="Taxonomy Catch All Column1" ma:hidden="true" ma:list="{5f9eefa9-c519-4751-8e96-f509d56a63cf}" ma:internalName="TaxCatchAllLabel" ma:readOnly="true" ma:showField="CatchAllDataLabel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f66689e3cec4bcc9e3f4977582c706c" ma:index="37" nillable="true" ma:taxonomy="true" ma:internalName="nf66689e3cec4bcc9e3f4977582c706c" ma:taxonomyFieldName="LD_Ledningssytem" ma:displayName="Ledningssystem" ma:default="" ma:fieldId="{7f66689e-3cec-4bcc-9e3f-4977582c706c}" ma:sspId="e7769dcc-5dd1-4f02-a71f-f2e47d1eab4e" ma:termSetId="829eac8a-34d8-46a0-90b2-b520bdf7847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Publiceringsstatus" ma:index="38" nillable="true" ma:displayName="Old Publiceringsstatus" ma:hidden="true" ma:internalName="LD_OldPubliceringsstatus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5733c5-0f95-420a-bdd7-9e1f1bc4aabb" elementFormDefault="qualified">
    <xsd:import namespace="http://schemas.microsoft.com/office/2006/documentManagement/types"/>
    <xsd:import namespace="http://schemas.microsoft.com/office/infopath/2007/PartnerControls"/>
    <xsd:element name="_dlc_DocId" ma:index="39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40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1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6" ma:displayName="Innehållstyp"/>
        <xsd:element ref="dc:title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125def9988a4544907fddb4a09b1af5 xmlns="2f901946-e264-40a9-b252-19c7dedd3add">
      <Terms xmlns="http://schemas.microsoft.com/office/infopath/2007/PartnerControls"/>
    </j125def9988a4544907fddb4a09b1af5>
    <d35d67994db9475aa58636ebfce59533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sv - svenska</TermName>
          <TermId xmlns="http://schemas.microsoft.com/office/infopath/2007/PartnerControls">fc4bf42e-8ca5-492e-bdac-5e5e0115cfa8</TermId>
        </TermInfo>
      </Terms>
    </d35d67994db9475aa58636ebfce59533>
    <ib8be5378b304cd19503fe0f13c962e4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powerpointmall</TermName>
          <TermId xmlns="http://schemas.microsoft.com/office/infopath/2007/PartnerControls">8a709a16-dce5-48c9-b324-adb936197cd8</TermId>
        </TermInfo>
      </Terms>
    </ib8be5378b304cd19503fe0f13c962e4>
    <b949fc07257b40f7b02b2d246d41368f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LD</TermName>
          <TermId xmlns="http://schemas.microsoft.com/office/infopath/2007/PartnerControls">30ac7822-68c2-42d2-8d58-accf1e3539f2</TermId>
        </TermInfo>
      </Terms>
    </b949fc07257b40f7b02b2d246d41368f>
    <TaxCatchAll xmlns="2f901946-e264-40a9-b252-19c7dedd3add">
      <Value>13</Value>
      <Value>11</Value>
      <Value>3</Value>
      <Value>73</Value>
      <Value>1</Value>
    </TaxCatchAll>
    <LD_Informationsklass xmlns="2f901946-e264-40a9-b252-19c7dedd3add">Intern alla</LD_Informationsklass>
    <ib626626c2604ac096d2606abc0b50e1 xmlns="2f901946-e264-40a9-b252-19c7dedd3add">
      <Terms xmlns="http://schemas.microsoft.com/office/infopath/2007/PartnerControls"/>
    </ib626626c2604ac096d2606abc0b50e1>
    <LD_Dokumentansvarig xmlns="2f901946-e264-40a9-b252-19c7dedd3add">
      <UserInfo>
        <DisplayName>Jansson Markus /Central förvaltning Kommunikationsenhet /Falun</DisplayName>
        <AccountId>34</AccountId>
        <AccountType/>
      </UserInfo>
    </LD_Dokumentansvarig>
    <l94247903c2249fd91f98a10a58087d0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Standarddokument</TermName>
          <TermId xmlns="http://schemas.microsoft.com/office/infopath/2007/PartnerControls">4d12e0b9-1967-41ec-b4ec-5579d11176b8</TermId>
        </TermInfo>
      </Terms>
    </l94247903c2249fd91f98a10a58087d0>
    <LD_GranskatAv xmlns="2f901946-e264-40a9-b252-19c7dedd3add">
      <UserInfo>
        <DisplayName/>
        <AccountId xsi:nil="true"/>
        <AccountType/>
      </UserInfo>
    </LD_GranskatAv>
    <LD_OldPubliceringsstatus xmlns="2f901946-e264-40a9-b252-19c7dedd3add">Avpublicerat</LD_OldPubliceringsstatus>
    <LD_Publiceringsstatus xmlns="2f901946-e264-40a9-b252-19c7dedd3add">Publicering pågår</LD_Publiceringsstatus>
    <LD_Version xmlns="2f901946-e264-40a9-b252-19c7dedd3add">1.0</LD_Version>
    <LD_ArbetsrumID xmlns="2f901946-e264-40a9-b252-19c7dedd3add">
      <Url xsi:nil="true"/>
      <Description xsi:nil="true"/>
    </LD_ArbetsrumID>
    <LD_Faktaagare xmlns="2f901946-e264-40a9-b252-19c7dedd3add">
      <Url xsi:nil="true"/>
      <Description xsi:nil="true"/>
    </LD_Faktaagare>
    <LD_DokumentID xmlns="2f901946-e264-40a9-b252-19c7dedd3add">
      <Url>http://ar.ltdalarna.se/arbetsrum/OHAR4G8V/_layouts/15/DocIdRedir.aspx?ID=A3WFANPAHJDW-1490602897-36</Url>
      <Description>A3WFANPAHJDW-1490602897-36</Description>
    </LD_DokumentID>
    <LD_Dokumentstatus xmlns="2f901946-e264-40a9-b252-19c7dedd3add">Godkänt</LD_Dokumentstatus>
    <LD_OldDokumentstatus xmlns="2f901946-e264-40a9-b252-19c7dedd3add">Godkännande pågår</LD_OldDokumentstatus>
    <LD_Diarienummer xmlns="2f901946-e264-40a9-b252-19c7dedd3add" xsi:nil="true"/>
    <LD_GodkantDatum xmlns="2f901946-e264-40a9-b252-19c7dedd3add">2019-09-30T12:52:34+00:00</LD_GodkantDatum>
    <LD_GodkantAv xmlns="2f901946-e264-40a9-b252-19c7dedd3add">
      <UserInfo>
        <DisplayName>Hwit Elin /Central förvaltning Kommunikationsenhet /Falun</DisplayName>
        <AccountId>29</AccountId>
        <AccountType/>
      </UserInfo>
    </LD_GodkantAv>
    <LD_Beslutsnummer xmlns="2f901946-e264-40a9-b252-19c7dedd3add" xsi:nil="true"/>
    <nf66689e3cec4bcc9e3f4977582c706c xmlns="2f901946-e264-40a9-b252-19c7dedd3add">
      <Terms xmlns="http://schemas.microsoft.com/office/infopath/2007/PartnerControls"/>
    </nf66689e3cec4bcc9e3f4977582c706c>
    <_dlc_DocId xmlns="625733c5-0f95-420a-bdd7-9e1f1bc4aabb">A3WFANPAHJDW-1421341398-45</_dlc_DocId>
    <_dlc_DocIdUrl xmlns="625733c5-0f95-420a-bdd7-9e1f1bc4aabb">
      <Url>http://ar.ltdalarna.se/arbetsrum/OHAR4G8V/publicerat/_layouts/15/DocIdRedir.aspx?ID=A3WFANPAHJDW-1421341398-45</Url>
      <Description>A3WFANPAHJDW-1421341398-45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e7769dcc-5dd1-4f02-a71f-f2e47d1eab4e" ContentTypeId="0x010100AC92CF2061C10240851FF38CAA99F4B80201" PreviousValue="false"/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F4CE47D2-E8DD-4873-BA67-E0EAACFF43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01946-e264-40a9-b252-19c7dedd3add"/>
    <ds:schemaRef ds:uri="625733c5-0f95-420a-bdd7-9e1f1bc4aa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FB3ADD-DCDF-4A07-9C45-CA476A044990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f901946-e264-40a9-b252-19c7dedd3add"/>
    <ds:schemaRef ds:uri="http://purl.org/dc/terms/"/>
    <ds:schemaRef ds:uri="625733c5-0f95-420a-bdd7-9e1f1bc4aabb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024E15-E290-4AB3-AE13-73E4633A1C5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B908D4C-69A5-4436-ADFD-061832FB1A44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796BA2FC-CC64-4B01-956B-48A3425A9EAE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1388</Words>
  <Application>Microsoft Office PowerPoint</Application>
  <PresentationFormat>Bredbild</PresentationFormat>
  <Paragraphs>195</Paragraphs>
  <Slides>14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14</vt:i4>
      </vt:variant>
    </vt:vector>
  </HeadingPairs>
  <TitlesOfParts>
    <vt:vector size="20" baseType="lpstr">
      <vt:lpstr>Arial</vt:lpstr>
      <vt:lpstr>Century Gothic</vt:lpstr>
      <vt:lpstr>Courier New</vt:lpstr>
      <vt:lpstr>Wingdings</vt:lpstr>
      <vt:lpstr>VCdag</vt:lpstr>
      <vt:lpstr>SoS-PPT-svensk-150922</vt:lpstr>
      <vt:lpstr> Samverkanspilot   Stöd för implementering av kunskapsstöd genom Partnerskapet (Socialstyrelsen, SKR och RSS) </vt:lpstr>
      <vt:lpstr>Två kunskapsstöd som  kompletterar varandra</vt:lpstr>
      <vt:lpstr>Forskning visar att verksamma insatser  för målgruppen …</vt:lpstr>
      <vt:lpstr>Socialstyrelsen rekommendationer  -  insatser som socialtjänsten bör erbjuda:</vt:lpstr>
      <vt:lpstr>Introduktion och föreläsning</vt:lpstr>
      <vt:lpstr>Nästa steg i implementeringen</vt:lpstr>
      <vt:lpstr>Hur fortsätta in i 2024?</vt:lpstr>
      <vt:lpstr>Kontaktpersoner i de medverkande kommunerna i (Samverkanspiloten):</vt:lpstr>
      <vt:lpstr>Föräldraskapsstöd </vt:lpstr>
      <vt:lpstr>Färdighetsträningsprogram</vt:lpstr>
      <vt:lpstr>Strukturerad familjebehandling</vt:lpstr>
      <vt:lpstr>Treatment Foster Care Oregon</vt:lpstr>
      <vt:lpstr>Strukturerad beteende- och  färdighetsträning</vt:lpstr>
      <vt:lpstr>Scared Straight (bör ej användas)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Dalarna - Standard Powerpointmall</dc:title>
  <dc:creator>Jansson Markus /Central förvaltning Kommunikationsenhet /Falun</dc:creator>
  <cp:lastModifiedBy>Taugböl Stina /Ledningsstöd och strategi Hälso- och sjukvård Dalarna /Falun</cp:lastModifiedBy>
  <cp:revision>23</cp:revision>
  <dcterms:created xsi:type="dcterms:W3CDTF">2016-11-14T14:16:14Z</dcterms:created>
  <dcterms:modified xsi:type="dcterms:W3CDTF">2023-06-13T12:34:45Z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35d67994db9475aa58636ebfce59533">
    <vt:lpwstr>sv - svenska|fc4bf42e-8ca5-492e-bdac-5e5e0115cfa8</vt:lpwstr>
  </property>
  <property fmtid="{D5CDD505-2E9C-101B-9397-08002B2CF9AE}" pid="3" name="ContentTypeId">
    <vt:lpwstr>0x010100AC92CF2061C10240851FF38CAA99F4B802010010A27C58E3F0514186632C5957A89C4F</vt:lpwstr>
  </property>
  <property fmtid="{D5CDD505-2E9C-101B-9397-08002B2CF9AE}" pid="4" name="TaxCatchAll">
    <vt:lpwstr>7;#sv - svenska</vt:lpwstr>
  </property>
  <property fmtid="{D5CDD505-2E9C-101B-9397-08002B2CF9AE}" pid="5" name="LD_GallerForVerksamhet">
    <vt:lpwstr>3;#LD|30ac7822-68c2-42d2-8d58-accf1e3539f2</vt:lpwstr>
  </property>
  <property fmtid="{D5CDD505-2E9C-101B-9397-08002B2CF9AE}" pid="6" name="LD_Process">
    <vt:lpwstr/>
  </property>
  <property fmtid="{D5CDD505-2E9C-101B-9397-08002B2CF9AE}" pid="7" name="LD_Forfattning">
    <vt:lpwstr/>
  </property>
  <property fmtid="{D5CDD505-2E9C-101B-9397-08002B2CF9AE}" pid="8" name="LD_Nyckelord">
    <vt:lpwstr/>
  </property>
  <property fmtid="{D5CDD505-2E9C-101B-9397-08002B2CF9AE}" pid="9" name="LD_Dokumentsamling">
    <vt:lpwstr>73;#powerpointmall|8a709a16-dce5-48c9-b324-adb936197cd8</vt:lpwstr>
  </property>
  <property fmtid="{D5CDD505-2E9C-101B-9397-08002B2CF9AE}" pid="10" name="LD_Dokumenttyp">
    <vt:lpwstr>11;#Standarddokument|4d12e0b9-1967-41ec-b4ec-5579d11176b8</vt:lpwstr>
  </property>
  <property fmtid="{D5CDD505-2E9C-101B-9397-08002B2CF9AE}" pid="11" name="eb7deb89d2814b7b90e1fef0bccd24ec">
    <vt:lpwstr/>
  </property>
  <property fmtid="{D5CDD505-2E9C-101B-9397-08002B2CF9AE}" pid="12" name="c37888536a3e4198892c360a23f46821">
    <vt:lpwstr/>
  </property>
  <property fmtid="{D5CDD505-2E9C-101B-9397-08002B2CF9AE}" pid="13" name="e4631235004c4161a9f23c41f2f2c9d6">
    <vt:lpwstr/>
  </property>
  <property fmtid="{D5CDD505-2E9C-101B-9397-08002B2CF9AE}" pid="14" name="LD_Diagnos">
    <vt:lpwstr/>
  </property>
  <property fmtid="{D5CDD505-2E9C-101B-9397-08002B2CF9AE}" pid="15" name="LD_Sprak">
    <vt:lpwstr>1;#sv - svenska|fc4bf42e-8ca5-492e-bdac-5e5e0115cfa8</vt:lpwstr>
  </property>
  <property fmtid="{D5CDD505-2E9C-101B-9397-08002B2CF9AE}" pid="16" name="LD_MeSHterm">
    <vt:lpwstr/>
  </property>
  <property fmtid="{D5CDD505-2E9C-101B-9397-08002B2CF9AE}" pid="17" name="_dlc_DocIdItemGuid">
    <vt:lpwstr>b1950605-e71d-4556-ba93-ba9f3e2d9387</vt:lpwstr>
  </property>
  <property fmtid="{D5CDD505-2E9C-101B-9397-08002B2CF9AE}" pid="18" name="Granskning">
    <vt:lpwstr/>
  </property>
  <property fmtid="{D5CDD505-2E9C-101B-9397-08002B2CF9AE}" pid="19" name="Order">
    <vt:r8>13100</vt:r8>
  </property>
  <property fmtid="{D5CDD505-2E9C-101B-9397-08002B2CF9AE}" pid="20" name="xd_ProgID">
    <vt:lpwstr/>
  </property>
  <property fmtid="{D5CDD505-2E9C-101B-9397-08002B2CF9AE}" pid="21" name="TemplateUrl">
    <vt:lpwstr/>
  </property>
  <property fmtid="{D5CDD505-2E9C-101B-9397-08002B2CF9AE}" pid="22" name="_CopySource">
    <vt:lpwstr>http://ar.ltdalarna.se/arbetsrum/OHAR4G1Q/4G8V/Lists/informerande/Region Dalarna - Standard Powerpointmall.pptx</vt:lpwstr>
  </property>
  <property fmtid="{D5CDD505-2E9C-101B-9397-08002B2CF9AE}" pid="23" name="Godkännande och publicering">
    <vt:lpwstr>http://ar.ltdalarna.se/arbetsrum/OHAR4G8V/_layouts/15/wrkstat.aspx?List=e2cb74c8-5506-42ab-9948-d2124701e8af&amp;WorkflowInstanceName=2764bc3e-dcb7-4b64-ae73-fd1857e40813, Godkänt</vt:lpwstr>
  </property>
  <property fmtid="{D5CDD505-2E9C-101B-9397-08002B2CF9AE}" pid="24" name="LD_GiltigtTill">
    <vt:filetime>2022-09-30T13:56:29Z</vt:filetime>
  </property>
  <property fmtid="{D5CDD505-2E9C-101B-9397-08002B2CF9AE}" pid="25" name="LD_Ledningssytem">
    <vt:lpwstr/>
  </property>
  <property fmtid="{D5CDD505-2E9C-101B-9397-08002B2CF9AE}" pid="26" name="LD_Gallringsfrist">
    <vt:lpwstr>13;#3 år|8a73ccd2-b425-41f1-973a-0e59e31951c0</vt:lpwstr>
  </property>
  <property fmtid="{D5CDD505-2E9C-101B-9397-08002B2CF9AE}" pid="27" name="eac6bf53512a4c808e5d567ea0a3e5f0">
    <vt:lpwstr>3 år|8a73ccd2-b425-41f1-973a-0e59e31951c0</vt:lpwstr>
  </property>
</Properties>
</file>