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7" r:id="rId5"/>
    <p:sldMasterId id="2147483682" r:id="rId6"/>
    <p:sldMasterId id="2147483727" r:id="rId7"/>
    <p:sldMasterId id="2147483737" r:id="rId8"/>
    <p:sldMasterId id="2147483747" r:id="rId9"/>
    <p:sldMasterId id="2147483757" r:id="rId10"/>
  </p:sldMasterIdLst>
  <p:notesMasterIdLst>
    <p:notesMasterId r:id="rId27"/>
  </p:notesMasterIdLst>
  <p:sldIdLst>
    <p:sldId id="377" r:id="rId11"/>
    <p:sldId id="270" r:id="rId12"/>
    <p:sldId id="269" r:id="rId13"/>
    <p:sldId id="271" r:id="rId14"/>
    <p:sldId id="4799" r:id="rId15"/>
    <p:sldId id="4800" r:id="rId16"/>
    <p:sldId id="4798" r:id="rId17"/>
    <p:sldId id="378" r:id="rId18"/>
    <p:sldId id="4797" r:id="rId19"/>
    <p:sldId id="266" r:id="rId20"/>
    <p:sldId id="299" r:id="rId21"/>
    <p:sldId id="297" r:id="rId22"/>
    <p:sldId id="262" r:id="rId23"/>
    <p:sldId id="261" r:id="rId24"/>
    <p:sldId id="291" r:id="rId25"/>
    <p:sldId id="280"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79622" autoAdjust="0"/>
  </p:normalViewPr>
  <p:slideViewPr>
    <p:cSldViewPr snapToGrid="0">
      <p:cViewPr varScale="1">
        <p:scale>
          <a:sx n="51" d="100"/>
          <a:sy n="51" d="100"/>
        </p:scale>
        <p:origin x="11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0EDAD-4CBF-4C91-B93D-A0BC04A8645A}" type="datetimeFigureOut">
              <a:rPr lang="sv-SE" smtClean="0"/>
              <a:t>2022-05-27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C3772-E0FE-4AAB-927C-B6962FBA1768}" type="slidenum">
              <a:rPr lang="sv-SE" smtClean="0"/>
              <a:t>‹#›</a:t>
            </a:fld>
            <a:endParaRPr lang="sv-SE"/>
          </a:p>
        </p:txBody>
      </p:sp>
    </p:spTree>
    <p:extLst>
      <p:ext uri="{BB962C8B-B14F-4D97-AF65-F5344CB8AC3E}">
        <p14:creationId xmlns:p14="http://schemas.microsoft.com/office/powerpoint/2010/main" val="279514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kunskapsstyrningvard.s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1AC3772-E0FE-4AAB-927C-B6962FBA1768}" type="slidenum">
              <a:rPr lang="sv-SE" smtClean="0"/>
              <a:t>1</a:t>
            </a:fld>
            <a:endParaRPr lang="sv-SE"/>
          </a:p>
        </p:txBody>
      </p:sp>
    </p:spTree>
    <p:extLst>
      <p:ext uri="{BB962C8B-B14F-4D97-AF65-F5344CB8AC3E}">
        <p14:creationId xmlns:p14="http://schemas.microsoft.com/office/powerpoint/2010/main" val="3803279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F95DFD-5F87-408B-9640-3720B64BEFFA}" type="slidenum">
              <a:rPr lang="sv-SE" smtClean="0"/>
              <a:t>14</a:t>
            </a:fld>
            <a:endParaRPr lang="sv-SE"/>
          </a:p>
        </p:txBody>
      </p:sp>
    </p:spTree>
    <p:extLst>
      <p:ext uri="{BB962C8B-B14F-4D97-AF65-F5344CB8AC3E}">
        <p14:creationId xmlns:p14="http://schemas.microsoft.com/office/powerpoint/2010/main" val="3707903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t>2016 </a:t>
            </a:r>
            <a:r>
              <a:rPr lang="en-US" err="1"/>
              <a:t>fattade</a:t>
            </a:r>
            <a:r>
              <a:rPr lang="en-US"/>
              <a:t> </a:t>
            </a:r>
            <a:r>
              <a:rPr lang="en-US" err="1"/>
              <a:t>landsting</a:t>
            </a:r>
            <a:r>
              <a:rPr lang="en-US"/>
              <a:t> och </a:t>
            </a:r>
            <a:r>
              <a:rPr lang="en-US" err="1"/>
              <a:t>regioner</a:t>
            </a:r>
            <a:r>
              <a:rPr lang="en-US"/>
              <a:t> </a:t>
            </a:r>
            <a:r>
              <a:rPr lang="en-US" err="1"/>
              <a:t>beslut</a:t>
            </a:r>
            <a:r>
              <a:rPr lang="en-US"/>
              <a:t> om </a:t>
            </a:r>
            <a:r>
              <a:rPr lang="en-US" err="1"/>
              <a:t>att</a:t>
            </a:r>
            <a:r>
              <a:rPr lang="en-US"/>
              <a:t> </a:t>
            </a:r>
            <a:r>
              <a:rPr lang="en-US" err="1"/>
              <a:t>gemensamt</a:t>
            </a:r>
            <a:r>
              <a:rPr lang="en-US"/>
              <a:t> </a:t>
            </a:r>
            <a:r>
              <a:rPr lang="en-US" err="1"/>
              <a:t>långsiktigt</a:t>
            </a:r>
            <a:r>
              <a:rPr lang="en-US"/>
              <a:t> delta i, </a:t>
            </a:r>
            <a:r>
              <a:rPr lang="en-US" err="1"/>
              <a:t>stödja</a:t>
            </a:r>
            <a:r>
              <a:rPr lang="en-US"/>
              <a:t> och </a:t>
            </a:r>
            <a:r>
              <a:rPr lang="en-US" err="1"/>
              <a:t>finansiera</a:t>
            </a:r>
            <a:r>
              <a:rPr lang="en-US"/>
              <a:t> </a:t>
            </a:r>
            <a:r>
              <a:rPr lang="en-US" err="1"/>
              <a:t>en</a:t>
            </a:r>
            <a:r>
              <a:rPr lang="en-US"/>
              <a:t> </a:t>
            </a:r>
            <a:r>
              <a:rPr lang="en-US" err="1"/>
              <a:t>sammanhållen</a:t>
            </a:r>
            <a:r>
              <a:rPr lang="en-US"/>
              <a:t> </a:t>
            </a:r>
            <a:r>
              <a:rPr lang="en-US" err="1"/>
              <a:t>struktur</a:t>
            </a:r>
            <a:r>
              <a:rPr lang="en-US"/>
              <a:t> för </a:t>
            </a:r>
            <a:r>
              <a:rPr lang="en-US" err="1"/>
              <a:t>kunskapsstyrning</a:t>
            </a:r>
            <a:r>
              <a:rPr lang="en-US"/>
              <a:t>. </a:t>
            </a:r>
            <a:r>
              <a:rPr lang="en-US" err="1"/>
              <a:t>Genom</a:t>
            </a:r>
            <a:r>
              <a:rPr lang="en-US"/>
              <a:t> </a:t>
            </a:r>
            <a:r>
              <a:rPr lang="en-US" err="1"/>
              <a:t>att</a:t>
            </a:r>
            <a:r>
              <a:rPr lang="en-US"/>
              <a:t> </a:t>
            </a:r>
            <a:r>
              <a:rPr lang="en-US" err="1"/>
              <a:t>etablera</a:t>
            </a:r>
            <a:r>
              <a:rPr lang="en-US"/>
              <a:t> </a:t>
            </a:r>
            <a:r>
              <a:rPr lang="en-US" err="1"/>
              <a:t>en</a:t>
            </a:r>
            <a:r>
              <a:rPr lang="en-US"/>
              <a:t> </a:t>
            </a:r>
            <a:r>
              <a:rPr lang="en-US" err="1"/>
              <a:t>ändamålsenlig</a:t>
            </a:r>
            <a:r>
              <a:rPr lang="en-US"/>
              <a:t> och </a:t>
            </a:r>
            <a:r>
              <a:rPr lang="en-US" err="1"/>
              <a:t>effektiv</a:t>
            </a:r>
            <a:r>
              <a:rPr lang="en-US"/>
              <a:t> </a:t>
            </a:r>
            <a:r>
              <a:rPr lang="en-US" err="1"/>
              <a:t>struktur</a:t>
            </a:r>
            <a:r>
              <a:rPr lang="en-US"/>
              <a:t> </a:t>
            </a:r>
            <a:r>
              <a:rPr lang="en-US" err="1"/>
              <a:t>som</a:t>
            </a:r>
            <a:r>
              <a:rPr lang="en-US"/>
              <a:t> </a:t>
            </a:r>
            <a:r>
              <a:rPr lang="en-US" err="1"/>
              <a:t>långsiktigt</a:t>
            </a:r>
            <a:r>
              <a:rPr lang="en-US"/>
              <a:t> ger </a:t>
            </a:r>
            <a:r>
              <a:rPr lang="en-US" err="1"/>
              <a:t>stöd</a:t>
            </a:r>
            <a:r>
              <a:rPr lang="en-US"/>
              <a:t> för </a:t>
            </a:r>
            <a:r>
              <a:rPr lang="en-US" err="1"/>
              <a:t>kunskapsstyrning</a:t>
            </a:r>
            <a:r>
              <a:rPr lang="en-US"/>
              <a:t> </a:t>
            </a:r>
            <a:r>
              <a:rPr lang="en-US" err="1"/>
              <a:t>på</a:t>
            </a:r>
            <a:r>
              <a:rPr lang="en-US"/>
              <a:t> </a:t>
            </a:r>
            <a:r>
              <a:rPr lang="en-US" err="1"/>
              <a:t>olika</a:t>
            </a:r>
            <a:r>
              <a:rPr lang="en-US"/>
              <a:t> </a:t>
            </a:r>
            <a:r>
              <a:rPr lang="en-US" err="1"/>
              <a:t>nivåer</a:t>
            </a:r>
            <a:r>
              <a:rPr lang="en-US"/>
              <a:t> i </a:t>
            </a:r>
            <a:r>
              <a:rPr lang="en-US" err="1"/>
              <a:t>systemet</a:t>
            </a:r>
            <a:r>
              <a:rPr lang="en-US"/>
              <a:t>  </a:t>
            </a:r>
            <a:r>
              <a:rPr lang="en-US" err="1"/>
              <a:t>skapas</a:t>
            </a:r>
            <a:r>
              <a:rPr lang="en-US"/>
              <a:t> </a:t>
            </a:r>
            <a:r>
              <a:rPr lang="en-US" err="1"/>
              <a:t>förutsättningar</a:t>
            </a:r>
            <a:r>
              <a:rPr lang="en-US"/>
              <a:t> för </a:t>
            </a:r>
            <a:r>
              <a:rPr lang="en-US" err="1"/>
              <a:t>en</a:t>
            </a:r>
            <a:r>
              <a:rPr lang="en-US"/>
              <a:t> </a:t>
            </a:r>
            <a:r>
              <a:rPr lang="en-US" err="1"/>
              <a:t>mer</a:t>
            </a:r>
            <a:r>
              <a:rPr lang="en-US"/>
              <a:t> </a:t>
            </a:r>
            <a:r>
              <a:rPr lang="en-US" err="1"/>
              <a:t>kunskapsbaserad</a:t>
            </a:r>
            <a:r>
              <a:rPr lang="en-US"/>
              <a:t>, </a:t>
            </a:r>
            <a:r>
              <a:rPr lang="en-US" err="1"/>
              <a:t>jämlik</a:t>
            </a:r>
            <a:r>
              <a:rPr lang="en-US"/>
              <a:t> och </a:t>
            </a:r>
            <a:r>
              <a:rPr lang="en-US" err="1"/>
              <a:t>resurseffektiv</a:t>
            </a:r>
            <a:r>
              <a:rPr lang="en-US"/>
              <a:t> vård av </a:t>
            </a:r>
            <a:r>
              <a:rPr lang="en-US" err="1"/>
              <a:t>hög</a:t>
            </a:r>
            <a:r>
              <a:rPr lang="en-US"/>
              <a:t> </a:t>
            </a:r>
            <a:r>
              <a:rPr lang="en-US" err="1"/>
              <a:t>kvalitet</a:t>
            </a:r>
            <a:r>
              <a:rPr lang="en-US"/>
              <a:t>. </a:t>
            </a:r>
            <a:r>
              <a:rPr lang="en-US" err="1"/>
              <a:t>Strukturen</a:t>
            </a:r>
            <a:r>
              <a:rPr lang="en-US"/>
              <a:t> </a:t>
            </a:r>
            <a:r>
              <a:rPr lang="en-US" err="1"/>
              <a:t>bygger</a:t>
            </a:r>
            <a:r>
              <a:rPr lang="en-US"/>
              <a:t> </a:t>
            </a:r>
            <a:r>
              <a:rPr lang="en-US" err="1"/>
              <a:t>på</a:t>
            </a:r>
            <a:r>
              <a:rPr lang="en-US"/>
              <a:t> </a:t>
            </a:r>
            <a:r>
              <a:rPr lang="en-US" err="1"/>
              <a:t>att</a:t>
            </a:r>
            <a:r>
              <a:rPr lang="en-US"/>
              <a:t> </a:t>
            </a:r>
            <a:r>
              <a:rPr lang="en-US" err="1"/>
              <a:t>nationella</a:t>
            </a:r>
            <a:r>
              <a:rPr lang="en-US"/>
              <a:t> </a:t>
            </a:r>
            <a:r>
              <a:rPr lang="en-US" err="1"/>
              <a:t>programområden</a:t>
            </a:r>
            <a:r>
              <a:rPr lang="en-US"/>
              <a:t> (NPO) </a:t>
            </a:r>
            <a:r>
              <a:rPr lang="en-US" err="1"/>
              <a:t>leder</a:t>
            </a:r>
            <a:r>
              <a:rPr lang="en-US"/>
              <a:t> </a:t>
            </a:r>
            <a:r>
              <a:rPr lang="en-US" err="1"/>
              <a:t>kunskapsstyrningen</a:t>
            </a:r>
            <a:r>
              <a:rPr lang="en-US"/>
              <a:t> </a:t>
            </a:r>
            <a:r>
              <a:rPr lang="en-US" err="1"/>
              <a:t>inom</a:t>
            </a:r>
            <a:r>
              <a:rPr lang="en-US"/>
              <a:t> </a:t>
            </a:r>
            <a:r>
              <a:rPr lang="en-US" err="1"/>
              <a:t>sina</a:t>
            </a:r>
            <a:r>
              <a:rPr lang="en-US"/>
              <a:t> </a:t>
            </a:r>
            <a:r>
              <a:rPr lang="en-US" err="1"/>
              <a:t>respektive</a:t>
            </a:r>
            <a:r>
              <a:rPr lang="en-US"/>
              <a:t> </a:t>
            </a:r>
            <a:r>
              <a:rPr lang="en-US" err="1"/>
              <a:t>områden</a:t>
            </a:r>
            <a:r>
              <a:rPr lang="en-US"/>
              <a:t>. Det </a:t>
            </a:r>
            <a:r>
              <a:rPr lang="en-US" err="1"/>
              <a:t>finns</a:t>
            </a:r>
            <a:r>
              <a:rPr lang="en-US"/>
              <a:t> 26 </a:t>
            </a:r>
            <a:r>
              <a:rPr lang="en-US" err="1"/>
              <a:t>st</a:t>
            </a:r>
            <a:r>
              <a:rPr lang="en-US"/>
              <a:t> NPO.  </a:t>
            </a:r>
            <a:r>
              <a:rPr lang="en-US" err="1"/>
              <a:t>Läs</a:t>
            </a:r>
            <a:r>
              <a:rPr lang="en-US"/>
              <a:t> </a:t>
            </a:r>
            <a:r>
              <a:rPr lang="en-US" err="1"/>
              <a:t>mer</a:t>
            </a:r>
            <a:r>
              <a:rPr lang="en-US"/>
              <a:t> </a:t>
            </a:r>
            <a:r>
              <a:rPr lang="en-US" err="1"/>
              <a:t>här</a:t>
            </a:r>
            <a:r>
              <a:rPr lang="en-US"/>
              <a:t>: </a:t>
            </a:r>
            <a:r>
              <a:rPr lang="sv-SE">
                <a:hlinkClick r:id="rId3"/>
              </a:rPr>
              <a:t>Kunskapsstyrning vård</a:t>
            </a:r>
            <a:r>
              <a:rPr lang="sv-SE"/>
              <a:t>. </a:t>
            </a:r>
          </a:p>
          <a:p>
            <a:endParaRPr lang="sv-SE">
              <a:cs typeface="Calibri"/>
            </a:endParaRPr>
          </a:p>
          <a:p>
            <a:r>
              <a:rPr lang="sv-SE"/>
              <a:t>Kommunerna har representanter i sex av de nationella programområdena: </a:t>
            </a:r>
            <a:endParaRPr lang="sv-SE">
              <a:cs typeface="Calibri"/>
            </a:endParaRPr>
          </a:p>
          <a:p>
            <a:r>
              <a:rPr lang="sv-SE"/>
              <a:t>  </a:t>
            </a:r>
            <a:endParaRPr lang="sv-SE">
              <a:cs typeface="Calibri"/>
            </a:endParaRPr>
          </a:p>
          <a:p>
            <a:pPr marL="171450" indent="-171450">
              <a:buFont typeface="Arial"/>
              <a:buChar char="•"/>
            </a:pPr>
            <a:r>
              <a:rPr lang="sv-SE"/>
              <a:t>barn och ungas hälsa</a:t>
            </a:r>
            <a:endParaRPr lang="sv-SE">
              <a:cs typeface="Calibri"/>
            </a:endParaRPr>
          </a:p>
          <a:p>
            <a:pPr marL="171450" indent="-171450">
              <a:buFont typeface="Arial"/>
              <a:buChar char="•"/>
            </a:pPr>
            <a:r>
              <a:rPr lang="sv-SE"/>
              <a:t>psykisk hälsa</a:t>
            </a:r>
            <a:endParaRPr lang="sv-SE">
              <a:cs typeface="Calibri"/>
            </a:endParaRPr>
          </a:p>
          <a:p>
            <a:pPr marL="171450" indent="-171450">
              <a:buFont typeface="Arial"/>
              <a:buChar char="•"/>
            </a:pPr>
            <a:r>
              <a:rPr lang="sv-SE"/>
              <a:t>primärvård</a:t>
            </a:r>
            <a:endParaRPr lang="sv-SE">
              <a:cs typeface="Calibri"/>
            </a:endParaRPr>
          </a:p>
          <a:p>
            <a:pPr marL="171450" indent="-171450">
              <a:buFont typeface="Arial"/>
              <a:buChar char="•"/>
            </a:pPr>
            <a:r>
              <a:rPr lang="sv-SE"/>
              <a:t>äldre</a:t>
            </a:r>
            <a:endParaRPr lang="sv-SE">
              <a:cs typeface="Calibri"/>
            </a:endParaRPr>
          </a:p>
          <a:p>
            <a:pPr marL="171450" indent="-171450">
              <a:buFont typeface="Arial"/>
              <a:buChar char="•"/>
            </a:pPr>
            <a:r>
              <a:rPr lang="sv-SE"/>
              <a:t>rehabilitering, habilitering och försäkringsmedicin </a:t>
            </a:r>
            <a:endParaRPr lang="sv-SE">
              <a:cs typeface="Calibri"/>
            </a:endParaRPr>
          </a:p>
          <a:p>
            <a:pPr marL="171450" indent="-171450">
              <a:buFont typeface="Arial"/>
              <a:buChar char="•"/>
            </a:pPr>
            <a:r>
              <a:rPr lang="sv-SE"/>
              <a:t>levnadsvanor</a:t>
            </a:r>
            <a:endParaRPr lang="sv-SE">
              <a:cs typeface="Calibri"/>
            </a:endParaRPr>
          </a:p>
          <a:p>
            <a:endParaRPr lang="sv-SE">
              <a:cs typeface="Calibri"/>
            </a:endParaRPr>
          </a:p>
          <a:p>
            <a:r>
              <a:rPr lang="sv-SE">
                <a:cs typeface="Calibri"/>
              </a:rPr>
              <a:t>Det innebär att kommunerna medverkar i ledning och samordning av kunskapsstyrningen av hälso- och sjukvården inom dessa sex programområden.</a:t>
            </a:r>
          </a:p>
          <a:p>
            <a:endParaRPr lang="en-US">
              <a:cs typeface="Calibri"/>
            </a:endParaRPr>
          </a:p>
          <a:p>
            <a:r>
              <a:rPr lang="en-US">
                <a:cs typeface="Calibri"/>
              </a:rPr>
              <a:t>Under 2021 </a:t>
            </a:r>
            <a:r>
              <a:rPr lang="en-US" err="1">
                <a:cs typeface="Calibri"/>
              </a:rPr>
              <a:t>har</a:t>
            </a:r>
            <a:r>
              <a:rPr lang="en-US">
                <a:cs typeface="Calibri"/>
              </a:rPr>
              <a:t> </a:t>
            </a:r>
            <a:r>
              <a:rPr lang="en-US" err="1">
                <a:cs typeface="Calibri"/>
              </a:rPr>
              <a:t>arbetet</a:t>
            </a:r>
            <a:r>
              <a:rPr lang="en-US">
                <a:cs typeface="Calibri"/>
              </a:rPr>
              <a:t> med </a:t>
            </a:r>
            <a:r>
              <a:rPr lang="en-US" err="1">
                <a:cs typeface="Calibri"/>
              </a:rPr>
              <a:t>samverkan</a:t>
            </a:r>
            <a:r>
              <a:rPr lang="en-US">
                <a:cs typeface="Calibri"/>
              </a:rPr>
              <a:t> </a:t>
            </a:r>
            <a:r>
              <a:rPr lang="en-US" err="1">
                <a:cs typeface="Calibri"/>
              </a:rPr>
              <a:t>på</a:t>
            </a:r>
            <a:r>
              <a:rPr lang="en-US">
                <a:cs typeface="Calibri"/>
              </a:rPr>
              <a:t> </a:t>
            </a:r>
            <a:r>
              <a:rPr lang="en-US" err="1">
                <a:cs typeface="Calibri"/>
              </a:rPr>
              <a:t>övergripande</a:t>
            </a:r>
            <a:r>
              <a:rPr lang="en-US">
                <a:cs typeface="Calibri"/>
              </a:rPr>
              <a:t> </a:t>
            </a:r>
            <a:r>
              <a:rPr lang="en-US" err="1">
                <a:cs typeface="Calibri"/>
              </a:rPr>
              <a:t>nivå</a:t>
            </a:r>
            <a:r>
              <a:rPr lang="en-US">
                <a:cs typeface="Calibri"/>
              </a:rPr>
              <a:t> </a:t>
            </a:r>
            <a:r>
              <a:rPr lang="en-US" err="1">
                <a:cs typeface="Calibri"/>
              </a:rPr>
              <a:t>prioriterats</a:t>
            </a:r>
            <a:r>
              <a:rPr lang="en-US">
                <a:cs typeface="Calibri"/>
              </a:rPr>
              <a:t> av S-</a:t>
            </a:r>
            <a:r>
              <a:rPr lang="en-US" err="1">
                <a:cs typeface="Calibri"/>
              </a:rPr>
              <a:t>KiS</a:t>
            </a:r>
            <a:r>
              <a:rPr lang="en-US">
                <a:cs typeface="Calibri"/>
              </a:rPr>
              <a:t>. </a:t>
            </a:r>
            <a:r>
              <a:rPr lang="en-US" err="1">
                <a:cs typeface="Calibri"/>
              </a:rPr>
              <a:t>Följande</a:t>
            </a:r>
            <a:r>
              <a:rPr lang="en-US">
                <a:cs typeface="Calibri"/>
              </a:rPr>
              <a:t> </a:t>
            </a:r>
            <a:r>
              <a:rPr lang="en-US" err="1">
                <a:cs typeface="Calibri"/>
              </a:rPr>
              <a:t>prioriteringar</a:t>
            </a:r>
            <a:r>
              <a:rPr lang="en-US">
                <a:cs typeface="Calibri"/>
              </a:rPr>
              <a:t> </a:t>
            </a:r>
            <a:r>
              <a:rPr lang="en-US" err="1">
                <a:cs typeface="Calibri"/>
              </a:rPr>
              <a:t>gjordes</a:t>
            </a:r>
            <a:r>
              <a:rPr lang="en-US">
                <a:cs typeface="Calibri"/>
              </a:rPr>
              <a:t>:</a:t>
            </a:r>
            <a:endParaRPr lang="en-US"/>
          </a:p>
          <a:p>
            <a:endParaRPr lang="en-US"/>
          </a:p>
          <a:p>
            <a:r>
              <a:rPr lang="en-US"/>
              <a:t>1. Skapa </a:t>
            </a:r>
            <a:r>
              <a:rPr lang="en-US" err="1"/>
              <a:t>struktur</a:t>
            </a:r>
            <a:r>
              <a:rPr lang="en-US"/>
              <a:t> för </a:t>
            </a:r>
            <a:r>
              <a:rPr lang="en-US" err="1"/>
              <a:t>kommunal</a:t>
            </a:r>
            <a:r>
              <a:rPr lang="en-US"/>
              <a:t> </a:t>
            </a:r>
            <a:r>
              <a:rPr lang="en-US" err="1"/>
              <a:t>samverkan</a:t>
            </a:r>
            <a:r>
              <a:rPr lang="en-US"/>
              <a:t> </a:t>
            </a:r>
            <a:r>
              <a:rPr lang="en-US" err="1"/>
              <a:t>avseende</a:t>
            </a:r>
            <a:r>
              <a:rPr lang="en-US"/>
              <a:t> </a:t>
            </a:r>
            <a:r>
              <a:rPr lang="en-US" err="1"/>
              <a:t>att</a:t>
            </a:r>
            <a:r>
              <a:rPr lang="en-US"/>
              <a:t> </a:t>
            </a:r>
            <a:r>
              <a:rPr lang="en-US" err="1"/>
              <a:t>bedöma</a:t>
            </a:r>
            <a:r>
              <a:rPr lang="en-US"/>
              <a:t> </a:t>
            </a:r>
            <a:r>
              <a:rPr lang="en-US" err="1"/>
              <a:t>kunskapsunderlag</a:t>
            </a:r>
            <a:r>
              <a:rPr lang="en-US"/>
              <a:t> </a:t>
            </a:r>
            <a:r>
              <a:rPr lang="en-US" err="1"/>
              <a:t>ur</a:t>
            </a:r>
            <a:r>
              <a:rPr lang="en-US"/>
              <a:t> </a:t>
            </a:r>
            <a:r>
              <a:rPr lang="en-US" err="1"/>
              <a:t>ett</a:t>
            </a:r>
            <a:r>
              <a:rPr lang="en-US"/>
              <a:t> </a:t>
            </a:r>
            <a:r>
              <a:rPr lang="en-US" err="1"/>
              <a:t>kommunalt</a:t>
            </a:r>
            <a:r>
              <a:rPr lang="en-US"/>
              <a:t> </a:t>
            </a:r>
            <a:r>
              <a:rPr lang="en-US" err="1"/>
              <a:t>perspektiv</a:t>
            </a:r>
            <a:r>
              <a:rPr lang="en-US"/>
              <a:t>. </a:t>
            </a:r>
            <a:endParaRPr lang="en-US">
              <a:cs typeface="Calibri"/>
            </a:endParaRPr>
          </a:p>
          <a:p>
            <a:r>
              <a:rPr lang="en-US"/>
              <a:t>2. </a:t>
            </a:r>
            <a:r>
              <a:rPr lang="en-US" err="1"/>
              <a:t>Deltagande</a:t>
            </a:r>
            <a:r>
              <a:rPr lang="en-US"/>
              <a:t> i </a:t>
            </a:r>
            <a:r>
              <a:rPr lang="en-US" err="1"/>
              <a:t>nationella</a:t>
            </a:r>
            <a:r>
              <a:rPr lang="en-US"/>
              <a:t> </a:t>
            </a:r>
            <a:r>
              <a:rPr lang="en-US" err="1"/>
              <a:t>arbetsgrupper</a:t>
            </a:r>
            <a:r>
              <a:rPr lang="en-US"/>
              <a:t> </a:t>
            </a:r>
            <a:r>
              <a:rPr lang="en-US" err="1"/>
              <a:t>som</a:t>
            </a:r>
            <a:r>
              <a:rPr lang="en-US"/>
              <a:t> S-</a:t>
            </a:r>
            <a:r>
              <a:rPr lang="en-US" err="1"/>
              <a:t>KiS</a:t>
            </a:r>
            <a:r>
              <a:rPr lang="en-US"/>
              <a:t> </a:t>
            </a:r>
            <a:r>
              <a:rPr lang="en-US" err="1"/>
              <a:t>rekommenderar</a:t>
            </a:r>
            <a:r>
              <a:rPr lang="en-US"/>
              <a:t> </a:t>
            </a:r>
            <a:r>
              <a:rPr lang="en-US" err="1"/>
              <a:t>kommunerna</a:t>
            </a:r>
            <a:r>
              <a:rPr lang="en-US"/>
              <a:t> </a:t>
            </a:r>
            <a:r>
              <a:rPr lang="en-US" err="1"/>
              <a:t>att</a:t>
            </a:r>
            <a:r>
              <a:rPr lang="en-US"/>
              <a:t> delta i ska </a:t>
            </a:r>
            <a:r>
              <a:rPr lang="en-US" err="1"/>
              <a:t>upplevas</a:t>
            </a:r>
            <a:r>
              <a:rPr lang="en-US"/>
              <a:t> </a:t>
            </a:r>
            <a:r>
              <a:rPr lang="en-US" err="1"/>
              <a:t>som</a:t>
            </a:r>
            <a:r>
              <a:rPr lang="en-US"/>
              <a:t> </a:t>
            </a:r>
            <a:r>
              <a:rPr lang="en-US" err="1"/>
              <a:t>relevanta</a:t>
            </a:r>
            <a:r>
              <a:rPr lang="en-US"/>
              <a:t>/</a:t>
            </a:r>
            <a:r>
              <a:rPr lang="en-US" err="1"/>
              <a:t>meningsfulla</a:t>
            </a:r>
            <a:r>
              <a:rPr lang="en-US"/>
              <a:t> och de </a:t>
            </a:r>
            <a:r>
              <a:rPr lang="en-US" err="1"/>
              <a:t>kommunala</a:t>
            </a:r>
            <a:r>
              <a:rPr lang="en-US"/>
              <a:t> </a:t>
            </a:r>
            <a:r>
              <a:rPr lang="en-US" err="1"/>
              <a:t>representanterna</a:t>
            </a:r>
            <a:r>
              <a:rPr lang="en-US"/>
              <a:t> </a:t>
            </a:r>
            <a:r>
              <a:rPr lang="en-US" err="1"/>
              <a:t>som</a:t>
            </a:r>
            <a:r>
              <a:rPr lang="en-US"/>
              <a:t> </a:t>
            </a:r>
            <a:r>
              <a:rPr lang="en-US" err="1"/>
              <a:t>utses</a:t>
            </a:r>
            <a:r>
              <a:rPr lang="en-US"/>
              <a:t> ska </a:t>
            </a:r>
            <a:r>
              <a:rPr lang="en-US" err="1"/>
              <a:t>uppleva</a:t>
            </a:r>
            <a:r>
              <a:rPr lang="en-US"/>
              <a:t> </a:t>
            </a:r>
            <a:r>
              <a:rPr lang="en-US" err="1"/>
              <a:t>att</a:t>
            </a:r>
            <a:r>
              <a:rPr lang="en-US"/>
              <a:t> </a:t>
            </a:r>
            <a:r>
              <a:rPr lang="en-US" err="1"/>
              <a:t>dom</a:t>
            </a:r>
            <a:r>
              <a:rPr lang="en-US"/>
              <a:t> </a:t>
            </a:r>
            <a:r>
              <a:rPr lang="en-US" err="1"/>
              <a:t>har</a:t>
            </a:r>
            <a:r>
              <a:rPr lang="en-US"/>
              <a:t> </a:t>
            </a:r>
            <a:r>
              <a:rPr lang="en-US" err="1"/>
              <a:t>ett</a:t>
            </a:r>
            <a:r>
              <a:rPr lang="en-US"/>
              <a:t> </a:t>
            </a:r>
            <a:r>
              <a:rPr lang="en-US" err="1"/>
              <a:t>tydligt</a:t>
            </a:r>
            <a:r>
              <a:rPr lang="en-US"/>
              <a:t> </a:t>
            </a:r>
            <a:r>
              <a:rPr lang="en-US" err="1"/>
              <a:t>uppdrag</a:t>
            </a:r>
            <a:endParaRPr lang="en-US">
              <a:cs typeface="Calibri"/>
            </a:endParaRPr>
          </a:p>
          <a:p>
            <a:r>
              <a:rPr lang="en-US">
                <a:cs typeface="Calibri"/>
              </a:rPr>
              <a:t>3. </a:t>
            </a:r>
            <a:r>
              <a:rPr lang="en-US" err="1"/>
              <a:t>Arenor</a:t>
            </a:r>
            <a:r>
              <a:rPr lang="en-US"/>
              <a:t>/</a:t>
            </a:r>
            <a:r>
              <a:rPr lang="en-US" err="1"/>
              <a:t>nätverk</a:t>
            </a:r>
            <a:r>
              <a:rPr lang="en-US"/>
              <a:t> för </a:t>
            </a:r>
            <a:r>
              <a:rPr lang="en-US" err="1"/>
              <a:t>att</a:t>
            </a:r>
            <a:r>
              <a:rPr lang="en-US"/>
              <a:t> </a:t>
            </a:r>
            <a:r>
              <a:rPr lang="en-US" err="1"/>
              <a:t>få</a:t>
            </a:r>
            <a:r>
              <a:rPr lang="en-US"/>
              <a:t> </a:t>
            </a:r>
            <a:r>
              <a:rPr lang="en-US" err="1"/>
              <a:t>stöd</a:t>
            </a:r>
            <a:r>
              <a:rPr lang="en-US"/>
              <a:t> och </a:t>
            </a:r>
            <a:r>
              <a:rPr lang="en-US" err="1"/>
              <a:t>hämta</a:t>
            </a:r>
            <a:r>
              <a:rPr lang="en-US"/>
              <a:t> </a:t>
            </a:r>
            <a:r>
              <a:rPr lang="en-US" err="1"/>
              <a:t>kunskap</a:t>
            </a:r>
            <a:r>
              <a:rPr lang="en-US"/>
              <a:t> </a:t>
            </a:r>
            <a:r>
              <a:rPr lang="en-US" err="1"/>
              <a:t>ifrån</a:t>
            </a:r>
            <a:r>
              <a:rPr lang="en-US"/>
              <a:t> </a:t>
            </a:r>
            <a:r>
              <a:rPr lang="en-US" err="1"/>
              <a:t>samt</a:t>
            </a:r>
            <a:r>
              <a:rPr lang="en-US"/>
              <a:t> </a:t>
            </a:r>
            <a:r>
              <a:rPr lang="en-US" err="1"/>
              <a:t>sprida</a:t>
            </a:r>
            <a:r>
              <a:rPr lang="en-US"/>
              <a:t> information till ska </a:t>
            </a:r>
            <a:r>
              <a:rPr lang="en-US" err="1"/>
              <a:t>vara</a:t>
            </a:r>
            <a:r>
              <a:rPr lang="en-US"/>
              <a:t> </a:t>
            </a:r>
            <a:r>
              <a:rPr lang="en-US" err="1"/>
              <a:t>definierade</a:t>
            </a:r>
            <a:r>
              <a:rPr lang="en-US"/>
              <a:t> och </a:t>
            </a:r>
            <a:r>
              <a:rPr lang="en-US" err="1"/>
              <a:t>kända</a:t>
            </a:r>
            <a:r>
              <a:rPr lang="en-US"/>
              <a:t> för de </a:t>
            </a:r>
            <a:r>
              <a:rPr lang="en-US" err="1"/>
              <a:t>kommunala</a:t>
            </a:r>
            <a:r>
              <a:rPr lang="en-US"/>
              <a:t> </a:t>
            </a:r>
            <a:r>
              <a:rPr lang="en-US" err="1"/>
              <a:t>representanterna</a:t>
            </a:r>
            <a:r>
              <a:rPr lang="en-US"/>
              <a:t>. </a:t>
            </a:r>
            <a:endParaRPr lang="en-US">
              <a:cs typeface="Calibri"/>
            </a:endParaRPr>
          </a:p>
          <a:p>
            <a:endParaRPr lang="en-US"/>
          </a:p>
          <a:p>
            <a:endParaRPr lang="en-US"/>
          </a:p>
          <a:p>
            <a:endParaRPr lang="sv-SE"/>
          </a:p>
          <a:p>
            <a:endParaRPr lang="en-US">
              <a:cs typeface="Calibri"/>
            </a:endParaRPr>
          </a:p>
        </p:txBody>
      </p:sp>
      <p:sp>
        <p:nvSpPr>
          <p:cNvPr id="4" name="Platshållare för bildnummer 3"/>
          <p:cNvSpPr>
            <a:spLocks noGrp="1"/>
          </p:cNvSpPr>
          <p:nvPr>
            <p:ph type="sldNum" sz="quarter" idx="5"/>
          </p:nvPr>
        </p:nvSpPr>
        <p:spPr/>
        <p:txBody>
          <a:bodyPr/>
          <a:lstStyle/>
          <a:p>
            <a:fld id="{1AC64853-F5C4-4C4E-8057-99C062488B2F}" type="slidenum">
              <a:rPr lang="sv-SE" smtClean="0"/>
              <a:t>15</a:t>
            </a:fld>
            <a:endParaRPr lang="sv-SE"/>
          </a:p>
        </p:txBody>
      </p:sp>
    </p:spTree>
    <p:extLst>
      <p:ext uri="{BB962C8B-B14F-4D97-AF65-F5344CB8AC3E}">
        <p14:creationId xmlns:p14="http://schemas.microsoft.com/office/powerpoint/2010/main" val="3332435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a:solidFill>
                  <a:schemeClr val="tx1"/>
                </a:solidFill>
                <a:effectLst/>
                <a:latin typeface="+mn-lt"/>
                <a:ea typeface="+mn-ea"/>
                <a:cs typeface="+mn-cs"/>
              </a:rPr>
              <a:t>Kunskapsstyrningen får framöver ännu större betydelse bland annat utifrån en kommande socialtjänstlag. Den är viktig för att varje möte mellan individ och socialtjänst sker med bästa tillgängliga kunskap, och för att ge förutsättningar för en jämlik och jämställd socialtjänst.</a:t>
            </a:r>
            <a:r>
              <a:rPr lang="sv-SE"/>
              <a:t> </a:t>
            </a:r>
            <a:endParaRPr lang="sv-SE" sz="1200" kern="1200">
              <a:solidFill>
                <a:schemeClr val="tx1"/>
              </a:solidFill>
              <a:effectLst/>
              <a:latin typeface="+mn-lt"/>
              <a:ea typeface="+mn-ea"/>
              <a:cs typeface="+mn-cs"/>
            </a:endParaRPr>
          </a:p>
          <a:p>
            <a:endParaRPr lang="sv-SE" sz="1200" kern="1200">
              <a:solidFill>
                <a:schemeClr val="tx1"/>
              </a:solidFill>
              <a:effectLst/>
              <a:latin typeface="+mn-lt"/>
              <a:ea typeface="+mn-ea"/>
              <a:cs typeface="+mn-cs"/>
            </a:endParaRPr>
          </a:p>
          <a:p>
            <a:pPr marL="171450" indent="-171450">
              <a:buFont typeface="Arial" panose="020B0604020202020204" pitchFamily="34" charset="0"/>
              <a:buChar char="•"/>
            </a:pPr>
            <a:r>
              <a:rPr lang="sv-SE" sz="1200" i="1" kern="1200">
                <a:solidFill>
                  <a:schemeClr val="tx1"/>
                </a:solidFill>
                <a:effectLst/>
                <a:latin typeface="+mn-lt"/>
                <a:ea typeface="+mn-ea"/>
                <a:cs typeface="+mn-cs"/>
              </a:rPr>
              <a:t>Pilotundersökning</a:t>
            </a:r>
            <a:r>
              <a:rPr lang="sv-SE" i="1"/>
              <a:t> för nationell brukarundersökning</a:t>
            </a:r>
            <a:endParaRPr lang="sv-SE" i="1">
              <a:ea typeface="Calibri"/>
              <a:cs typeface="Calibri"/>
            </a:endParaRPr>
          </a:p>
          <a:p>
            <a:r>
              <a:rPr lang="sv-SE"/>
              <a:t>Under 2022 kommer en ny nationell brukarundersökning att utvecklas och testas för målgruppen vuxna med funktionsnedsättning om deras kontakt med myndighetsutövningen för </a:t>
            </a:r>
            <a:r>
              <a:rPr lang="sv-SE" err="1"/>
              <a:t>SoL</a:t>
            </a:r>
            <a:r>
              <a:rPr lang="sv-SE"/>
              <a:t> och LSS-insatser. Under 2022 kommer också ett förarbete att genomföras för att utveckla en nationell brukarundersökning om öppna insatser/utförarverksamheter för ungdomar från 13 år och äldre samt vuxna inom individ- och familjeomsorg, med målsättningen att en ny pilotundersökning genomförs under 2023. </a:t>
            </a:r>
            <a:r>
              <a:rPr lang="sv-SE" i="1"/>
              <a:t> </a:t>
            </a:r>
            <a:endParaRPr lang="sv-SE" sz="1200" i="1" kern="1200">
              <a:solidFill>
                <a:schemeClr val="tx1"/>
              </a:solidFill>
              <a:effectLst/>
              <a:latin typeface="+mn-lt"/>
              <a:ea typeface="Calibri"/>
              <a:cs typeface="Calibri"/>
            </a:endParaRPr>
          </a:p>
          <a:p>
            <a:pPr marL="171450" indent="-171450" algn="l" defTabSz="914400" rtl="0" eaLnBrk="1" latinLnBrk="0" hangingPunct="1">
              <a:buFont typeface="Arial" panose="020B0604020202020204" pitchFamily="34" charset="0"/>
              <a:buChar char="•"/>
            </a:pPr>
            <a:endParaRPr lang="sv-SE" sz="1200" i="1" kern="1200">
              <a:solidFill>
                <a:schemeClr val="tx1"/>
              </a:solidFill>
              <a:effectLst/>
              <a:latin typeface="+mn-lt"/>
              <a:ea typeface="+mn-ea"/>
              <a:cs typeface="+mn-cs"/>
            </a:endParaRPr>
          </a:p>
          <a:p>
            <a:pPr marL="171450" indent="-171450">
              <a:buFont typeface="Arial" panose="020B0604020202020204" pitchFamily="34" charset="0"/>
              <a:buChar char="•"/>
            </a:pPr>
            <a:r>
              <a:rPr lang="sv-SE" i="1"/>
              <a:t>Individbaserad systematisk uppföljning inom kvinnofridsområdet</a:t>
            </a:r>
            <a:r>
              <a:rPr lang="sv-SE" sz="1200" i="1" kern="1200">
                <a:solidFill>
                  <a:schemeClr val="tx1"/>
                </a:solidFill>
                <a:effectLst/>
                <a:latin typeface="+mn-lt"/>
                <a:ea typeface="+mn-ea"/>
                <a:cs typeface="+mn-cs"/>
              </a:rPr>
              <a:t> </a:t>
            </a:r>
            <a:r>
              <a:rPr lang="sv-SE" i="1"/>
              <a:t>(SU-Kvinnofrid 2.0)</a:t>
            </a:r>
            <a:endParaRPr lang="sv-SE" sz="1200" i="1" kern="1200">
              <a:solidFill>
                <a:schemeClr val="tx1"/>
              </a:solidFill>
              <a:effectLst/>
              <a:latin typeface="+mn-lt"/>
              <a:cs typeface="Calibri"/>
            </a:endParaRPr>
          </a:p>
          <a:p>
            <a:r>
              <a:rPr lang="sv-SE"/>
              <a:t>Projektet SU-Kvinnofrid ger kommuner stöd att systematiskt följa upp socialtjänstens insatser till våldsutsatta på individ-, grupp- och verksamhetsnivå. </a:t>
            </a:r>
          </a:p>
          <a:p>
            <a:r>
              <a:rPr lang="sv-SE"/>
              <a:t>Syftet med projektet är att ge kommuner </a:t>
            </a:r>
            <a:endParaRPr lang="sv-SE">
              <a:ea typeface="Calibri"/>
              <a:cs typeface="Calibri"/>
            </a:endParaRPr>
          </a:p>
          <a:p>
            <a:pPr marL="285750" indent="-285750">
              <a:buFont typeface="Arial"/>
              <a:buChar char="•"/>
            </a:pPr>
            <a:r>
              <a:rPr lang="sv-SE"/>
              <a:t>stöd att följa upp socialtjänstens stöd till våldsutsatta vuxna </a:t>
            </a:r>
            <a:endParaRPr lang="sv-SE">
              <a:ea typeface="Calibri"/>
              <a:cs typeface="Calibri"/>
            </a:endParaRPr>
          </a:p>
          <a:p>
            <a:pPr marL="285750" indent="-285750">
              <a:buFont typeface="Arial"/>
              <a:buChar char="•"/>
            </a:pPr>
            <a:r>
              <a:rPr lang="sv-SE"/>
              <a:t>kunskap om insatsernas kvalitet och resultat </a:t>
            </a:r>
            <a:endParaRPr lang="sv-SE">
              <a:ea typeface="Calibri"/>
              <a:cs typeface="Calibri"/>
            </a:endParaRPr>
          </a:p>
          <a:p>
            <a:pPr marL="285750" indent="-285750">
              <a:buFont typeface="Arial"/>
              <a:buChar char="•"/>
            </a:pPr>
            <a:r>
              <a:rPr lang="sv-SE"/>
              <a:t>bra underlag att utveckla verksamheten </a:t>
            </a:r>
          </a:p>
          <a:p>
            <a:pPr marL="285750" indent="-285750">
              <a:buFont typeface="Arial"/>
              <a:buChar char="•"/>
            </a:pPr>
            <a:r>
              <a:rPr lang="sv-SE">
                <a:ea typeface="Calibri"/>
                <a:cs typeface="Calibri"/>
              </a:rPr>
              <a:t>underlag för utveckling av nationell statistik och kunskap inom området</a:t>
            </a:r>
          </a:p>
          <a:p>
            <a:pPr marL="285750" indent="-285750">
              <a:buFont typeface="Arial"/>
              <a:buChar char="•"/>
            </a:pPr>
            <a:r>
              <a:rPr lang="sv-SE"/>
              <a:t>möjlighet att lära och dela erfarenheter med andra kommuner. </a:t>
            </a:r>
            <a:endParaRPr lang="sv-SE">
              <a:ea typeface="Calibri"/>
              <a:cs typeface="Calibri"/>
            </a:endParaRPr>
          </a:p>
          <a:p>
            <a:pPr algn="l" defTabSz="914400"/>
            <a:endParaRPr lang="sv-SE" sz="1200" i="1" kern="1200">
              <a:solidFill>
                <a:schemeClr val="tx1"/>
              </a:solidFill>
              <a:effectLst/>
              <a:latin typeface="+mn-lt"/>
              <a:ea typeface="Calibri"/>
              <a:cs typeface="Calibri"/>
            </a:endParaRPr>
          </a:p>
          <a:p>
            <a:pPr marL="171450" indent="-171450">
              <a:buFont typeface="Arial" panose="020B0604020202020204" pitchFamily="34" charset="0"/>
              <a:buChar char="•"/>
            </a:pPr>
            <a:endParaRPr lang="sv-SE" i="1"/>
          </a:p>
          <a:p>
            <a:pPr marL="171450" indent="-171450">
              <a:buFont typeface="Arial" panose="020B0604020202020204" pitchFamily="34" charset="0"/>
              <a:buChar char="•"/>
            </a:pPr>
            <a:r>
              <a:rPr lang="sv-SE" sz="1200" i="1" kern="1200">
                <a:solidFill>
                  <a:schemeClr val="tx1"/>
                </a:solidFill>
                <a:effectLst/>
                <a:latin typeface="+mn-lt"/>
                <a:ea typeface="+mn-ea"/>
                <a:cs typeface="+mn-cs"/>
              </a:rPr>
              <a:t>Automatisk informationsöverföring</a:t>
            </a:r>
            <a:r>
              <a:rPr lang="sv-SE" i="1"/>
              <a:t> från journalen till nationella kvalitetsregister</a:t>
            </a:r>
            <a:endParaRPr lang="sv-SE" sz="1200" i="1" kern="1200">
              <a:solidFill>
                <a:schemeClr val="tx1"/>
              </a:solidFill>
              <a:effectLst/>
              <a:latin typeface="+mn-lt"/>
              <a:cs typeface="Calibri"/>
            </a:endParaRPr>
          </a:p>
          <a:p>
            <a:r>
              <a:rPr lang="sv-SE"/>
              <a:t>Under 2020-2021 har medel ur rekommendationen använts för att initiera ett IT-utvecklingsprojekt med fokus på att minska administrationen i vården och informationsförsörja kvalitetsregistren direkt från journalen. Arbetet intensifieras under 2022 med målet att säkerställa att alla register är klara för att motta data från journaler och initiera ett flertal projekt med kommuner och deras journalleverantörer. Efter 2022 förväntas mycket av arbetet vara klart och en förvaltning ska kunna initieras.</a:t>
            </a:r>
            <a:endParaRPr lang="sv-SE">
              <a:ea typeface="Calibri" panose="020F0502020204030204"/>
              <a:cs typeface="Calibri" panose="020F0502020204030204"/>
            </a:endParaRPr>
          </a:p>
          <a:p>
            <a:pPr marL="171450" indent="-171450" algn="l" defTabSz="914400">
              <a:buFont typeface="Arial" panose="020B0604020202020204" pitchFamily="34" charset="0"/>
              <a:buChar char="•"/>
            </a:pPr>
            <a:endParaRPr lang="sv-SE" sz="1200" i="1" kern="1200">
              <a:solidFill>
                <a:schemeClr val="tx1"/>
              </a:solidFill>
              <a:effectLst/>
              <a:latin typeface="+mn-lt"/>
              <a:ea typeface="Calibri" panose="020F0502020204030204"/>
              <a:cs typeface="Calibri"/>
            </a:endParaRPr>
          </a:p>
          <a:p>
            <a:pPr marL="171450" indent="-171450" algn="l" defTabSz="914400" rtl="0" eaLnBrk="1" latinLnBrk="0" hangingPunct="1">
              <a:buFont typeface="Arial" panose="020B0604020202020204" pitchFamily="34" charset="0"/>
              <a:buChar char="•"/>
            </a:pPr>
            <a:r>
              <a:rPr lang="sv-SE" sz="1200" i="1" kern="1200">
                <a:solidFill>
                  <a:schemeClr val="tx1"/>
                </a:solidFill>
                <a:effectLst/>
                <a:latin typeface="+mn-lt"/>
                <a:ea typeface="+mn-ea"/>
                <a:cs typeface="+mn-cs"/>
              </a:rPr>
              <a:t>Fortsatt arbete med nyttan för kommunerna av de kvalitetsregister som kommunerna inte använder</a:t>
            </a:r>
            <a:endParaRPr lang="sv-SE" sz="1200" i="1" kern="1200">
              <a:solidFill>
                <a:schemeClr val="tx1"/>
              </a:solidFill>
              <a:effectLst/>
              <a:latin typeface="+mn-lt"/>
              <a:cs typeface="Calibri"/>
            </a:endParaRPr>
          </a:p>
          <a:p>
            <a:pPr marL="0" indent="0" algn="l" defTabSz="914400" rtl="0" eaLnBrk="1" latinLnBrk="0" hangingPunct="1">
              <a:buFont typeface="Arial" panose="020B0604020202020204" pitchFamily="34" charset="0"/>
              <a:buNone/>
            </a:pPr>
            <a:r>
              <a:rPr lang="sv-SE" sz="1200" i="0" kern="1200">
                <a:solidFill>
                  <a:schemeClr val="tx1"/>
                </a:solidFill>
                <a:effectLst/>
                <a:latin typeface="+mn-lt"/>
                <a:ea typeface="+mn-ea"/>
                <a:cs typeface="+mn-cs"/>
              </a:rPr>
              <a:t>Under 2022 kommer ett arbete att genomföras för att prioritera och kvalitetssäkra indikatorer som i rapporten anges som relevanta för individ- och familjeomsorgen.</a:t>
            </a:r>
            <a:endParaRPr lang="sv-SE" sz="1200" i="0" kern="1200">
              <a:solidFill>
                <a:schemeClr val="tx1"/>
              </a:solidFill>
              <a:effectLst/>
              <a:latin typeface="+mn-lt"/>
              <a:cs typeface="Calibri"/>
            </a:endParaRPr>
          </a:p>
          <a:p>
            <a:pPr marL="0" indent="0" algn="l" defTabSz="914400" rtl="0" eaLnBrk="1" latinLnBrk="0" hangingPunct="1">
              <a:buFont typeface="Arial" panose="020B0604020202020204" pitchFamily="34" charset="0"/>
              <a:buNone/>
            </a:pPr>
            <a:endParaRPr lang="sv-SE" sz="1200" i="0" kern="1200">
              <a:solidFill>
                <a:schemeClr val="tx1"/>
              </a:solidFill>
              <a:effectLst/>
              <a:latin typeface="+mn-lt"/>
              <a:ea typeface="+mn-ea"/>
              <a:cs typeface="+mn-cs"/>
            </a:endParaRPr>
          </a:p>
          <a:p>
            <a:pPr marL="171450" indent="-171450">
              <a:buFont typeface="Arial" panose="020B0604020202020204" pitchFamily="34" charset="0"/>
              <a:buChar char="•"/>
            </a:pPr>
            <a:r>
              <a:rPr lang="sv-SE" sz="1200" i="1" kern="1200" baseline="0">
                <a:solidFill>
                  <a:schemeClr val="tx1"/>
                </a:solidFill>
                <a:effectLst/>
                <a:latin typeface="+mn-lt"/>
                <a:ea typeface="+mn-ea"/>
                <a:cs typeface="+mn-cs"/>
              </a:rPr>
              <a:t>Inspirationsdag om individbaserad uppföljning inom vård och omsorg om äldre genomförs den 6/4</a:t>
            </a:r>
            <a:r>
              <a:rPr lang="sv-SE" i="1"/>
              <a:t> </a:t>
            </a:r>
            <a:endParaRPr lang="sv-SE" sz="1200" i="1" kern="1200" baseline="0">
              <a:solidFill>
                <a:schemeClr val="tx1"/>
              </a:solidFill>
              <a:effectLst/>
              <a:latin typeface="+mn-lt"/>
              <a:cs typeface="Calibri"/>
            </a:endParaRPr>
          </a:p>
          <a:p>
            <a:r>
              <a:rPr lang="sv-SE"/>
              <a:t>SKR bjuder in till en inspirationsdag om hur individbaserad systematisk uppföljning kan användas i en verksamhet som ett arbetssätt för kvalitetsutveckling och förbättringsarbete. Under dagen kommer vi att få ta del av både forskning och exempel från verksamheter där individdata har använts för uppföljning och verksamhetsutveckling. Dagen riktar sig till dig som arbetar med hemtjänst eller på särskilt boende inom äldreomsorgen samt inom hemsjukvård/kommunal hälso- och sjukvård. Din roll kan exempelvis vara enhetschef, </a:t>
            </a:r>
            <a:r>
              <a:rPr lang="sv-SE" err="1"/>
              <a:t>kvalitetsutvecklare</a:t>
            </a:r>
            <a:r>
              <a:rPr lang="sv-SE"/>
              <a:t>, undersköterska, biståndshandläggare, arbetsterapeut fysioterapeut eller MAS. </a:t>
            </a:r>
            <a:endParaRPr lang="sv-SE">
              <a:ea typeface="Calibri"/>
              <a:cs typeface="Calibri"/>
            </a:endParaRPr>
          </a:p>
          <a:p>
            <a:pPr marL="0" indent="0">
              <a:buFont typeface="Arial" panose="020B0604020202020204" pitchFamily="34" charset="0"/>
              <a:buNone/>
            </a:pPr>
            <a:endParaRPr lang="sv-SE" sz="1200" i="1" kern="1200">
              <a:solidFill>
                <a:schemeClr val="tx1"/>
              </a:solidFill>
              <a:effectLst/>
              <a:latin typeface="+mn-lt"/>
              <a:ea typeface="+mn-ea"/>
              <a:cs typeface="+mn-cs"/>
            </a:endParaRPr>
          </a:p>
          <a:p>
            <a:pPr marL="171450" indent="-171450">
              <a:buFont typeface="Arial" panose="020B0604020202020204" pitchFamily="34" charset="0"/>
              <a:buChar char="•"/>
            </a:pPr>
            <a:r>
              <a:rPr lang="sv-SE" sz="1200" i="1" kern="1200">
                <a:solidFill>
                  <a:schemeClr val="tx1"/>
                </a:solidFill>
                <a:effectLst/>
                <a:latin typeface="+mn-lt"/>
                <a:ea typeface="+mn-ea"/>
                <a:cs typeface="+mn-cs"/>
              </a:rPr>
              <a:t>Fortsatt arbete med förstudier för yrkesresor</a:t>
            </a:r>
            <a:r>
              <a:rPr lang="sv-SE" i="1"/>
              <a:t> </a:t>
            </a:r>
            <a:endParaRPr lang="sv-SE" sz="1200" i="1" kern="1200">
              <a:solidFill>
                <a:schemeClr val="tx1"/>
              </a:solidFill>
              <a:effectLst/>
              <a:latin typeface="+mn-lt"/>
              <a:cs typeface="Calibri"/>
            </a:endParaRPr>
          </a:p>
          <a:p>
            <a:r>
              <a:rPr lang="sv-SE" sz="1200" kern="1200">
                <a:solidFill>
                  <a:schemeClr val="tx1"/>
                </a:solidFill>
                <a:effectLst/>
                <a:latin typeface="+mn-lt"/>
                <a:ea typeface="+mn-ea"/>
                <a:cs typeface="+mn-cs"/>
              </a:rPr>
              <a:t>Förstudierna genomförs inom ramen för Partnerskapet och finansieras genom rekommendationen. För att förstudierna ska underlättas, har ett genomförandestöd att tagits fram.</a:t>
            </a:r>
            <a:r>
              <a:rPr lang="sv-SE"/>
              <a:t>  Under 2022 ska en förstudie om behov och förutsättningar för en yrkesresa för </a:t>
            </a:r>
            <a:r>
              <a:rPr lang="sv-SE" err="1"/>
              <a:t>myndighetutövande</a:t>
            </a:r>
            <a:r>
              <a:rPr lang="sv-SE"/>
              <a:t> personal inom området skadligt bruk och beroende genomföras samt en förstudie om behov och förutsättningar för personal inom äldreomsorgen påbörjas. </a:t>
            </a:r>
            <a:endParaRPr lang="sv-SE" sz="1200" kern="1200">
              <a:solidFill>
                <a:schemeClr val="tx1"/>
              </a:solidFill>
              <a:effectLst/>
              <a:latin typeface="+mn-lt"/>
              <a:cs typeface="Calibri"/>
            </a:endParaRPr>
          </a:p>
          <a:p>
            <a:pPr marL="0" indent="0">
              <a:buFont typeface="Arial" panose="020B0604020202020204" pitchFamily="34" charset="0"/>
              <a:buNone/>
            </a:pPr>
            <a:endParaRPr lang="sv-SE" sz="1200" kern="1200">
              <a:solidFill>
                <a:schemeClr val="tx1"/>
              </a:solidFill>
              <a:effectLst/>
              <a:latin typeface="+mn-lt"/>
              <a:ea typeface="+mn-ea"/>
              <a:cs typeface="+mn-cs"/>
            </a:endParaRPr>
          </a:p>
          <a:p>
            <a:pPr marL="171450" indent="-171450" algn="l" defTabSz="914400" rtl="0" eaLnBrk="1" latinLnBrk="0" hangingPunct="1">
              <a:buFont typeface="Arial" panose="020B0604020202020204" pitchFamily="34" charset="0"/>
              <a:buChar char="•"/>
            </a:pPr>
            <a:r>
              <a:rPr lang="sv-SE" sz="1200" i="1" kern="1200">
                <a:solidFill>
                  <a:schemeClr val="tx1"/>
                </a:solidFill>
                <a:effectLst/>
                <a:latin typeface="+mn-lt"/>
                <a:ea typeface="+mn-ea"/>
                <a:cs typeface="+mn-cs"/>
              </a:rPr>
              <a:t>Nationellt test av modell för att lyfta lokala behov av kunskap</a:t>
            </a:r>
            <a:endParaRPr lang="sv-SE" sz="1200" i="1" kern="1200">
              <a:solidFill>
                <a:schemeClr val="tx1"/>
              </a:solidFill>
              <a:effectLst/>
              <a:latin typeface="+mn-lt"/>
              <a:cs typeface="Calibri"/>
            </a:endParaRPr>
          </a:p>
          <a:p>
            <a:pPr marL="0" indent="0" algn="l" defTabSz="914400" rtl="0" eaLnBrk="1" latinLnBrk="0" hangingPunct="1">
              <a:buFont typeface="Arial" panose="020B0604020202020204" pitchFamily="34" charset="0"/>
              <a:buNone/>
            </a:pPr>
            <a:r>
              <a:rPr lang="sv-SE" sz="1200" i="0" kern="1200" baseline="0">
                <a:solidFill>
                  <a:schemeClr val="tx1"/>
                </a:solidFill>
                <a:effectLst/>
                <a:latin typeface="+mn-lt"/>
                <a:ea typeface="+mn-ea"/>
                <a:cs typeface="+mn-cs"/>
              </a:rPr>
              <a:t>Tio </a:t>
            </a:r>
            <a:r>
              <a:rPr lang="sv-SE" sz="1200" i="0" kern="1200" baseline="0" err="1">
                <a:solidFill>
                  <a:schemeClr val="tx1"/>
                </a:solidFill>
                <a:effectLst/>
                <a:latin typeface="+mn-lt"/>
                <a:ea typeface="+mn-ea"/>
                <a:cs typeface="+mn-cs"/>
              </a:rPr>
              <a:t>RSS:er</a:t>
            </a:r>
            <a:r>
              <a:rPr lang="sv-SE" sz="1200" i="0" kern="1200" baseline="0">
                <a:solidFill>
                  <a:schemeClr val="tx1"/>
                </a:solidFill>
                <a:effectLst/>
                <a:latin typeface="+mn-lt"/>
                <a:ea typeface="+mn-ea"/>
                <a:cs typeface="+mn-cs"/>
              </a:rPr>
              <a:t> och kommuner i deras geografiska område kommer under 2022 att pröva en modell för att inventera lokala behov av kunskap inom verksamhetsområdet stöd till personer med funktionsnedsättning. Modellen bygger på att behov identifieras i samband med reguljärt nätverksarbete inom ramen för RSS arbete</a:t>
            </a:r>
            <a:r>
              <a:rPr lang="sv-SE" sz="1200" i="1" kern="1200" baseline="0">
                <a:solidFill>
                  <a:schemeClr val="tx1"/>
                </a:solidFill>
                <a:effectLst/>
                <a:latin typeface="+mn-lt"/>
                <a:ea typeface="+mn-ea"/>
                <a:cs typeface="+mn-cs"/>
              </a:rPr>
              <a:t>.</a:t>
            </a:r>
            <a:endParaRPr lang="sv-SE" sz="1200" i="0" kern="1200" baseline="0">
              <a:solidFill>
                <a:schemeClr val="tx1"/>
              </a:solidFill>
              <a:effectLst/>
              <a:latin typeface="+mn-lt"/>
              <a:ea typeface="+mn-ea"/>
              <a:cs typeface="+mn-cs"/>
            </a:endParaRPr>
          </a:p>
          <a:p>
            <a:pPr marL="0" indent="0">
              <a:buFont typeface="Arial" panose="020B0604020202020204" pitchFamily="34" charset="0"/>
              <a:buNone/>
            </a:pPr>
            <a:endParaRPr lang="sv-SE" sz="1200" i="0" kern="1200" baseline="0">
              <a:solidFill>
                <a:schemeClr val="tx1"/>
              </a:solidFill>
              <a:effectLst/>
              <a:latin typeface="+mn-lt"/>
              <a:ea typeface="+mn-ea"/>
              <a:cs typeface="+mn-cs"/>
            </a:endParaRPr>
          </a:p>
          <a:p>
            <a:r>
              <a:rPr lang="sv-SE" sz="1200" kern="1200">
                <a:solidFill>
                  <a:schemeClr val="tx1"/>
                </a:solidFill>
                <a:effectLst/>
                <a:latin typeface="+mn-lt"/>
                <a:ea typeface="+mn-ea"/>
                <a:cs typeface="+mn-cs"/>
              </a:rPr>
              <a:t> </a:t>
            </a:r>
            <a:endParaRPr lang="sv-SE" sz="1200" kern="1200">
              <a:solidFill>
                <a:schemeClr val="tx1"/>
              </a:solidFill>
              <a:effectLst/>
              <a:latin typeface="+mn-lt"/>
              <a:cs typeface="Calibri"/>
            </a:endParaRPr>
          </a:p>
          <a:p>
            <a:endParaRPr lang="sv-SE"/>
          </a:p>
        </p:txBody>
      </p:sp>
      <p:sp>
        <p:nvSpPr>
          <p:cNvPr id="4" name="Platshållare för bildnummer 3"/>
          <p:cNvSpPr>
            <a:spLocks noGrp="1"/>
          </p:cNvSpPr>
          <p:nvPr>
            <p:ph type="sldNum" sz="quarter" idx="10"/>
          </p:nvPr>
        </p:nvSpPr>
        <p:spPr/>
        <p:txBody>
          <a:bodyPr/>
          <a:lstStyle/>
          <a:p>
            <a:fld id="{1AC64853-F5C4-4C4E-8057-99C062488B2F}" type="slidenum">
              <a:rPr lang="sv-SE" smtClean="0"/>
              <a:t>16</a:t>
            </a:fld>
            <a:endParaRPr lang="sv-SE"/>
          </a:p>
        </p:txBody>
      </p:sp>
    </p:spTree>
    <p:extLst>
      <p:ext uri="{BB962C8B-B14F-4D97-AF65-F5344CB8AC3E}">
        <p14:creationId xmlns:p14="http://schemas.microsoft.com/office/powerpoint/2010/main" val="1670643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För att kunskap ska väga tyngre än andra faktorer, behöver kunskapsarbetet</a:t>
            </a:r>
            <a:r>
              <a:rPr lang="sv-SE" baseline="0" dirty="0"/>
              <a:t> </a:t>
            </a:r>
            <a:r>
              <a:rPr lang="sv-SE" dirty="0"/>
              <a:t>organiseras.</a:t>
            </a:r>
          </a:p>
          <a:p>
            <a:r>
              <a:rPr lang="sv-SE" dirty="0"/>
              <a:t>För att</a:t>
            </a:r>
            <a:r>
              <a:rPr lang="sv-SE" baseline="0" dirty="0"/>
              <a:t> lyckas med detta behöver vi gemensamt kraftsamla och fokusera så att mötet mellan professionen och brukaren kan baseras på bästa tillgängliga kunskap. </a:t>
            </a:r>
          </a:p>
          <a:p>
            <a:r>
              <a:rPr lang="sv-SE" sz="1200" dirty="0"/>
              <a:t>Kunskap en förutsättning för kvalitet och resultat i socialtjänsten</a:t>
            </a:r>
            <a:endParaRPr lang="sv-SE" baseline="0" dirty="0"/>
          </a:p>
          <a:p>
            <a:pPr>
              <a:lnSpc>
                <a:spcPts val="3200"/>
              </a:lnSpc>
              <a:spcAft>
                <a:spcPts val="4800"/>
              </a:spcAft>
              <a:buFont typeface="Wingdings" panose="05000000000000000000" pitchFamily="2" charset="2"/>
              <a:buChar char="§"/>
            </a:pPr>
            <a:r>
              <a:rPr lang="sv-SE" dirty="0"/>
              <a:t>För att brukare ska få tillgång till bästa möjliga vård och omsorg och för att välfärdsresurser ska användas effektivt och göra nytta måste verksamheterna byggs på kunskap. </a:t>
            </a:r>
          </a:p>
          <a:p>
            <a:pPr>
              <a:lnSpc>
                <a:spcPts val="3200"/>
              </a:lnSpc>
              <a:spcAft>
                <a:spcPts val="4800"/>
              </a:spcAft>
              <a:buFont typeface="Wingdings" panose="05000000000000000000" pitchFamily="2" charset="2"/>
              <a:buChar char="§"/>
            </a:pPr>
            <a:r>
              <a:rPr lang="sv-SE" dirty="0"/>
              <a:t>Det krävs kunskap för att styra rätt, undvika risker och kvalitetssäkra verksamheten, så att stöd och insatser gör skillnad för dem vi är till för och vi inte gör någon skada.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CC36A1-5B8A-8844-89D0-DE4D4E706A9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59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sv-SE" sz="1800" b="0" i="0">
              <a:solidFill>
                <a:srgbClr val="000000"/>
              </a:solidFill>
              <a:effectLst/>
              <a:latin typeface="Calibri"/>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64853-F5C4-4C4E-8057-99C062488B2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740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1AC3772-E0FE-4AAB-927C-B6962FBA1768}" type="slidenum">
              <a:rPr lang="sv-SE" smtClean="0"/>
              <a:t>5</a:t>
            </a:fld>
            <a:endParaRPr lang="sv-SE"/>
          </a:p>
        </p:txBody>
      </p:sp>
    </p:spTree>
    <p:extLst>
      <p:ext uri="{BB962C8B-B14F-4D97-AF65-F5344CB8AC3E}">
        <p14:creationId xmlns:p14="http://schemas.microsoft.com/office/powerpoint/2010/main" val="3078288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0163" indent="0">
              <a:buNone/>
            </a:pPr>
            <a:r>
              <a:rPr lang="sv-SE" b="1" dirty="0"/>
              <a:t>SKR har kommit till slutsatsen att det vore bättre att förlänga nuvarande rekommendation till och med 2024 eftersom:</a:t>
            </a:r>
          </a:p>
          <a:p>
            <a:pPr marL="342900" lvl="0" indent="-342900" fontAlgn="base">
              <a:buSzPts val="1000"/>
              <a:buFont typeface="Symbol" panose="05050102010706020507" pitchFamily="18" charset="2"/>
              <a:buChar char=""/>
              <a:tabLst>
                <a:tab pos="457200" algn="l"/>
              </a:tabLst>
            </a:pPr>
            <a:r>
              <a:rPr lang="sv-SE" sz="1200" dirty="0"/>
              <a:t>Det är en fördel att det är SKR:s nya styrelse, som tillträder våren 2023, som fattar beslut om den långsiktiga lösning som inleds under styrelsens mandatperiod. Det kommer att ge ett långsiktigt arbetssätt en starkare politisk legitimitet.</a:t>
            </a:r>
          </a:p>
          <a:p>
            <a:pPr marL="342900" lvl="0" indent="-342900" fontAlgn="base">
              <a:buSzPts val="1000"/>
              <a:buFont typeface="Symbol" panose="05050102010706020507" pitchFamily="18" charset="2"/>
              <a:buChar char=""/>
              <a:tabLst>
                <a:tab pos="457200" algn="l"/>
              </a:tabLst>
            </a:pPr>
            <a:r>
              <a:rPr lang="sv-SE" sz="1200" dirty="0"/>
              <a:t>Det skrivs en proposition om en ny socialtjänstlag som kommer att läggas fram tidigast 2023. Den kommande lagstiftningen innehåller skrivningar som berör området kunskapsstyrning. Om beslut om ny rekommendation fattas 2024 istället för 2023, så kan konsekvenserna av en ny lagstiftning på området tas med som utgångspunkt för en ny rekommendation. </a:t>
            </a:r>
          </a:p>
          <a:p>
            <a:pPr marL="342900" indent="-342900" fontAlgn="base">
              <a:buSzPts val="1000"/>
              <a:buFont typeface="Symbol" panose="05050102010706020507" pitchFamily="18" charset="2"/>
              <a:buChar char=""/>
              <a:tabLst>
                <a:tab pos="457200" algn="l"/>
              </a:tabLst>
            </a:pPr>
            <a:r>
              <a:rPr lang="sv-SE" sz="1200" dirty="0"/>
              <a:t>Ytterligare ett motiv till förlängning är att möjliggöra fördjupade diskussioner med staten om deras långsiktiga bidrag till kunskapsstyrningen i socialtjänsten- vilket ju kan kopplas till beslut om ny socialtjänstlag. </a:t>
            </a: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784D80-390F-4B96-814A-E5A2E8D4676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21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C64853-F5C4-4C4E-8057-99C062488B2F}" type="slidenum">
              <a:rPr lang="sv-SE" smtClean="0"/>
              <a:t>10</a:t>
            </a:fld>
            <a:endParaRPr lang="sv-SE"/>
          </a:p>
        </p:txBody>
      </p:sp>
    </p:spTree>
    <p:extLst>
      <p:ext uri="{BB962C8B-B14F-4D97-AF65-F5344CB8AC3E}">
        <p14:creationId xmlns:p14="http://schemas.microsoft.com/office/powerpoint/2010/main" val="4063218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t>Kommunernas bidrag till finansieringen av kvalitetsregister innebär fortsatt tillgång till Svenska Palliativregistret, </a:t>
            </a:r>
            <a:r>
              <a:rPr lang="sv-SE" dirty="0" err="1"/>
              <a:t>SveDem</a:t>
            </a:r>
            <a:r>
              <a:rPr lang="sv-SE" dirty="0"/>
              <a:t>, BPSD, Senior Alert och </a:t>
            </a:r>
            <a:r>
              <a:rPr lang="sv-SE" dirty="0" err="1"/>
              <a:t>RiksSår</a:t>
            </a:r>
            <a:r>
              <a:rPr lang="sv-SE" dirty="0"/>
              <a:t>. </a:t>
            </a:r>
          </a:p>
          <a:p>
            <a:pPr marL="0" marR="0" lvl="0" indent="0" algn="l" defTabSz="914400">
              <a:lnSpc>
                <a:spcPct val="100000"/>
              </a:lnSpc>
              <a:spcBef>
                <a:spcPts val="0"/>
              </a:spcBef>
              <a:spcAft>
                <a:spcPts val="0"/>
              </a:spcAft>
              <a:buClrTx/>
              <a:buSzTx/>
              <a:buFontTx/>
              <a:buNone/>
              <a:tabLst/>
              <a:defRPr/>
            </a:pPr>
            <a:endParaRPr lang="sv-SE" dirty="0">
              <a:cs typeface="Calibri"/>
            </a:endParaRPr>
          </a:p>
          <a:p>
            <a:pPr marL="29845">
              <a:spcAft>
                <a:spcPts val="1200"/>
              </a:spcAft>
            </a:pPr>
            <a:r>
              <a:rPr lang="sv-SE" dirty="0"/>
              <a:t>Några exempel på konkret nytta utifrån användningen av kvalitetsregistren:</a:t>
            </a:r>
            <a:endParaRPr lang="en-US" dirty="0"/>
          </a:p>
          <a:p>
            <a:pPr marL="285750" indent="-285750">
              <a:spcAft>
                <a:spcPts val="1200"/>
              </a:spcAft>
              <a:buFont typeface="Arial"/>
              <a:buChar char="•"/>
            </a:pPr>
            <a:r>
              <a:rPr lang="sv-SE" dirty="0"/>
              <a:t>Förbättringar i särskilt boende 2021 kan ses genom mätningar av kvalitetsindikatorer i </a:t>
            </a:r>
            <a:r>
              <a:rPr lang="sv-SE" dirty="0" err="1"/>
              <a:t>SveDems</a:t>
            </a:r>
            <a:r>
              <a:rPr lang="sv-SE" dirty="0"/>
              <a:t> SÄBO-modul. T ex  andelen personer där levnadsberättelsen ligger till grund för vården och andelen personer där strategier för bemötande finns dokumenterade i genomförandeplanen.</a:t>
            </a:r>
            <a:endParaRPr lang="en-US" dirty="0">
              <a:cs typeface="Calibri" panose="020F0502020204030204"/>
            </a:endParaRPr>
          </a:p>
          <a:p>
            <a:pPr>
              <a:spcAft>
                <a:spcPts val="1200"/>
              </a:spcAft>
            </a:pPr>
            <a:endParaRPr lang="sv-SE" dirty="0">
              <a:cs typeface="Calibri"/>
            </a:endParaRPr>
          </a:p>
          <a:p>
            <a:pPr marL="285750" indent="-285750">
              <a:spcAft>
                <a:spcPts val="1200"/>
              </a:spcAft>
              <a:buFont typeface="Arial"/>
              <a:buChar char="•"/>
            </a:pPr>
            <a:r>
              <a:rPr lang="sv-SE" dirty="0"/>
              <a:t>Förekomst och allvarlighetsgrad av BPSD minskade 2021 från 21,3 poäng till 12,26 poäng och användning av smärtskattningsskala ökade med 400 %.</a:t>
            </a:r>
            <a:endParaRPr lang="en-US" dirty="0">
              <a:cs typeface="Calibri" panose="020F0502020204030204"/>
            </a:endParaRPr>
          </a:p>
          <a:p>
            <a:pPr>
              <a:spcAft>
                <a:spcPts val="1200"/>
              </a:spcAft>
            </a:pPr>
            <a:endParaRPr lang="sv-SE" dirty="0">
              <a:cs typeface="Calibri"/>
            </a:endParaRPr>
          </a:p>
          <a:p>
            <a:pPr marL="285750" indent="-285750">
              <a:spcAft>
                <a:spcPts val="1200"/>
              </a:spcAft>
              <a:buFont typeface="Arial"/>
              <a:buChar char="•"/>
            </a:pPr>
            <a:r>
              <a:rPr lang="sv-SE" dirty="0"/>
              <a:t>Av Senior alert kan man utläsa en minskning av trycksårs svårighetsgrad bland deltagande kommunala verksamheter och en signifikant förbättring av ofrivilliga viktminskningar bland verksamheter som bedömt munhälsa.</a:t>
            </a:r>
            <a:endParaRPr lang="en-US" dirty="0"/>
          </a:p>
          <a:p>
            <a:endParaRPr lang="sv-SE" sz="1200" kern="1200" dirty="0">
              <a:solidFill>
                <a:schemeClr val="tx1"/>
              </a:solidFill>
              <a:effectLst/>
              <a:latin typeface="+mn-lt"/>
              <a:cs typeface="Calibri"/>
            </a:endParaRPr>
          </a:p>
          <a:p>
            <a:endParaRPr lang="sv-SE" dirty="0">
              <a:cs typeface="Calibri" panose="020F0502020204030204"/>
            </a:endParaRPr>
          </a:p>
        </p:txBody>
      </p:sp>
      <p:sp>
        <p:nvSpPr>
          <p:cNvPr id="4" name="Platshållare för bildnummer 3"/>
          <p:cNvSpPr>
            <a:spLocks noGrp="1"/>
          </p:cNvSpPr>
          <p:nvPr>
            <p:ph type="sldNum" sz="quarter" idx="10"/>
          </p:nvPr>
        </p:nvSpPr>
        <p:spPr/>
        <p:txBody>
          <a:bodyPr/>
          <a:lstStyle/>
          <a:p>
            <a:fld id="{1AC64853-F5C4-4C4E-8057-99C062488B2F}" type="slidenum">
              <a:rPr lang="sv-SE" smtClean="0"/>
              <a:t>11</a:t>
            </a:fld>
            <a:endParaRPr lang="sv-SE"/>
          </a:p>
        </p:txBody>
      </p:sp>
    </p:spTree>
    <p:extLst>
      <p:ext uri="{BB962C8B-B14F-4D97-AF65-F5344CB8AC3E}">
        <p14:creationId xmlns:p14="http://schemas.microsoft.com/office/powerpoint/2010/main" val="2765489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58445" indent="-171450">
              <a:spcAft>
                <a:spcPts val="1200"/>
              </a:spcAft>
              <a:buFont typeface="Arial,Sans-Serif"/>
              <a:buChar char="•"/>
            </a:pPr>
            <a:r>
              <a:rPr lang="sv-SE" dirty="0"/>
              <a:t>Under 2021 har arbetet med att förbereda kvalitetsregistren, Nationell tjänsteplattform, INERA och journalleverantörerna för journalintegrationen intensifieras. Det har startats upp en projektstyrgrupp samt en leverantörsoberoende referensgrupp från kommunerna.</a:t>
            </a:r>
            <a:endParaRPr lang="en-US" dirty="0"/>
          </a:p>
          <a:p>
            <a:pPr marL="86995">
              <a:spcAft>
                <a:spcPts val="1200"/>
              </a:spcAft>
            </a:pPr>
            <a:endParaRPr lang="sv-SE" dirty="0">
              <a:cs typeface="Calibri"/>
            </a:endParaRPr>
          </a:p>
          <a:p>
            <a:pPr marL="258445" indent="-171450">
              <a:spcAft>
                <a:spcPts val="1200"/>
              </a:spcAft>
              <a:buFont typeface="Arial,Sans-Serif"/>
              <a:buChar char="•"/>
            </a:pPr>
            <a:r>
              <a:rPr lang="sv-SE" dirty="0"/>
              <a:t>Leverantörerna agerar som agenter för kommunerna och prioriterar arbetet efter kommunernas behov. I förstudier med leverantörerna planerar alla leverantörer att först säkerställa journalintegration med Senior alert. </a:t>
            </a:r>
          </a:p>
          <a:p>
            <a:pPr marL="86995">
              <a:spcAft>
                <a:spcPts val="1200"/>
              </a:spcAft>
            </a:pPr>
            <a:endParaRPr lang="sv-SE" dirty="0">
              <a:cs typeface="Calibri"/>
            </a:endParaRPr>
          </a:p>
          <a:p>
            <a:pPr marL="258445" indent="-171450">
              <a:spcAft>
                <a:spcPts val="1200"/>
              </a:spcAft>
              <a:buFont typeface="Arial,Sans-Serif"/>
              <a:buChar char="•"/>
            </a:pPr>
            <a:r>
              <a:rPr lang="sv-SE" dirty="0"/>
              <a:t>Arbetet förankras i den leverantörsoberoende referensgruppen som följer leverantörernas arbete och vägleder projektgruppen i olika strategiska val. Ett strategiskt val är att alla fem Nationella kvalitetsregister ska omfattas av projektet, inte bara Senior alert. Det medför att fler register behöver starta upp arbetet, genomföra och slutföra arbetet under 2022</a:t>
            </a:r>
          </a:p>
          <a:p>
            <a:pPr marL="29845">
              <a:spcAft>
                <a:spcPts val="1200"/>
              </a:spcAft>
            </a:pPr>
            <a:endParaRPr lang="sv-SE" dirty="0"/>
          </a:p>
          <a:p>
            <a:endParaRPr lang="sv-SE" sz="1200" kern="1200" dirty="0">
              <a:solidFill>
                <a:schemeClr val="tx1"/>
              </a:solidFill>
              <a:effectLst/>
              <a:latin typeface="+mn-lt"/>
              <a:cs typeface="Calibri"/>
            </a:endParaRPr>
          </a:p>
        </p:txBody>
      </p:sp>
      <p:sp>
        <p:nvSpPr>
          <p:cNvPr id="4" name="Platshållare för bildnummer 3"/>
          <p:cNvSpPr>
            <a:spLocks noGrp="1"/>
          </p:cNvSpPr>
          <p:nvPr>
            <p:ph type="sldNum" sz="quarter" idx="10"/>
          </p:nvPr>
        </p:nvSpPr>
        <p:spPr/>
        <p:txBody>
          <a:bodyPr/>
          <a:lstStyle/>
          <a:p>
            <a:fld id="{1AC64853-F5C4-4C4E-8057-99C062488B2F}" type="slidenum">
              <a:rPr lang="sv-SE" smtClean="0"/>
              <a:t>12</a:t>
            </a:fld>
            <a:endParaRPr lang="sv-SE"/>
          </a:p>
        </p:txBody>
      </p:sp>
    </p:spTree>
    <p:extLst>
      <p:ext uri="{BB962C8B-B14F-4D97-AF65-F5344CB8AC3E}">
        <p14:creationId xmlns:p14="http://schemas.microsoft.com/office/powerpoint/2010/main" val="2928533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SKR:s brukarundersökningar inom socialtjänsten har genomförts årligen sedan 2014.</a:t>
            </a:r>
            <a:r>
              <a:rPr lang="sv-SE" sz="1200" kern="1200" baseline="0">
                <a:solidFill>
                  <a:schemeClr val="tx1"/>
                </a:solidFill>
                <a:effectLst/>
                <a:latin typeface="+mn-lt"/>
                <a:ea typeface="+mn-ea"/>
                <a:cs typeface="+mn-cs"/>
              </a:rPr>
              <a:t> S</a:t>
            </a:r>
            <a:r>
              <a:rPr lang="sv-SE" sz="1200" kern="1200">
                <a:solidFill>
                  <a:schemeClr val="tx1"/>
                </a:solidFill>
                <a:effectLst/>
                <a:latin typeface="+mn-lt"/>
                <a:ea typeface="+mn-ea"/>
                <a:cs typeface="+mn-cs"/>
              </a:rPr>
              <a:t>yftet är att ta reda på hur brukarna upplever kvaliteten i verksamheterna, som kunskapsunderlag för utvecklings- och förbättringsarbete.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Undersökningen som riktar sig till </a:t>
            </a:r>
            <a:r>
              <a:rPr lang="sv-SE" sz="1200" kern="1200" baseline="0">
                <a:solidFill>
                  <a:schemeClr val="tx1"/>
                </a:solidFill>
                <a:effectLst/>
                <a:latin typeface="+mn-lt"/>
                <a:ea typeface="+mn-ea"/>
                <a:cs typeface="+mn-cs"/>
              </a:rPr>
              <a:t>placerade barn och unga genomförs från och med 2021 årligen. Enkäten om stödet i jourhem kommer att tas bort, då underlaget blir för litet. Undersökningen kommer fortsättningsvis att omfatta familjehem, stödboenden och HVB.</a:t>
            </a: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Funktionshinderområdet är den undersökning med störst deltagande. 2021 deltog 177 kommuner och 34 415 brukarsvar kom in. Inom individ- och familjeomsorgen deltog 133 kommuner. 8 223 svar kom in, där enkäten inom ekonomiskt bistånd har flest svar. 65 kommuner deltog i undersökningen som riktar sig till placerade unga. 888 ungdomar svarade på enkäten – den största gruppen boende i familjehem. </a:t>
            </a: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För individ- och familjeomsorgen utvecklades inför 2021 års undersökning en utskicksportal som enkäterna enklare kan distribueras från. Brukaren kan då själv välja hur hen vill ha enkäten: via e-post, sms, talong med länk och inloggningskod eller pappersenkät.</a:t>
            </a: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Den digitala undersökningstjänsten som upphandlades till 2020 underlättar också</a:t>
            </a:r>
            <a:r>
              <a:rPr lang="sv-SE" sz="1200" kern="1200" baseline="0">
                <a:solidFill>
                  <a:schemeClr val="tx1"/>
                </a:solidFill>
                <a:effectLst/>
                <a:latin typeface="+mn-lt"/>
                <a:ea typeface="+mn-ea"/>
                <a:cs typeface="+mn-cs"/>
              </a:rPr>
              <a:t> för kommuner att lägga till egna lokala frågor till de nationella, och att erbjuda brukarna att kommentera sina svar i fritext, också inom IFO-området. År 2021 lämnade brukare nära 25 000 kommentar i fritext till de fasta svarsalternativen i undersökningen – kommentarer som många kommuner skattar extra högt, då de ofta bidrar till en fördjupad förståelse av svaren. </a:t>
            </a:r>
            <a:endParaRPr lang="sv-SE" sz="1200" kern="1200">
              <a:solidFill>
                <a:schemeClr val="tx1"/>
              </a:solidFill>
              <a:effectLst/>
              <a:latin typeface="+mn-lt"/>
              <a:ea typeface="+mn-ea"/>
              <a:cs typeface="+mn-cs"/>
            </a:endParaRP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Resultaten för årets brukarundersökningar inom individ- och familjeomsorgen och funktionshinderområdet visar att brukarnas uppfattning om kvaliteten i socialtjänstens stöd generellt ligger i nivå med resultatet för 2020. Resultaten för alla tre undersökningar finns i databasen </a:t>
            </a:r>
            <a:r>
              <a:rPr lang="sv-SE" sz="1200" kern="1200" err="1">
                <a:solidFill>
                  <a:schemeClr val="tx1"/>
                </a:solidFill>
                <a:effectLst/>
                <a:latin typeface="+mn-lt"/>
                <a:ea typeface="+mn-ea"/>
                <a:cs typeface="+mn-cs"/>
              </a:rPr>
              <a:t>Kolada</a:t>
            </a:r>
            <a:r>
              <a:rPr lang="sv-SE" sz="1200" kern="1200">
                <a:solidFill>
                  <a:schemeClr val="tx1"/>
                </a:solidFill>
                <a:effectLst/>
                <a:latin typeface="+mn-lt"/>
                <a:ea typeface="+mn-ea"/>
                <a:cs typeface="+mn-cs"/>
              </a:rPr>
              <a:t>: www.kolada.se</a:t>
            </a:r>
          </a:p>
          <a:p>
            <a:endParaRPr lang="sv-SE" sz="1200" kern="1200">
              <a:solidFill>
                <a:schemeClr val="tx1"/>
              </a:solidFill>
              <a:effectLst/>
              <a:latin typeface="+mn-lt"/>
              <a:ea typeface="+mn-ea"/>
              <a:cs typeface="+mn-cs"/>
            </a:endParaRPr>
          </a:p>
          <a:p>
            <a:endParaRPr lang="sv-SE" sz="1200" kern="1200">
              <a:solidFill>
                <a:schemeClr val="tx1"/>
              </a:solidFill>
              <a:effectLst/>
              <a:latin typeface="+mn-lt"/>
              <a:ea typeface="+mn-ea"/>
              <a:cs typeface="+mn-cs"/>
            </a:endParaRPr>
          </a:p>
          <a:p>
            <a:endParaRPr lang="sv-SE"/>
          </a:p>
        </p:txBody>
      </p:sp>
      <p:sp>
        <p:nvSpPr>
          <p:cNvPr id="4" name="Platshållare för bildnummer 3"/>
          <p:cNvSpPr>
            <a:spLocks noGrp="1"/>
          </p:cNvSpPr>
          <p:nvPr>
            <p:ph type="sldNum" sz="quarter" idx="5"/>
          </p:nvPr>
        </p:nvSpPr>
        <p:spPr/>
        <p:txBody>
          <a:bodyPr/>
          <a:lstStyle/>
          <a:p>
            <a:fld id="{96F95DFD-5F87-408B-9640-3720B64BEFFA}" type="slidenum">
              <a:rPr lang="sv-SE" smtClean="0"/>
              <a:t>13</a:t>
            </a:fld>
            <a:endParaRPr lang="sv-SE"/>
          </a:p>
        </p:txBody>
      </p:sp>
    </p:spTree>
    <p:extLst>
      <p:ext uri="{BB962C8B-B14F-4D97-AF65-F5344CB8AC3E}">
        <p14:creationId xmlns:p14="http://schemas.microsoft.com/office/powerpoint/2010/main" val="198323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4476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79877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2022-05-27</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4291682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47043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28974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8934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384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599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2022-05-27</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2022-05-27</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089945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2022-05-27</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94996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2022-05-27</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11906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2022-05-27</a:t>
            </a:fld>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682952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513744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149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2022-05-27</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968795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95935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463699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24225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05516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2022-05-27</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30901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791309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05126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2022-05-27</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6600109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41507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631655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19439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49249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8406198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190598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120569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2022-05-27</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06451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960544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7501976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9926694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518607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3266559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D230B7FC-8DD1-423E-8EF4-94D7897E47A9}" type="datetimeFigureOut">
              <a:rPr lang="sv-SE" smtClean="0"/>
              <a:t>2022-05-27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23776348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2022-05-27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37573622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2022-05-27</a:t>
            </a:fld>
            <a:endParaRPr lang="sv-SE"/>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a:p>
        </p:txBody>
      </p:sp>
    </p:spTree>
    <p:extLst>
      <p:ext uri="{BB962C8B-B14F-4D97-AF65-F5344CB8AC3E}">
        <p14:creationId xmlns:p14="http://schemas.microsoft.com/office/powerpoint/2010/main" val="3143561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230B7FC-8DD1-423E-8EF4-94D7897E47A9}" type="datetimeFigureOut">
              <a:rPr lang="sv-SE" smtClean="0"/>
              <a:t>2022-05-27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1377276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230B7FC-8DD1-423E-8EF4-94D7897E47A9}" type="datetimeFigureOut">
              <a:rPr lang="sv-SE" smtClean="0"/>
              <a:t>2022-05-27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2356339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D230B7FC-8DD1-423E-8EF4-94D7897E47A9}" type="datetimeFigureOut">
              <a:rPr lang="sv-SE" smtClean="0"/>
              <a:t>2022-05-27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13293712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D230B7FC-8DD1-423E-8EF4-94D7897E47A9}" type="datetimeFigureOut">
              <a:rPr lang="sv-SE" smtClean="0"/>
              <a:t>2022-05-27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23451563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2022-05-27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2047966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2022-05-27</a:t>
            </a:fld>
            <a:endParaRPr lang="sv-SE"/>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2581261649"/>
      </p:ext>
    </p:extLst>
  </p:cSld>
  <p:clrMapOvr>
    <a:masterClrMapping/>
  </p:clrMapOvr>
  <p:transition spd="slow"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2022-05-27</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2022-05-27</a:t>
            </a:fld>
            <a:endParaRPr lang="sv-SE"/>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936612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20.xml"/><Relationship Id="rId7" Type="http://schemas.openxmlformats.org/officeDocument/2006/relationships/image" Target="../media/image4.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0.png"/><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11.png"/><Relationship Id="rId4" Type="http://schemas.openxmlformats.org/officeDocument/2006/relationships/slideLayout" Target="../slideLayouts/slideLayout3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image" Target="../media/image12.jpeg"/><Relationship Id="rId4" Type="http://schemas.openxmlformats.org/officeDocument/2006/relationships/slideLayout" Target="../slideLayouts/slideLayout4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13.jpeg"/><Relationship Id="rId5" Type="http://schemas.openxmlformats.org/officeDocument/2006/relationships/slideLayout" Target="../slideLayouts/slideLayout51.xml"/><Relationship Id="rId10" Type="http://schemas.openxmlformats.org/officeDocument/2006/relationships/theme" Target="../theme/theme7.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adec="http://schemas.microsoft.com/office/drawing/2017/decorative" xmlns="" val="1"/>
              </a:ext>
            </a:extLst>
          </p:cNvPr>
          <p:cNvPicPr>
            <a:picLocks noChangeAspect="1"/>
          </p:cNvPicPr>
          <p:nvPr/>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2022-05-27</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756"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72F52CF-ACCF-4081-B692-24F867555F2D}"/>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2022-05-27</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301606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2022-05-27</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89248C0-A8F4-4340-A64C-DEF74DCCB7E9}"/>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2022-05-27</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81931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2022-05-27</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pic>
        <p:nvPicPr>
          <p:cNvPr id="8" name="Bildobjekt 7">
            <a:extLst>
              <a:ext uri="{FF2B5EF4-FFF2-40B4-BE49-F238E27FC236}">
                <a16:creationId xmlns:a16="http://schemas.microsoft.com/office/drawing/2014/main" id="{6B2614CC-7ACB-4FDF-886D-94F77526C7EF}"/>
              </a:ext>
              <a:ext uri="{C183D7F6-B498-43B3-948B-1728B52AA6E4}">
                <adec:decorative xmlns:adec="http://schemas.microsoft.com/office/drawing/2017/decorative" xmlns="" val="1"/>
              </a:ext>
            </a:extLst>
          </p:cNvPr>
          <p:cNvPicPr>
            <a:picLocks noChangeAspect="1"/>
          </p:cNvPicPr>
          <p:nvPr userDrawn="1"/>
        </p:nvPicPr>
        <p:blipFill>
          <a:blip r:embed="rId10" cstate="hqprint">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2017269344"/>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xmlns=""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2022-05-27</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1134289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3AE7FF09-5CCC-4FAB-8408-8005BA4AAF14}"/>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2022-05-27</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50754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anna.lilja.qvarlander@skr.s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E1CE0D-1BB1-47FC-A45E-C23385E1FFBC}"/>
              </a:ext>
            </a:extLst>
          </p:cNvPr>
          <p:cNvSpPr>
            <a:spLocks noGrp="1"/>
          </p:cNvSpPr>
          <p:nvPr>
            <p:ph type="title"/>
          </p:nvPr>
        </p:nvSpPr>
        <p:spPr>
          <a:xfrm>
            <a:off x="926058" y="1934232"/>
            <a:ext cx="9608400" cy="1966912"/>
          </a:xfrm>
        </p:spPr>
        <p:txBody>
          <a:bodyPr/>
          <a:lstStyle/>
          <a:p>
            <a:r>
              <a:rPr lang="sv-SE" sz="4000" dirty="0"/>
              <a:t>Förslag på </a:t>
            </a:r>
            <a:br>
              <a:rPr lang="sv-SE" sz="4000" dirty="0"/>
            </a:br>
            <a:r>
              <a:rPr lang="sv-SE" sz="4000" dirty="0"/>
              <a:t>förlängning av rekommendation kunskapsstyrning socialtjänst 2024</a:t>
            </a:r>
          </a:p>
        </p:txBody>
      </p:sp>
      <p:sp>
        <p:nvSpPr>
          <p:cNvPr id="3" name="Platshållare för text 3">
            <a:extLst>
              <a:ext uri="{FF2B5EF4-FFF2-40B4-BE49-F238E27FC236}">
                <a16:creationId xmlns:a16="http://schemas.microsoft.com/office/drawing/2014/main" id="{C3C6162B-FEDF-4461-9A6E-ED93A4A199B1}"/>
              </a:ext>
            </a:extLst>
          </p:cNvPr>
          <p:cNvSpPr txBox="1">
            <a:spLocks/>
          </p:cNvSpPr>
          <p:nvPr/>
        </p:nvSpPr>
        <p:spPr>
          <a:xfrm>
            <a:off x="926058" y="4269996"/>
            <a:ext cx="9608400" cy="1078059"/>
          </a:xfrm>
          <a:prstGeom prst="rect">
            <a:avLst/>
          </a:prstGeom>
        </p:spPr>
        <p:txBody>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ctr"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Information inför beslut i SKR:s styrelse</a:t>
            </a:r>
          </a:p>
        </p:txBody>
      </p:sp>
    </p:spTree>
    <p:extLst>
      <p:ext uri="{BB962C8B-B14F-4D97-AF65-F5344CB8AC3E}">
        <p14:creationId xmlns:p14="http://schemas.microsoft.com/office/powerpoint/2010/main" val="4130668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5" descr="En bild som visar text&#10;&#10;Automatiskt genererad beskrivning">
            <a:extLst>
              <a:ext uri="{FF2B5EF4-FFF2-40B4-BE49-F238E27FC236}">
                <a16:creationId xmlns:a16="http://schemas.microsoft.com/office/drawing/2014/main" id="{FB55A55B-9B15-499D-ABBC-C3D6A77FEC53}"/>
              </a:ext>
            </a:extLst>
          </p:cNvPr>
          <p:cNvPicPr>
            <a:picLocks noChangeAspect="1"/>
          </p:cNvPicPr>
          <p:nvPr/>
        </p:nvPicPr>
        <p:blipFill>
          <a:blip r:embed="rId3"/>
          <a:stretch>
            <a:fillRect/>
          </a:stretch>
        </p:blipFill>
        <p:spPr>
          <a:xfrm>
            <a:off x="765777" y="225724"/>
            <a:ext cx="3677556" cy="2581185"/>
          </a:xfrm>
          <a:prstGeom prst="rect">
            <a:avLst/>
          </a:prstGeom>
        </p:spPr>
      </p:pic>
      <p:sp>
        <p:nvSpPr>
          <p:cNvPr id="4" name="textruta 3"/>
          <p:cNvSpPr txBox="1"/>
          <p:nvPr/>
        </p:nvSpPr>
        <p:spPr>
          <a:xfrm>
            <a:off x="4873588" y="2391707"/>
            <a:ext cx="2444817" cy="1815882"/>
          </a:xfrm>
          <a:prstGeom prst="rect">
            <a:avLst/>
          </a:prstGeom>
          <a:noFill/>
        </p:spPr>
        <p:txBody>
          <a:bodyPr wrap="square" rtlCol="0">
            <a:spAutoFit/>
          </a:bodyPr>
          <a:lstStyle/>
          <a:p>
            <a:pPr algn="ctr"/>
            <a:r>
              <a:rPr lang="sv-SE" sz="2800" b="1">
                <a:solidFill>
                  <a:schemeClr val="bg1"/>
                </a:solidFill>
              </a:rPr>
              <a:t>Kunskaps-styrning socialtjänst</a:t>
            </a:r>
          </a:p>
          <a:p>
            <a:pPr algn="ctr"/>
            <a:r>
              <a:rPr lang="sv-SE" sz="2800" b="1">
                <a:solidFill>
                  <a:schemeClr val="bg1"/>
                </a:solidFill>
              </a:rPr>
              <a:t>2021</a:t>
            </a:r>
          </a:p>
        </p:txBody>
      </p:sp>
      <p:sp>
        <p:nvSpPr>
          <p:cNvPr id="10" name="textruta 9"/>
          <p:cNvSpPr txBox="1"/>
          <p:nvPr/>
        </p:nvSpPr>
        <p:spPr>
          <a:xfrm>
            <a:off x="482377" y="4927058"/>
            <a:ext cx="2569566" cy="646331"/>
          </a:xfrm>
          <a:prstGeom prst="rect">
            <a:avLst/>
          </a:prstGeom>
          <a:noFill/>
        </p:spPr>
        <p:txBody>
          <a:bodyPr wrap="square" lIns="91440" tIns="45720" rIns="91440" bIns="45720" rtlCol="0" anchor="t">
            <a:spAutoFit/>
          </a:bodyPr>
          <a:lstStyle/>
          <a:p>
            <a:r>
              <a:rPr lang="sv-SE" dirty="0"/>
              <a:t>Individbaserad systematisk uppföljning</a:t>
            </a:r>
          </a:p>
        </p:txBody>
      </p:sp>
      <p:pic>
        <p:nvPicPr>
          <p:cNvPr id="19" name="Bildobjekt 18">
            <a:hlinkClick r:id="" action="ppaction://noaction"/>
          </p:cNvPr>
          <p:cNvPicPr>
            <a:picLocks noChangeAspect="1"/>
          </p:cNvPicPr>
          <p:nvPr/>
        </p:nvPicPr>
        <p:blipFill>
          <a:blip r:embed="rId4"/>
          <a:stretch>
            <a:fillRect/>
          </a:stretch>
        </p:blipFill>
        <p:spPr>
          <a:xfrm>
            <a:off x="9020133" y="819170"/>
            <a:ext cx="2105013" cy="1662331"/>
          </a:xfrm>
          <a:prstGeom prst="rect">
            <a:avLst/>
          </a:prstGeom>
        </p:spPr>
      </p:pic>
      <p:pic>
        <p:nvPicPr>
          <p:cNvPr id="6" name="Bildobjekt 5">
            <a:extLst>
              <a:ext uri="{FF2B5EF4-FFF2-40B4-BE49-F238E27FC236}">
                <a16:creationId xmlns:a16="http://schemas.microsoft.com/office/drawing/2014/main" id="{EA7FB97B-5B29-40A5-A4DD-2CF85E8B0F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883" y="2731612"/>
            <a:ext cx="2986801" cy="2240101"/>
          </a:xfrm>
          <a:prstGeom prst="rect">
            <a:avLst/>
          </a:prstGeom>
        </p:spPr>
      </p:pic>
      <p:sp>
        <p:nvSpPr>
          <p:cNvPr id="2" name="textruta 1">
            <a:extLst>
              <a:ext uri="{FF2B5EF4-FFF2-40B4-BE49-F238E27FC236}">
                <a16:creationId xmlns:a16="http://schemas.microsoft.com/office/drawing/2014/main" id="{0B7D4C80-197F-475B-B04B-241B9DF54153}"/>
              </a:ext>
            </a:extLst>
          </p:cNvPr>
          <p:cNvSpPr txBox="1"/>
          <p:nvPr/>
        </p:nvSpPr>
        <p:spPr>
          <a:xfrm>
            <a:off x="9093917" y="2806909"/>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cs typeface="Arial"/>
              </a:rPr>
              <a:t>Medverkan i nationellt system för kunskapsstyrning i hälso- och sjukvård</a:t>
            </a:r>
          </a:p>
        </p:txBody>
      </p:sp>
      <p:pic>
        <p:nvPicPr>
          <p:cNvPr id="1026" name="Bildobjekt 1">
            <a:extLst>
              <a:ext uri="{FF2B5EF4-FFF2-40B4-BE49-F238E27FC236}">
                <a16:creationId xmlns:a16="http://schemas.microsoft.com/office/drawing/2014/main" id="{809CBA93-059D-4268-9F14-E6A1915BF9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531" y="5193526"/>
            <a:ext cx="4026766" cy="1408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llips 8">
            <a:extLst>
              <a:ext uri="{FF2B5EF4-FFF2-40B4-BE49-F238E27FC236}">
                <a16:creationId xmlns:a16="http://schemas.microsoft.com/office/drawing/2014/main" id="{C03976E8-C207-444A-B2B5-6B53B45DDAB1}"/>
              </a:ext>
            </a:extLst>
          </p:cNvPr>
          <p:cNvSpPr/>
          <p:nvPr/>
        </p:nvSpPr>
        <p:spPr>
          <a:xfrm>
            <a:off x="3147449" y="1958967"/>
            <a:ext cx="5508668" cy="3202999"/>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t>Resultat av det gemensamma arbetet hittills</a:t>
            </a:r>
          </a:p>
        </p:txBody>
      </p:sp>
    </p:spTree>
    <p:extLst>
      <p:ext uri="{BB962C8B-B14F-4D97-AF65-F5344CB8AC3E}">
        <p14:creationId xmlns:p14="http://schemas.microsoft.com/office/powerpoint/2010/main" val="2207507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2" y="438539"/>
            <a:ext cx="10177939" cy="1231642"/>
          </a:xfrm>
        </p:spPr>
        <p:txBody>
          <a:bodyPr/>
          <a:lstStyle/>
          <a:p>
            <a:r>
              <a:rPr lang="sv-SE" sz="3600" dirty="0"/>
              <a:t>Tack vare rekommendationen har äldreomsorgen tillgång till fem nationella kvalitetsregister</a:t>
            </a:r>
          </a:p>
        </p:txBody>
      </p:sp>
      <p:sp>
        <p:nvSpPr>
          <p:cNvPr id="3" name="Platshållare för innehåll 2"/>
          <p:cNvSpPr>
            <a:spLocks noGrp="1"/>
          </p:cNvSpPr>
          <p:nvPr>
            <p:ph idx="1"/>
          </p:nvPr>
        </p:nvSpPr>
        <p:spPr>
          <a:xfrm>
            <a:off x="664232" y="1800810"/>
            <a:ext cx="11054526" cy="4385388"/>
          </a:xfrm>
        </p:spPr>
        <p:txBody>
          <a:bodyPr vert="horz" lIns="91440" tIns="45720" rIns="91440" bIns="45720" rtlCol="0" anchor="t">
            <a:noAutofit/>
          </a:bodyPr>
          <a:lstStyle/>
          <a:p>
            <a:pPr marL="29845" indent="0">
              <a:buNone/>
            </a:pPr>
            <a:endParaRPr lang="sv-SE" sz="2000" dirty="0"/>
          </a:p>
          <a:p>
            <a:pPr marL="372745" indent="-342900">
              <a:buFont typeface="Arial" panose="020B0604020202020204" pitchFamily="34" charset="0"/>
              <a:buChar char="•"/>
            </a:pPr>
            <a:r>
              <a:rPr lang="sv-SE" sz="2000" b="1" dirty="0"/>
              <a:t>Svenska Palliativregistret: </a:t>
            </a:r>
            <a:r>
              <a:rPr lang="sv-SE" sz="2000" dirty="0"/>
              <a:t>flera nya utdatafunktioner har utvecklats, specifikationer har uppdaterats och flera webbutbildningar genomförts. </a:t>
            </a:r>
            <a:endParaRPr lang="sv-SE" sz="2000" dirty="0">
              <a:cs typeface="Arial"/>
            </a:endParaRPr>
          </a:p>
          <a:p>
            <a:pPr marL="372745" indent="-342900">
              <a:buFont typeface="Arial" panose="020B0604020202020204" pitchFamily="34" charset="0"/>
              <a:buChar char="•"/>
            </a:pPr>
            <a:r>
              <a:rPr lang="sv-SE" sz="2000" b="1" dirty="0" err="1"/>
              <a:t>SveDem</a:t>
            </a:r>
            <a:r>
              <a:rPr lang="sv-SE" sz="2000" b="1" dirty="0"/>
              <a:t>: </a:t>
            </a:r>
            <a:r>
              <a:rPr lang="sv-SE" sz="2000" dirty="0"/>
              <a:t>arbetar med kommunerna för att utveckla och introducera ett stöd i förbättringsarbete med hjälp av </a:t>
            </a:r>
            <a:r>
              <a:rPr lang="sv-SE" sz="2000" dirty="0" err="1"/>
              <a:t>SveDems</a:t>
            </a:r>
            <a:r>
              <a:rPr lang="sv-SE" sz="2000" dirty="0"/>
              <a:t> rapporter, och för att skapa nya rapporter. </a:t>
            </a:r>
            <a:endParaRPr lang="sv-SE" sz="2000" dirty="0">
              <a:cs typeface="Arial"/>
            </a:endParaRPr>
          </a:p>
          <a:p>
            <a:pPr marL="372745" indent="-342900">
              <a:buFont typeface="Arial" panose="020B0604020202020204" pitchFamily="34" charset="0"/>
              <a:buChar char="•"/>
            </a:pPr>
            <a:r>
              <a:rPr lang="sv-SE" sz="2000" b="1" dirty="0"/>
              <a:t>BPSD-registret:</a:t>
            </a:r>
            <a:r>
              <a:rPr lang="sv-SE" sz="2000" dirty="0"/>
              <a:t> har kunnat hålla fler utbildningar.</a:t>
            </a:r>
            <a:endParaRPr lang="sv-SE" sz="2000" dirty="0">
              <a:cs typeface="Arial"/>
            </a:endParaRPr>
          </a:p>
          <a:p>
            <a:pPr marL="372745" indent="-342900">
              <a:buFont typeface="Arial" panose="020B0604020202020204" pitchFamily="34" charset="0"/>
              <a:buChar char="•"/>
            </a:pPr>
            <a:r>
              <a:rPr lang="sv-SE" sz="2000" b="1" dirty="0"/>
              <a:t>Senior alert: </a:t>
            </a:r>
            <a:r>
              <a:rPr lang="sv-SE" sz="2000" dirty="0"/>
              <a:t>har vidareutvecklat sitt rapportverktyg och hållit flera webbutbildningar. </a:t>
            </a:r>
            <a:endParaRPr lang="sv-SE" sz="2000" dirty="0">
              <a:cs typeface="Arial"/>
            </a:endParaRPr>
          </a:p>
          <a:p>
            <a:pPr marL="372745" indent="-342900">
              <a:buFont typeface="Arial" panose="020B0604020202020204" pitchFamily="34" charset="0"/>
              <a:buChar char="•"/>
            </a:pPr>
            <a:r>
              <a:rPr lang="sv-SE" sz="2000" b="1" dirty="0" err="1"/>
              <a:t>RiksSår</a:t>
            </a:r>
            <a:r>
              <a:rPr lang="sv-SE" sz="2000" b="1" dirty="0"/>
              <a:t>:</a:t>
            </a:r>
            <a:r>
              <a:rPr lang="sv-SE" sz="2000" dirty="0"/>
              <a:t> har fokuserat på uppdatering av hela registret och minskat antalet variabler. Registret har även gjort ett förarbete för nya rapporter.</a:t>
            </a:r>
          </a:p>
          <a:p>
            <a:pPr marL="29845" indent="0">
              <a:buNone/>
            </a:pPr>
            <a:r>
              <a:rPr lang="sv-SE" sz="2000" dirty="0"/>
              <a:t>	</a:t>
            </a:r>
          </a:p>
          <a:p>
            <a:pPr marL="29845" indent="0">
              <a:buNone/>
            </a:pPr>
            <a:r>
              <a:rPr lang="sv-SE" sz="2000" i="1" dirty="0">
                <a:cs typeface="Arial"/>
              </a:rPr>
              <a:t>                                                                                 Mer om nyttan i anteckningsfältet!</a:t>
            </a:r>
          </a:p>
        </p:txBody>
      </p:sp>
    </p:spTree>
    <p:extLst>
      <p:ext uri="{BB962C8B-B14F-4D97-AF65-F5344CB8AC3E}">
        <p14:creationId xmlns:p14="http://schemas.microsoft.com/office/powerpoint/2010/main" val="744892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90796" y="992268"/>
            <a:ext cx="11210999" cy="1112405"/>
          </a:xfrm>
        </p:spPr>
        <p:txBody>
          <a:bodyPr/>
          <a:lstStyle/>
          <a:p>
            <a:r>
              <a:rPr lang="sv-SE" sz="3600" dirty="0"/>
              <a:t>Arbete för att minska dubbeldokumentation har kunnat sättas igång. </a:t>
            </a:r>
          </a:p>
        </p:txBody>
      </p:sp>
      <p:sp>
        <p:nvSpPr>
          <p:cNvPr id="3" name="Platshållare för innehåll 2"/>
          <p:cNvSpPr>
            <a:spLocks noGrp="1"/>
          </p:cNvSpPr>
          <p:nvPr>
            <p:ph idx="1"/>
          </p:nvPr>
        </p:nvSpPr>
        <p:spPr>
          <a:xfrm>
            <a:off x="502891" y="2230386"/>
            <a:ext cx="11198904" cy="3291886"/>
          </a:xfrm>
        </p:spPr>
        <p:txBody>
          <a:bodyPr vert="horz" lIns="91440" tIns="45720" rIns="91440" bIns="45720" rtlCol="0" anchor="t">
            <a:noAutofit/>
          </a:bodyPr>
          <a:lstStyle/>
          <a:p>
            <a:pPr marL="29845" indent="0">
              <a:buNone/>
            </a:pPr>
            <a:endParaRPr lang="sv-SE" dirty="0"/>
          </a:p>
          <a:p>
            <a:pPr marL="258445">
              <a:buFont typeface="Arial" panose="05050102010706020507" pitchFamily="18" charset="2"/>
              <a:buChar char="•"/>
            </a:pPr>
            <a:r>
              <a:rPr lang="sv-SE" dirty="0"/>
              <a:t>Arbete </a:t>
            </a:r>
            <a:r>
              <a:rPr lang="sv-SE" sz="2400" dirty="0"/>
              <a:t>med integration av register och journal pågår</a:t>
            </a:r>
            <a:endParaRPr lang="sv-SE" dirty="0">
              <a:cs typeface="Arial"/>
            </a:endParaRPr>
          </a:p>
          <a:p>
            <a:pPr marL="258445">
              <a:buFont typeface="Arial" panose="05050102010706020507" pitchFamily="18" charset="2"/>
              <a:buChar char="•"/>
            </a:pPr>
            <a:r>
              <a:rPr lang="sv-SE" dirty="0"/>
              <a:t>Projektstyrgrupp och en leverantörsoberoende referensgrupp från kommunerna leder och styr arbetet</a:t>
            </a:r>
            <a:endParaRPr lang="sv-SE" dirty="0">
              <a:cs typeface="Arial"/>
            </a:endParaRPr>
          </a:p>
          <a:p>
            <a:pPr marL="258445">
              <a:buFont typeface="Arial" panose="020B0604020202020204" pitchFamily="34" charset="0"/>
              <a:buChar char="•"/>
            </a:pPr>
            <a:r>
              <a:rPr lang="sv-SE" dirty="0"/>
              <a:t>Kommunernas behov påverkar leverantörernas utveckling</a:t>
            </a:r>
          </a:p>
          <a:p>
            <a:pPr marL="29845" indent="0">
              <a:buNone/>
            </a:pPr>
            <a:r>
              <a:rPr lang="sv-SE" i="1" dirty="0">
                <a:cs typeface="Arial"/>
              </a:rPr>
              <a:t/>
            </a:r>
            <a:br>
              <a:rPr lang="sv-SE" i="1" dirty="0">
                <a:cs typeface="Arial"/>
              </a:rPr>
            </a:br>
            <a:r>
              <a:rPr lang="sv-SE" i="1" dirty="0">
                <a:cs typeface="Arial"/>
              </a:rPr>
              <a:t>                                                                                Läs mer i anteckningsfältet!</a:t>
            </a:r>
            <a:endParaRPr lang="sv-SE" dirty="0">
              <a:cs typeface="Arial"/>
            </a:endParaRPr>
          </a:p>
        </p:txBody>
      </p:sp>
    </p:spTree>
    <p:extLst>
      <p:ext uri="{BB962C8B-B14F-4D97-AF65-F5344CB8AC3E}">
        <p14:creationId xmlns:p14="http://schemas.microsoft.com/office/powerpoint/2010/main" val="3469497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DAB2AC0A-27F9-4506-9EBE-680D6214A9AE">
            <a:extLst>
              <a:ext uri="{FF2B5EF4-FFF2-40B4-BE49-F238E27FC236}">
                <a16:creationId xmlns:a16="http://schemas.microsoft.com/office/drawing/2014/main" id="{8A364697-F0E9-42B6-AB5B-D5257D7853F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16902" y="927958"/>
            <a:ext cx="6073619" cy="4258911"/>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pic>
      <p:sp>
        <p:nvSpPr>
          <p:cNvPr id="10" name="Content Placeholder 1">
            <a:extLst>
              <a:ext uri="{FF2B5EF4-FFF2-40B4-BE49-F238E27FC236}">
                <a16:creationId xmlns:a16="http://schemas.microsoft.com/office/drawing/2014/main" id="{07610316-925D-4B51-8A5B-D96E7B405031}"/>
              </a:ext>
            </a:extLst>
          </p:cNvPr>
          <p:cNvSpPr>
            <a:spLocks noGrp="1"/>
          </p:cNvSpPr>
          <p:nvPr>
            <p:ph sz="half" idx="2"/>
          </p:nvPr>
        </p:nvSpPr>
        <p:spPr>
          <a:xfrm>
            <a:off x="6290521" y="2383827"/>
            <a:ext cx="5622345" cy="4129206"/>
          </a:xfrm>
        </p:spPr>
        <p:txBody>
          <a:bodyPr vert="horz" lIns="91440" tIns="45720" rIns="91440" bIns="45720" rtlCol="0" anchor="t">
            <a:noAutofit/>
          </a:bodyPr>
          <a:lstStyle/>
          <a:p>
            <a:pPr marL="29845" indent="0">
              <a:lnSpc>
                <a:spcPct val="120000"/>
              </a:lnSpc>
              <a:spcAft>
                <a:spcPts val="0"/>
              </a:spcAft>
              <a:buNone/>
            </a:pPr>
            <a:r>
              <a:rPr lang="sv-SE" dirty="0"/>
              <a:t>I de nationella brukarundersökningarna har personer som har kontakt med eller stöd inom individ- och familjeomsorg och funktionshinderområdet möjlighet att göra sina röster hörda. Resultatet används som kunskapsunderlag för att utveckla verksamheten. </a:t>
            </a:r>
          </a:p>
          <a:p>
            <a:pPr marL="29845" indent="0">
              <a:lnSpc>
                <a:spcPts val="3800"/>
              </a:lnSpc>
              <a:spcAft>
                <a:spcPts val="0"/>
              </a:spcAft>
              <a:buNone/>
            </a:pPr>
            <a:endParaRPr lang="sv-SE" dirty="0">
              <a:cs typeface="Arial"/>
            </a:endParaRPr>
          </a:p>
          <a:p>
            <a:pPr marL="29845" indent="0">
              <a:lnSpc>
                <a:spcPts val="3800"/>
              </a:lnSpc>
              <a:spcAft>
                <a:spcPts val="0"/>
              </a:spcAft>
              <a:buNone/>
            </a:pPr>
            <a:r>
              <a:rPr lang="sv-SE" i="1" dirty="0">
                <a:cs typeface="Arial"/>
              </a:rPr>
              <a:t>                 Läs mer i anteckningsfältet!</a:t>
            </a:r>
          </a:p>
        </p:txBody>
      </p:sp>
      <p:sp>
        <p:nvSpPr>
          <p:cNvPr id="2" name="Rubrik 1">
            <a:extLst>
              <a:ext uri="{FF2B5EF4-FFF2-40B4-BE49-F238E27FC236}">
                <a16:creationId xmlns:a16="http://schemas.microsoft.com/office/drawing/2014/main" id="{07FCE10D-7C9E-236A-8DB6-CA05F76ECD87}"/>
              </a:ext>
            </a:extLst>
          </p:cNvPr>
          <p:cNvSpPr>
            <a:spLocks noGrp="1"/>
          </p:cNvSpPr>
          <p:nvPr>
            <p:ph type="title"/>
          </p:nvPr>
        </p:nvSpPr>
        <p:spPr>
          <a:xfrm>
            <a:off x="6021022" y="209632"/>
            <a:ext cx="5891844" cy="1112405"/>
          </a:xfrm>
        </p:spPr>
        <p:txBody>
          <a:bodyPr/>
          <a:lstStyle/>
          <a:p>
            <a:r>
              <a:rPr lang="sv-SE" sz="4000" dirty="0"/>
              <a:t>Varje röst räknas genom brukarundersökningar</a:t>
            </a:r>
          </a:p>
        </p:txBody>
      </p:sp>
    </p:spTree>
    <p:extLst>
      <p:ext uri="{BB962C8B-B14F-4D97-AF65-F5344CB8AC3E}">
        <p14:creationId xmlns:p14="http://schemas.microsoft.com/office/powerpoint/2010/main" val="3239343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karta&#10;&#10;Automatiskt genererad beskrivning">
            <a:extLst>
              <a:ext uri="{FF2B5EF4-FFF2-40B4-BE49-F238E27FC236}">
                <a16:creationId xmlns:a16="http://schemas.microsoft.com/office/drawing/2014/main" id="{27E1A3BF-7D4A-4FEB-B262-E85B5AB698F9}"/>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44360"/>
          <a:stretch/>
        </p:blipFill>
        <p:spPr>
          <a:xfrm>
            <a:off x="8217192" y="88896"/>
            <a:ext cx="3974808" cy="6143626"/>
          </a:xfrm>
          <a:prstGeom prst="rect">
            <a:avLst/>
          </a:prstGeom>
          <a:noFill/>
        </p:spPr>
      </p:pic>
      <p:sp>
        <p:nvSpPr>
          <p:cNvPr id="10" name="Content Placeholder 2">
            <a:extLst>
              <a:ext uri="{FF2B5EF4-FFF2-40B4-BE49-F238E27FC236}">
                <a16:creationId xmlns:a16="http://schemas.microsoft.com/office/drawing/2014/main" id="{944275E3-FEB2-4714-A7CB-F8E46877091F}"/>
              </a:ext>
            </a:extLst>
          </p:cNvPr>
          <p:cNvSpPr>
            <a:spLocks noGrp="1"/>
          </p:cNvSpPr>
          <p:nvPr>
            <p:ph sz="half" idx="1"/>
          </p:nvPr>
        </p:nvSpPr>
        <p:spPr>
          <a:xfrm>
            <a:off x="747510" y="2184033"/>
            <a:ext cx="7014131" cy="4048489"/>
          </a:xfrm>
        </p:spPr>
        <p:txBody>
          <a:bodyPr vert="horz" lIns="91440" tIns="45720" rIns="91440" bIns="45720" rtlCol="0" anchor="t">
            <a:noAutofit/>
          </a:bodyPr>
          <a:lstStyle/>
          <a:p>
            <a:pPr marL="372745" indent="-342900">
              <a:buFont typeface="Arial" panose="020B0604020202020204" pitchFamily="34" charset="0"/>
              <a:buChar char="•"/>
            </a:pPr>
            <a:r>
              <a:rPr lang="sv-SE" sz="2000" dirty="0"/>
              <a:t>202 kommuner deltog i någon brukarundersökning 2021.</a:t>
            </a:r>
          </a:p>
          <a:p>
            <a:pPr marL="372745" indent="-342900">
              <a:buFont typeface="Arial" panose="020B0604020202020204" pitchFamily="34" charset="0"/>
              <a:buChar char="•"/>
            </a:pPr>
            <a:r>
              <a:rPr lang="sv-SE" sz="2000" dirty="0"/>
              <a:t>75 kommuner deltog i den nya till placerade barn och unga.</a:t>
            </a:r>
            <a:endParaRPr lang="sv-SE" sz="2000" dirty="0">
              <a:cs typeface="Arial"/>
            </a:endParaRPr>
          </a:p>
          <a:p>
            <a:pPr marL="372745" indent="-342900">
              <a:buFont typeface="Arial" panose="020B0604020202020204" pitchFamily="34" charset="0"/>
              <a:buChar char="•"/>
            </a:pPr>
            <a:r>
              <a:rPr lang="sv-SE" sz="2000" dirty="0"/>
              <a:t>En utskicksportal togs fram till 2021 års undersökning,</a:t>
            </a:r>
            <a:br>
              <a:rPr lang="sv-SE" sz="2000" dirty="0"/>
            </a:br>
            <a:r>
              <a:rPr lang="sv-SE" sz="2000" dirty="0"/>
              <a:t>vilket gjorde det enklare för personalen att sprida enkäterna, och det blev även enklare för brukarna att besvara enkäten. </a:t>
            </a:r>
          </a:p>
          <a:p>
            <a:pPr marL="372745" indent="-342900">
              <a:buFont typeface="Arial" panose="020B0604020202020204" pitchFamily="34" charset="0"/>
              <a:buChar char="•"/>
            </a:pPr>
            <a:r>
              <a:rPr lang="sv-SE" sz="2000" dirty="0"/>
              <a:t>Under 2022 utvecklas och testas en ny undersökning om kontakten med myndighetsutövningen inom funktionshinderområdet, utifrån kommunernas önskemål.</a:t>
            </a:r>
            <a:endParaRPr lang="sv-SE" sz="2000" dirty="0">
              <a:cs typeface="Arial"/>
            </a:endParaRPr>
          </a:p>
          <a:p>
            <a:pPr marL="258445"/>
            <a:endParaRPr lang="en-US" sz="2000" dirty="0">
              <a:cs typeface="Arial"/>
            </a:endParaRPr>
          </a:p>
        </p:txBody>
      </p:sp>
      <p:sp>
        <p:nvSpPr>
          <p:cNvPr id="12" name="Title 3">
            <a:extLst>
              <a:ext uri="{FF2B5EF4-FFF2-40B4-BE49-F238E27FC236}">
                <a16:creationId xmlns:a16="http://schemas.microsoft.com/office/drawing/2014/main" id="{243528B9-8D44-4CF7-8C4D-0AFC10A7A753}"/>
              </a:ext>
            </a:extLst>
          </p:cNvPr>
          <p:cNvSpPr>
            <a:spLocks noGrp="1"/>
          </p:cNvSpPr>
          <p:nvPr>
            <p:ph type="title"/>
          </p:nvPr>
        </p:nvSpPr>
        <p:spPr>
          <a:xfrm>
            <a:off x="903495" y="313506"/>
            <a:ext cx="6702159" cy="1321656"/>
          </a:xfrm>
        </p:spPr>
        <p:txBody>
          <a:bodyPr/>
          <a:lstStyle/>
          <a:p>
            <a:r>
              <a:rPr lang="sv-SE" sz="4000" dirty="0">
                <a:ea typeface="+mj-lt"/>
                <a:cs typeface="+mj-lt"/>
              </a:rPr>
              <a:t>Deltagande och utveckling av brukarundersökningar 2021-2022</a:t>
            </a:r>
          </a:p>
        </p:txBody>
      </p:sp>
    </p:spTree>
    <p:extLst>
      <p:ext uri="{BB962C8B-B14F-4D97-AF65-F5344CB8AC3E}">
        <p14:creationId xmlns:p14="http://schemas.microsoft.com/office/powerpoint/2010/main" val="887878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9E7BAA-0901-40B9-9138-C414C9382A07}"/>
              </a:ext>
            </a:extLst>
          </p:cNvPr>
          <p:cNvSpPr>
            <a:spLocks noGrp="1"/>
          </p:cNvSpPr>
          <p:nvPr>
            <p:ph type="title"/>
          </p:nvPr>
        </p:nvSpPr>
        <p:spPr>
          <a:xfrm>
            <a:off x="564445" y="451658"/>
            <a:ext cx="10879825" cy="1207654"/>
          </a:xfrm>
        </p:spPr>
        <p:txBody>
          <a:bodyPr/>
          <a:lstStyle/>
          <a:p>
            <a:r>
              <a:rPr lang="sv-SE" sz="4000" dirty="0">
                <a:ea typeface="+mj-lt"/>
                <a:cs typeface="+mj-lt"/>
              </a:rPr>
              <a:t>Kommuner och regioner samverkar om kunskapsstyrning i hälso- och sjukvård</a:t>
            </a:r>
          </a:p>
        </p:txBody>
      </p:sp>
      <p:sp>
        <p:nvSpPr>
          <p:cNvPr id="3" name="Platshållare för innehåll 2">
            <a:extLst>
              <a:ext uri="{FF2B5EF4-FFF2-40B4-BE49-F238E27FC236}">
                <a16:creationId xmlns:a16="http://schemas.microsoft.com/office/drawing/2014/main" id="{4AAEB9C0-2B47-4391-BDDD-A55C85CADA3D}"/>
              </a:ext>
            </a:extLst>
          </p:cNvPr>
          <p:cNvSpPr>
            <a:spLocks noGrp="1"/>
          </p:cNvSpPr>
          <p:nvPr>
            <p:ph idx="1"/>
          </p:nvPr>
        </p:nvSpPr>
        <p:spPr>
          <a:xfrm>
            <a:off x="564445" y="1966929"/>
            <a:ext cx="10179710" cy="3872346"/>
          </a:xfrm>
        </p:spPr>
        <p:txBody>
          <a:bodyPr vert="horz" lIns="91440" tIns="45720" rIns="91440" bIns="45720" rtlCol="0" anchor="t">
            <a:noAutofit/>
          </a:bodyPr>
          <a:lstStyle/>
          <a:p>
            <a:pPr marL="29845" indent="0">
              <a:buNone/>
            </a:pPr>
            <a:r>
              <a:rPr lang="sv-SE" sz="2000" dirty="0"/>
              <a:t>Inom ramen för rekommendationen samordnas kommunernas arbete med kunskapsstyrning för hälso- och sjukvård.</a:t>
            </a:r>
          </a:p>
          <a:p>
            <a:pPr marL="29845" indent="0">
              <a:buNone/>
            </a:pPr>
            <a:r>
              <a:rPr lang="sv-SE" sz="2000" dirty="0"/>
              <a:t>Kommunerna bidrar i styrning och ledning för de områden där regionen och kommunen har gemensamma målgrupper.</a:t>
            </a:r>
            <a:endParaRPr lang="sv-SE" sz="2000" dirty="0">
              <a:cs typeface="Arial"/>
            </a:endParaRPr>
          </a:p>
          <a:p>
            <a:pPr marL="29845" indent="0">
              <a:buNone/>
            </a:pPr>
            <a:r>
              <a:rPr lang="sv-SE" sz="2000" dirty="0"/>
              <a:t>Kommunerna bidrar med kompetens för att ta fram nationella kliniska kunskapsstöd i de fall dessa berör kommunernas verksamheter.</a:t>
            </a:r>
            <a:endParaRPr lang="sv-SE" sz="2000" dirty="0">
              <a:cs typeface="Arial"/>
            </a:endParaRPr>
          </a:p>
          <a:p>
            <a:pPr marL="29845" indent="0">
              <a:buNone/>
            </a:pPr>
            <a:r>
              <a:rPr lang="sv-SE" sz="2000" dirty="0"/>
              <a:t>Under 2021 har arbetet särskilt fokuserat på att:</a:t>
            </a:r>
            <a:endParaRPr lang="sv-SE" sz="2000" dirty="0">
              <a:cs typeface="Arial"/>
            </a:endParaRPr>
          </a:p>
          <a:p>
            <a:pPr marL="258445">
              <a:buFont typeface="Arial" panose="05050102010706020507" pitchFamily="18" charset="2"/>
              <a:buChar char="•"/>
            </a:pPr>
            <a:r>
              <a:rPr lang="sv-SE" sz="2000" dirty="0"/>
              <a:t>stärka stödet till kommunala representanter i dessa arbeten</a:t>
            </a:r>
            <a:endParaRPr lang="sv-SE" sz="2000" dirty="0">
              <a:cs typeface="Arial"/>
            </a:endParaRPr>
          </a:p>
          <a:p>
            <a:pPr marL="258445">
              <a:buFont typeface="Arial" panose="05050102010706020507" pitchFamily="18" charset="2"/>
              <a:buChar char="•"/>
            </a:pPr>
            <a:r>
              <a:rPr lang="sv-SE" sz="2000" dirty="0"/>
              <a:t>utveckla och testa en process för samverkan mellan kommunerna om att svara på remisser av nya kunskapsstöd. </a:t>
            </a:r>
            <a:endParaRPr lang="sv-SE" sz="2000" dirty="0">
              <a:cs typeface="Arial"/>
            </a:endParaRPr>
          </a:p>
          <a:p>
            <a:pPr marL="29845" indent="0">
              <a:buNone/>
            </a:pPr>
            <a:endParaRPr lang="sv-SE" sz="2000" dirty="0"/>
          </a:p>
          <a:p>
            <a:pPr marL="258445"/>
            <a:endParaRPr lang="sv-SE" sz="2000" dirty="0">
              <a:solidFill>
                <a:srgbClr val="FF0000"/>
              </a:solidFill>
              <a:cs typeface="Arial"/>
            </a:endParaRPr>
          </a:p>
          <a:p>
            <a:pPr marL="258445"/>
            <a:endParaRPr lang="sv-SE" sz="2000" dirty="0">
              <a:solidFill>
                <a:srgbClr val="FF0000"/>
              </a:solidFill>
              <a:cs typeface="Arial"/>
            </a:endParaRPr>
          </a:p>
        </p:txBody>
      </p:sp>
      <p:sp>
        <p:nvSpPr>
          <p:cNvPr id="5" name="textruta 4">
            <a:extLst>
              <a:ext uri="{FF2B5EF4-FFF2-40B4-BE49-F238E27FC236}">
                <a16:creationId xmlns:a16="http://schemas.microsoft.com/office/drawing/2014/main" id="{80BF2F37-B458-4F05-9CE9-C876C65E8F57}"/>
              </a:ext>
            </a:extLst>
          </p:cNvPr>
          <p:cNvSpPr txBox="1"/>
          <p:nvPr/>
        </p:nvSpPr>
        <p:spPr>
          <a:xfrm>
            <a:off x="7205353" y="5839275"/>
            <a:ext cx="3896139" cy="461665"/>
          </a:xfrm>
          <a:prstGeom prst="rect">
            <a:avLst/>
          </a:prstGeom>
          <a:noFill/>
        </p:spPr>
        <p:txBody>
          <a:bodyPr wrap="square" rtlCol="0">
            <a:spAutoFit/>
          </a:bodyPr>
          <a:lstStyle/>
          <a:p>
            <a:r>
              <a:rPr lang="sv-SE" sz="2400" i="1" dirty="0"/>
              <a:t>Läs mer i anteckningsfältet!</a:t>
            </a:r>
          </a:p>
        </p:txBody>
      </p:sp>
    </p:spTree>
    <p:extLst>
      <p:ext uri="{BB962C8B-B14F-4D97-AF65-F5344CB8AC3E}">
        <p14:creationId xmlns:p14="http://schemas.microsoft.com/office/powerpoint/2010/main" val="2450425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1695" y="363498"/>
            <a:ext cx="11102776" cy="1228634"/>
          </a:xfrm>
        </p:spPr>
        <p:txBody>
          <a:bodyPr/>
          <a:lstStyle/>
          <a:p>
            <a:r>
              <a:rPr lang="sv-SE" sz="4000" dirty="0">
                <a:ea typeface="+mj-lt"/>
                <a:cs typeface="+mj-lt"/>
              </a:rPr>
              <a:t>Exempel på utvecklingsarbeten som finansieras av rekommendation</a:t>
            </a:r>
          </a:p>
        </p:txBody>
      </p:sp>
      <p:sp>
        <p:nvSpPr>
          <p:cNvPr id="3" name="Platshållare för innehåll 2"/>
          <p:cNvSpPr>
            <a:spLocks noGrp="1"/>
          </p:cNvSpPr>
          <p:nvPr>
            <p:ph idx="1"/>
          </p:nvPr>
        </p:nvSpPr>
        <p:spPr>
          <a:xfrm>
            <a:off x="461695" y="1803404"/>
            <a:ext cx="9887161" cy="4691098"/>
          </a:xfrm>
        </p:spPr>
        <p:txBody>
          <a:bodyPr vert="horz" lIns="91440" tIns="45720" rIns="91440" bIns="45720" rtlCol="0" anchor="t">
            <a:noAutofit/>
          </a:bodyPr>
          <a:lstStyle/>
          <a:p>
            <a:pPr marL="258445">
              <a:buFont typeface="Arial" panose="05050102010706020507" pitchFamily="18" charset="2"/>
              <a:buChar char="•"/>
            </a:pPr>
            <a:r>
              <a:rPr lang="sv-SE" sz="2000" dirty="0"/>
              <a:t>Pilotundersökning om brukares kontakt med myndighetsutövningen inom funktionshinderområdet utvecklas och genomförs under hösten.</a:t>
            </a:r>
            <a:endParaRPr lang="sv-SE" sz="2000" dirty="0">
              <a:cs typeface="Arial"/>
            </a:endParaRPr>
          </a:p>
          <a:p>
            <a:pPr marL="258445">
              <a:buFont typeface="Arial" panose="05050102010706020507" pitchFamily="18" charset="2"/>
              <a:buChar char="•"/>
            </a:pPr>
            <a:r>
              <a:rPr lang="sv-SE" sz="2000" dirty="0"/>
              <a:t>Stöd till kommunerna för att arbeta med individbaserad systematisk uppföljning av stödet till våldsutsatta vuxna genom SU-Kvinnofrid 2.0.</a:t>
            </a:r>
            <a:endParaRPr lang="sv-SE" sz="2000" dirty="0">
              <a:cs typeface="Arial"/>
            </a:endParaRPr>
          </a:p>
          <a:p>
            <a:pPr marL="258445">
              <a:buFont typeface="Arial" panose="05050102010706020507" pitchFamily="18" charset="2"/>
              <a:buChar char="•"/>
            </a:pPr>
            <a:r>
              <a:rPr lang="sv-SE" sz="2000" dirty="0"/>
              <a:t>Arbetet med automatisk informationsförsörjning till de kvalitetsregister som kommunerna använder </a:t>
            </a:r>
            <a:r>
              <a:rPr lang="sv-SE" sz="2000" dirty="0">
                <a:ea typeface="+mn-lt"/>
                <a:cs typeface="+mn-lt"/>
              </a:rPr>
              <a:t>slutförs</a:t>
            </a:r>
            <a:r>
              <a:rPr lang="sv-SE" sz="2000" dirty="0"/>
              <a:t>.</a:t>
            </a:r>
            <a:endParaRPr lang="sv-SE" sz="2000" dirty="0">
              <a:cs typeface="Arial"/>
            </a:endParaRPr>
          </a:p>
          <a:p>
            <a:pPr marL="258445">
              <a:buFont typeface="Arial" panose="05050102010706020507" pitchFamily="18" charset="2"/>
              <a:buChar char="•"/>
            </a:pPr>
            <a:r>
              <a:rPr lang="sv-SE" sz="2000" dirty="0"/>
              <a:t>Fortsatt utforskande av vilka ytterligare kvalitetsregister/data i kvalitetsregister som kan vara till nytta för kommunerna .</a:t>
            </a:r>
            <a:endParaRPr lang="sv-SE" sz="2000" dirty="0">
              <a:cs typeface="Arial"/>
            </a:endParaRPr>
          </a:p>
          <a:p>
            <a:pPr marL="258445">
              <a:buFont typeface="Arial" panose="05050102010706020507" pitchFamily="18" charset="2"/>
              <a:buChar char="•"/>
            </a:pPr>
            <a:r>
              <a:rPr lang="sv-SE" sz="2000" dirty="0"/>
              <a:t>Beslutade förstudier för kommande Yrkesresor.</a:t>
            </a:r>
            <a:endParaRPr lang="sv-SE" sz="2000" dirty="0">
              <a:cs typeface="Arial"/>
            </a:endParaRPr>
          </a:p>
          <a:p>
            <a:pPr marL="258445">
              <a:buFont typeface="Arial" panose="05050102010706020507" pitchFamily="18" charset="2"/>
              <a:buChar char="•"/>
            </a:pPr>
            <a:r>
              <a:rPr lang="sv-SE" sz="2000" dirty="0">
                <a:cs typeface="Arial"/>
              </a:rPr>
              <a:t>Nationellt test av modell för att lyfta lokala behov av kunskap.</a:t>
            </a:r>
          </a:p>
          <a:p>
            <a:pPr marL="29845" indent="0">
              <a:buNone/>
            </a:pPr>
            <a:r>
              <a:rPr lang="sv-SE" sz="2000" i="1" dirty="0">
                <a:cs typeface="Arial"/>
              </a:rPr>
              <a:t>                                                                                             Läs mer i anteckningsfältet!</a:t>
            </a:r>
          </a:p>
          <a:p>
            <a:pPr marL="29845" indent="0">
              <a:buNone/>
            </a:pPr>
            <a:endParaRPr lang="sv-SE" sz="2000" dirty="0">
              <a:cs typeface="Arial"/>
            </a:endParaRPr>
          </a:p>
        </p:txBody>
      </p:sp>
    </p:spTree>
    <p:extLst>
      <p:ext uri="{BB962C8B-B14F-4D97-AF65-F5344CB8AC3E}">
        <p14:creationId xmlns:p14="http://schemas.microsoft.com/office/powerpoint/2010/main" val="3331125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8A886C94-6DFC-4A12-8979-E0031C2989D8}"/>
              </a:ext>
            </a:extLst>
          </p:cNvPr>
          <p:cNvSpPr>
            <a:spLocks noGrp="1"/>
          </p:cNvSpPr>
          <p:nvPr>
            <p:ph idx="1"/>
          </p:nvPr>
        </p:nvSpPr>
        <p:spPr>
          <a:xfrm>
            <a:off x="683283" y="2623703"/>
            <a:ext cx="9354797" cy="2822058"/>
          </a:xfrm>
        </p:spPr>
        <p:txBody>
          <a:bodyPr/>
          <a:lstStyle/>
          <a:p>
            <a:pPr marL="0" lvl="0" indent="0" fontAlgn="base">
              <a:buNone/>
            </a:pPr>
            <a:r>
              <a:rPr lang="sv-SE" sz="2000" dirty="0"/>
              <a:t>Kommunerna rekommenderades att gemensamt, till SKL, finansiera viktiga förutsättningar för att arbeta evidensbaserat inom områdena uppföljning och nationell samordning till en kostnad av maximalt 19,5 mkr årligen, vilket innebär ca 1,95 kr/invånare i kommunen. Finansieringen skulle gälla för fyra år (2020-2023). </a:t>
            </a:r>
          </a:p>
          <a:p>
            <a:pPr marL="0" indent="0" fontAlgn="base">
              <a:buNone/>
            </a:pPr>
            <a:r>
              <a:rPr lang="sv-SE" sz="2000" dirty="0"/>
              <a:t/>
            </a:r>
            <a:br>
              <a:rPr lang="sv-SE" sz="2000" dirty="0"/>
            </a:br>
            <a:r>
              <a:rPr lang="sv-SE" sz="2000" dirty="0"/>
              <a:t>En uttalad avsikt från </a:t>
            </a:r>
            <a:r>
              <a:rPr lang="sv-SE" sz="2000" dirty="0" smtClean="0"/>
              <a:t>SKLs </a:t>
            </a:r>
            <a:r>
              <a:rPr lang="sv-SE" sz="2000" dirty="0"/>
              <a:t>styrelse var att finansiering och organisering skulle permanentas och att kommunerna så väl som staten skulle bidra långsiktigt. </a:t>
            </a:r>
            <a:endParaRPr lang="sv-SE" dirty="0"/>
          </a:p>
          <a:p>
            <a:endParaRPr lang="sv-SE" sz="2000" dirty="0"/>
          </a:p>
        </p:txBody>
      </p:sp>
      <p:sp>
        <p:nvSpPr>
          <p:cNvPr id="4" name="Rubrik 3">
            <a:extLst>
              <a:ext uri="{FF2B5EF4-FFF2-40B4-BE49-F238E27FC236}">
                <a16:creationId xmlns:a16="http://schemas.microsoft.com/office/drawing/2014/main" id="{74841E24-6741-438E-9DC5-6257D7FACE7F}"/>
              </a:ext>
            </a:extLst>
          </p:cNvPr>
          <p:cNvSpPr>
            <a:spLocks noGrp="1"/>
          </p:cNvSpPr>
          <p:nvPr>
            <p:ph type="title"/>
          </p:nvPr>
        </p:nvSpPr>
        <p:spPr>
          <a:xfrm>
            <a:off x="683283" y="837137"/>
            <a:ext cx="10035517" cy="1353901"/>
          </a:xfrm>
        </p:spPr>
        <p:txBody>
          <a:bodyPr anchor="ctr"/>
          <a:lstStyle/>
          <a:p>
            <a:r>
              <a:rPr lang="sv-SE" sz="3600" dirty="0"/>
              <a:t>Nuvarande rekommendation beslutades av SKL:s styrelse i dec 2018</a:t>
            </a:r>
          </a:p>
        </p:txBody>
      </p:sp>
    </p:spTree>
    <p:extLst>
      <p:ext uri="{BB962C8B-B14F-4D97-AF65-F5344CB8AC3E}">
        <p14:creationId xmlns:p14="http://schemas.microsoft.com/office/powerpoint/2010/main" val="713964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749FB1F-799B-49BA-AA5E-4169B691D2C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40488" y="1474574"/>
            <a:ext cx="6155955" cy="4272416"/>
          </a:xfrm>
          <a:prstGeom prst="rect">
            <a:avLst/>
          </a:prstGeom>
        </p:spPr>
      </p:pic>
      <p:sp>
        <p:nvSpPr>
          <p:cNvPr id="12" name="Platshållare för innehåll 1">
            <a:extLst>
              <a:ext uri="{FF2B5EF4-FFF2-40B4-BE49-F238E27FC236}">
                <a16:creationId xmlns:a16="http://schemas.microsoft.com/office/drawing/2014/main" id="{0F9C21FF-9E6E-3241-A156-F5BD47D32D10}"/>
              </a:ext>
            </a:extLst>
          </p:cNvPr>
          <p:cNvSpPr>
            <a:spLocks noGrp="1"/>
          </p:cNvSpPr>
          <p:nvPr>
            <p:ph idx="1"/>
          </p:nvPr>
        </p:nvSpPr>
        <p:spPr>
          <a:xfrm>
            <a:off x="664234" y="1617395"/>
            <a:ext cx="5151619" cy="4272417"/>
          </a:xfrm>
        </p:spPr>
        <p:txBody>
          <a:bodyPr numCol="1" spcCol="720000"/>
          <a:lstStyle/>
          <a:p>
            <a:pPr>
              <a:lnSpc>
                <a:spcPct val="120000"/>
              </a:lnSpc>
              <a:buFont typeface="Arial" panose="020B0604020202020204" pitchFamily="34" charset="0"/>
              <a:buChar char="•"/>
            </a:pPr>
            <a:r>
              <a:rPr lang="sv-SE" sz="1900" dirty="0"/>
              <a:t>Vi </a:t>
            </a:r>
            <a:r>
              <a:rPr lang="sv-SE" sz="1900" b="1" dirty="0"/>
              <a:t>använder</a:t>
            </a:r>
            <a:r>
              <a:rPr lang="sv-SE" sz="1900" dirty="0"/>
              <a:t> den bästa tillgängliga </a:t>
            </a:r>
            <a:r>
              <a:rPr lang="sv-SE" sz="1900" b="1" dirty="0"/>
              <a:t>kunskap</a:t>
            </a:r>
            <a:r>
              <a:rPr lang="sv-SE" sz="1900" dirty="0"/>
              <a:t> som finns i varje möte</a:t>
            </a:r>
          </a:p>
          <a:p>
            <a:pPr>
              <a:lnSpc>
                <a:spcPct val="120000"/>
              </a:lnSpc>
              <a:buFont typeface="Arial" panose="020B0604020202020204" pitchFamily="34" charset="0"/>
              <a:buChar char="•"/>
            </a:pPr>
            <a:r>
              <a:rPr lang="sv-SE" sz="1900" dirty="0"/>
              <a:t>Mötet </a:t>
            </a:r>
            <a:r>
              <a:rPr lang="sv-SE" sz="1900" b="1" dirty="0"/>
              <a:t>följs upp och analyseras</a:t>
            </a:r>
            <a:r>
              <a:rPr lang="sv-SE" sz="1900" dirty="0"/>
              <a:t> både på individnivå och på gruppnivå</a:t>
            </a:r>
          </a:p>
          <a:p>
            <a:pPr>
              <a:lnSpc>
                <a:spcPct val="120000"/>
              </a:lnSpc>
              <a:buFont typeface="Arial" panose="020B0604020202020204" pitchFamily="34" charset="0"/>
              <a:buChar char="•"/>
            </a:pPr>
            <a:r>
              <a:rPr lang="sv-SE" sz="1900" b="1" dirty="0"/>
              <a:t>Ny kunskap </a:t>
            </a:r>
            <a:r>
              <a:rPr lang="sv-SE" sz="1900" dirty="0"/>
              <a:t>kan snabbt omsättas, och ny kunskap genereras och systematiseras</a:t>
            </a:r>
          </a:p>
          <a:p>
            <a:pPr>
              <a:lnSpc>
                <a:spcPct val="120000"/>
              </a:lnSpc>
              <a:buFont typeface="Arial" panose="020B0604020202020204" pitchFamily="34" charset="0"/>
              <a:buChar char="•"/>
            </a:pPr>
            <a:r>
              <a:rPr lang="sv-SE" sz="1900" dirty="0"/>
              <a:t>Identifiera och prioritera </a:t>
            </a:r>
            <a:r>
              <a:rPr lang="sv-SE" sz="1900" b="1" dirty="0"/>
              <a:t>förbättringsområden</a:t>
            </a:r>
            <a:r>
              <a:rPr lang="sv-SE" sz="1900" dirty="0"/>
              <a:t> tillsammans med brukaren/klienten är en del av vardagen </a:t>
            </a:r>
          </a:p>
          <a:p>
            <a:pPr>
              <a:lnSpc>
                <a:spcPct val="120000"/>
              </a:lnSpc>
              <a:buFont typeface="Arial" panose="020B0604020202020204" pitchFamily="34" charset="0"/>
              <a:buChar char="•"/>
            </a:pPr>
            <a:r>
              <a:rPr lang="sv-SE" sz="1900" dirty="0"/>
              <a:t>Det är </a:t>
            </a:r>
            <a:r>
              <a:rPr lang="sv-SE" sz="1900" b="1" dirty="0"/>
              <a:t>enkelt</a:t>
            </a:r>
            <a:r>
              <a:rPr lang="sv-SE" sz="1900" dirty="0"/>
              <a:t> att jobba kunskapsbaserat</a:t>
            </a:r>
          </a:p>
          <a:p>
            <a:pPr>
              <a:lnSpc>
                <a:spcPct val="120000"/>
              </a:lnSpc>
            </a:pPr>
            <a:endParaRPr lang="sv-SE" sz="1900" dirty="0"/>
          </a:p>
        </p:txBody>
      </p:sp>
      <p:sp>
        <p:nvSpPr>
          <p:cNvPr id="13" name="Rubrik 2">
            <a:extLst>
              <a:ext uri="{FF2B5EF4-FFF2-40B4-BE49-F238E27FC236}">
                <a16:creationId xmlns:a16="http://schemas.microsoft.com/office/drawing/2014/main" id="{D28444AD-7257-1D4A-82D1-5C2A86C9DD75}"/>
              </a:ext>
            </a:extLst>
          </p:cNvPr>
          <p:cNvSpPr>
            <a:spLocks noGrp="1"/>
          </p:cNvSpPr>
          <p:nvPr>
            <p:ph type="title"/>
          </p:nvPr>
        </p:nvSpPr>
        <p:spPr>
          <a:xfrm>
            <a:off x="664233" y="702221"/>
            <a:ext cx="8446149" cy="615591"/>
          </a:xfrm>
        </p:spPr>
        <p:txBody>
          <a:bodyPr/>
          <a:lstStyle/>
          <a:p>
            <a:r>
              <a:rPr lang="sv-SE" sz="3600"/>
              <a:t>Mål med kunskapsarbetet</a:t>
            </a:r>
            <a:endParaRPr lang="sv-SE" sz="3600" dirty="0"/>
          </a:p>
        </p:txBody>
      </p:sp>
    </p:spTree>
    <p:extLst>
      <p:ext uri="{BB962C8B-B14F-4D97-AF65-F5344CB8AC3E}">
        <p14:creationId xmlns:p14="http://schemas.microsoft.com/office/powerpoint/2010/main" val="1307948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64232" y="2105994"/>
            <a:ext cx="9609825" cy="4127807"/>
          </a:xfrm>
        </p:spPr>
        <p:txBody>
          <a:bodyPr vert="horz" lIns="91440" tIns="45720" rIns="91440" bIns="45720" rtlCol="0" anchor="t">
            <a:noAutofit/>
          </a:bodyPr>
          <a:lstStyle/>
          <a:p>
            <a:pPr marL="0" indent="0">
              <a:buNone/>
            </a:pPr>
            <a:r>
              <a:rPr lang="sv-SE" dirty="0"/>
              <a:t>Gemensam finansiering möjliggör förvaltning av viktiga verktyg för lokal kunskapsstyrning</a:t>
            </a:r>
            <a:r>
              <a:rPr lang="sv-SE" dirty="0">
                <a:ea typeface="+mn-lt"/>
                <a:cs typeface="+mn-lt"/>
              </a:rPr>
              <a:t>, som exempelvis nationella brukarundersökningar, nationella kvalitetsregister och individbaserad systematisk uppföljning. </a:t>
            </a:r>
            <a:endParaRPr lang="en-US" dirty="0">
              <a:ea typeface="+mn-lt"/>
              <a:cs typeface="+mn-lt"/>
            </a:endParaRPr>
          </a:p>
          <a:p>
            <a:pPr marL="0" indent="0">
              <a:buNone/>
            </a:pPr>
            <a:r>
              <a:rPr lang="sv-SE" dirty="0">
                <a:ea typeface="+mn-lt"/>
                <a:cs typeface="+mn-lt"/>
              </a:rPr>
              <a:t>Gemensam finansiering möjliggör också nya nationella satsningar, utifrån kommunernas behov.</a:t>
            </a:r>
          </a:p>
          <a:p>
            <a:pPr marL="0" indent="0">
              <a:buNone/>
            </a:pPr>
            <a:r>
              <a:rPr lang="sv-SE" dirty="0">
                <a:ea typeface="+mn-lt"/>
                <a:cs typeface="+mn-lt"/>
              </a:rPr>
              <a:t>SKR:s roll i det gemensamma arbetet innebär bland annat att samordna och utveckla kunskapsstyrningen nationellt. </a:t>
            </a:r>
            <a:endParaRPr lang="en-US" dirty="0">
              <a:ea typeface="+mn-lt"/>
              <a:cs typeface="+mn-lt"/>
            </a:endParaRPr>
          </a:p>
          <a:p>
            <a:pPr marL="0" indent="0">
              <a:buNone/>
            </a:pPr>
            <a:r>
              <a:rPr lang="sv-SE" dirty="0">
                <a:ea typeface="+mn-lt"/>
                <a:cs typeface="+mn-lt"/>
              </a:rPr>
              <a:t>Kommunerna har möjlighet att påverka de nationella satsningarna inom ramen för det gemensamma arbetet.  </a:t>
            </a:r>
            <a:endParaRPr lang="en-US" dirty="0">
              <a:ea typeface="+mn-lt"/>
              <a:cs typeface="+mn-lt"/>
            </a:endParaRPr>
          </a:p>
          <a:p>
            <a:pPr marL="372745" indent="-342900">
              <a:spcAft>
                <a:spcPts val="0"/>
              </a:spcAft>
              <a:buFont typeface="Arial" panose="020B0604020202020204" pitchFamily="34" charset="0"/>
              <a:buChar char="•"/>
            </a:pPr>
            <a:endParaRPr lang="sv-SE" dirty="0">
              <a:ea typeface="+mn-lt"/>
              <a:cs typeface="+mn-lt"/>
            </a:endParaRPr>
          </a:p>
          <a:p>
            <a:pPr marL="342900" indent="-342900">
              <a:buFont typeface="Arial" panose="020B0604020202020204" pitchFamily="34" charset="0"/>
              <a:buChar char="•"/>
            </a:pPr>
            <a:endParaRPr lang="sv-SE" dirty="0">
              <a:cs typeface="Arial"/>
            </a:endParaRPr>
          </a:p>
        </p:txBody>
      </p:sp>
      <p:sp>
        <p:nvSpPr>
          <p:cNvPr id="2" name="Rubrik 1"/>
          <p:cNvSpPr>
            <a:spLocks noGrp="1"/>
          </p:cNvSpPr>
          <p:nvPr>
            <p:ph type="title"/>
          </p:nvPr>
        </p:nvSpPr>
        <p:spPr>
          <a:xfrm>
            <a:off x="664233" y="279134"/>
            <a:ext cx="10091999" cy="1453414"/>
          </a:xfrm>
        </p:spPr>
        <p:txBody>
          <a:bodyPr/>
          <a:lstStyle/>
          <a:p>
            <a:r>
              <a:rPr lang="sv-SE" sz="4000" dirty="0">
                <a:ea typeface="+mj-lt"/>
                <a:cs typeface="+mj-lt"/>
              </a:rPr>
              <a:t>Kommuner som arbetar tillsammans kan åstadkomma mer än var och en för sig</a:t>
            </a:r>
          </a:p>
        </p:txBody>
      </p:sp>
    </p:spTree>
    <p:extLst>
      <p:ext uri="{BB962C8B-B14F-4D97-AF65-F5344CB8AC3E}">
        <p14:creationId xmlns:p14="http://schemas.microsoft.com/office/powerpoint/2010/main" val="4061103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20B9FF9-AE2A-4BA3-BB8B-6D0F07DCB75C}"/>
              </a:ext>
            </a:extLst>
          </p:cNvPr>
          <p:cNvSpPr>
            <a:spLocks noGrp="1"/>
          </p:cNvSpPr>
          <p:nvPr>
            <p:ph idx="1"/>
          </p:nvPr>
        </p:nvSpPr>
        <p:spPr>
          <a:xfrm>
            <a:off x="367974" y="2070953"/>
            <a:ext cx="11456051" cy="3821848"/>
          </a:xfrm>
        </p:spPr>
        <p:txBody>
          <a:bodyPr/>
          <a:lstStyle/>
          <a:p>
            <a:pPr marL="342900" lvl="0" indent="-342900" fontAlgn="base">
              <a:lnSpc>
                <a:spcPts val="2800"/>
              </a:lnSpc>
              <a:buSzPts val="1000"/>
              <a:buFont typeface="Symbol" panose="05050102010706020507" pitchFamily="18" charset="2"/>
              <a:buChar char=""/>
              <a:tabLst>
                <a:tab pos="457200" algn="l"/>
              </a:tabLst>
            </a:pPr>
            <a:endParaRPr lang="sv-SE" sz="2400" dirty="0"/>
          </a:p>
          <a:p>
            <a:pPr marL="342900" lvl="0" indent="-342900" fontAlgn="base">
              <a:lnSpc>
                <a:spcPts val="2800"/>
              </a:lnSpc>
              <a:buSzPts val="1000"/>
              <a:buFont typeface="Symbol" panose="05050102010706020507" pitchFamily="18" charset="2"/>
              <a:buChar char=""/>
              <a:tabLst>
                <a:tab pos="457200" algn="l"/>
              </a:tabLst>
            </a:pPr>
            <a:r>
              <a:rPr lang="sv-SE" sz="2400" dirty="0"/>
              <a:t>SKR:s styrelse har efterfrågat en plan för det fortsatta arbetet. Kansliet inledde planeringen </a:t>
            </a:r>
            <a:r>
              <a:rPr lang="sv-SE" dirty="0"/>
              <a:t>om framtida arbetssätt efter 2023 hösten 2021. </a:t>
            </a:r>
          </a:p>
          <a:p>
            <a:pPr marL="342900" lvl="0" indent="-342900" fontAlgn="base">
              <a:lnSpc>
                <a:spcPts val="2800"/>
              </a:lnSpc>
              <a:buSzPts val="1000"/>
              <a:buFont typeface="Symbol" panose="05050102010706020507" pitchFamily="18" charset="2"/>
              <a:buChar char=""/>
              <a:tabLst>
                <a:tab pos="457200" algn="l"/>
              </a:tabLst>
            </a:pPr>
            <a:r>
              <a:rPr lang="sv-SE" sz="2400" dirty="0"/>
              <a:t>För att kommunerna ska kunna prioritera ett kommande gemensamt arbete 2024 behövs </a:t>
            </a:r>
            <a:r>
              <a:rPr lang="sv-SE" dirty="0"/>
              <a:t>underlag för beslut tidigt 2023. </a:t>
            </a:r>
            <a:r>
              <a:rPr lang="sv-SE" sz="2400" dirty="0"/>
              <a:t>Beslut om långsiktig inriktning fattas med fördel av SKR:s nya styrelse, för att skapa legitimitet och ägarskap för arbetet. SKR:s nya styrelse som tillträder först i mars 2023.</a:t>
            </a:r>
          </a:p>
          <a:p>
            <a:pPr marL="342900" lvl="0" indent="-342900" fontAlgn="base">
              <a:lnSpc>
                <a:spcPts val="2800"/>
              </a:lnSpc>
              <a:buSzPts val="1000"/>
              <a:buFont typeface="Symbol" panose="05050102010706020507" pitchFamily="18" charset="2"/>
              <a:buChar char=""/>
              <a:tabLst>
                <a:tab pos="457200" algn="l"/>
              </a:tabLst>
            </a:pPr>
            <a:r>
              <a:rPr lang="sv-SE" dirty="0"/>
              <a:t>Utifrån dessa </a:t>
            </a:r>
            <a:r>
              <a:rPr lang="sv-SE" sz="2400" dirty="0"/>
              <a:t>tidsmässiga </a:t>
            </a:r>
            <a:r>
              <a:rPr lang="sv-SE" dirty="0"/>
              <a:t>utmaningar </a:t>
            </a:r>
            <a:r>
              <a:rPr lang="sv-SE" sz="2400" dirty="0"/>
              <a:t>anser SKR:s kansli att det bästa alternativet är att förlänga den nuvarande rekommendationen t o m 2024.</a:t>
            </a:r>
          </a:p>
          <a:p>
            <a:pPr marL="342900" lvl="0" indent="-342900" fontAlgn="base">
              <a:lnSpc>
                <a:spcPts val="2800"/>
              </a:lnSpc>
              <a:buSzPts val="1000"/>
              <a:buFont typeface="Symbol" panose="05050102010706020507" pitchFamily="18" charset="2"/>
              <a:buChar char=""/>
              <a:tabLst>
                <a:tab pos="457200" algn="l"/>
              </a:tabLst>
            </a:pPr>
            <a:endParaRPr lang="sv-SE" sz="2400" dirty="0"/>
          </a:p>
        </p:txBody>
      </p:sp>
      <p:sp>
        <p:nvSpPr>
          <p:cNvPr id="3" name="Rubrik 2">
            <a:extLst>
              <a:ext uri="{FF2B5EF4-FFF2-40B4-BE49-F238E27FC236}">
                <a16:creationId xmlns:a16="http://schemas.microsoft.com/office/drawing/2014/main" id="{27964AC6-431F-477B-AB6A-27FB4F48E618}"/>
              </a:ext>
            </a:extLst>
          </p:cNvPr>
          <p:cNvSpPr>
            <a:spLocks noGrp="1"/>
          </p:cNvSpPr>
          <p:nvPr>
            <p:ph type="title"/>
          </p:nvPr>
        </p:nvSpPr>
        <p:spPr>
          <a:xfrm>
            <a:off x="736420" y="536302"/>
            <a:ext cx="9609825" cy="1231392"/>
          </a:xfrm>
        </p:spPr>
        <p:txBody>
          <a:bodyPr/>
          <a:lstStyle/>
          <a:p>
            <a:r>
              <a:rPr lang="sv-SE" dirty="0"/>
              <a:t>Efter 2023 löper nuvarande rekommendation ut</a:t>
            </a:r>
          </a:p>
        </p:txBody>
      </p:sp>
    </p:spTree>
    <p:extLst>
      <p:ext uri="{BB962C8B-B14F-4D97-AF65-F5344CB8AC3E}">
        <p14:creationId xmlns:p14="http://schemas.microsoft.com/office/powerpoint/2010/main" val="3660264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A58B8DF-11DD-44B4-A00F-3C9515A330C7}"/>
              </a:ext>
            </a:extLst>
          </p:cNvPr>
          <p:cNvSpPr>
            <a:spLocks noGrp="1"/>
          </p:cNvSpPr>
          <p:nvPr>
            <p:ph idx="1"/>
          </p:nvPr>
        </p:nvSpPr>
        <p:spPr>
          <a:xfrm>
            <a:off x="664230" y="1158091"/>
            <a:ext cx="10054569" cy="4548442"/>
          </a:xfrm>
        </p:spPr>
        <p:txBody>
          <a:bodyPr/>
          <a:lstStyle/>
          <a:p>
            <a:pPr marL="0" indent="0" fontAlgn="base">
              <a:lnSpc>
                <a:spcPts val="2800"/>
              </a:lnSpc>
              <a:buSzPts val="1000"/>
              <a:buNone/>
              <a:tabLst>
                <a:tab pos="457200" algn="l"/>
              </a:tabLst>
            </a:pPr>
            <a:r>
              <a:rPr lang="sv-SE" sz="2200" b="1" dirty="0"/>
              <a:t>Förlaget är att nuvarande rekommendation om tilläggsfinansiering för det gemensamma arbetet med stöd till kunskapsstyrning i socialtjänsten för åren 2020-2023 förlängs t o m 2024 så att tillträdande styrelse fattar beslut om ett långsiktigt arbetssätt i frågan.</a:t>
            </a:r>
            <a:endParaRPr lang="sv-SE" sz="800" b="1" dirty="0"/>
          </a:p>
          <a:p>
            <a:pPr marL="342900" lvl="0" indent="-342900" fontAlgn="base">
              <a:lnSpc>
                <a:spcPts val="2800"/>
              </a:lnSpc>
              <a:buSzPts val="1000"/>
              <a:buFont typeface="Symbol" panose="05050102010706020507" pitchFamily="18" charset="2"/>
              <a:buChar char=""/>
              <a:tabLst>
                <a:tab pos="457200" algn="l"/>
              </a:tabLst>
            </a:pPr>
            <a:r>
              <a:rPr lang="sv-SE" sz="2000" dirty="0"/>
              <a:t>Det är en fördel att avvakta med beslut om ett långsiktigt arbetssätt tills beslut om kommande socialtjänstlag fattats eftersom denna innehåller skrivningar som berör området kunskapsstyrning</a:t>
            </a:r>
          </a:p>
          <a:p>
            <a:pPr marL="342900" lvl="0" indent="-342900" fontAlgn="base">
              <a:lnSpc>
                <a:spcPts val="2800"/>
              </a:lnSpc>
              <a:buSzPts val="1000"/>
              <a:buFont typeface="Symbol" panose="05050102010706020507" pitchFamily="18" charset="2"/>
              <a:buChar char=""/>
              <a:tabLst>
                <a:tab pos="457200" algn="l"/>
              </a:tabLst>
            </a:pPr>
            <a:r>
              <a:rPr lang="sv-SE" sz="2000" dirty="0"/>
              <a:t>Den nya lagen kan påverka kommunernas prioriteringar av innehållet i det gemensamma arbetet framåt.</a:t>
            </a:r>
          </a:p>
          <a:p>
            <a:pPr marL="342900" lvl="0" indent="-342900" fontAlgn="base">
              <a:lnSpc>
                <a:spcPts val="2800"/>
              </a:lnSpc>
              <a:buSzPts val="1000"/>
              <a:buFont typeface="Symbol" panose="05050102010706020507" pitchFamily="18" charset="2"/>
              <a:buChar char=""/>
              <a:tabLst>
                <a:tab pos="457200" algn="l"/>
              </a:tabLst>
            </a:pPr>
            <a:r>
              <a:rPr lang="sv-SE" sz="2000" dirty="0"/>
              <a:t>En ny socialtjänstlag ger öppningar för SKRs intressebevakning avseende statens bidrag till omställningen av en kunskapsbaserad socialtjänst.</a:t>
            </a:r>
            <a:endParaRPr lang="sv-SE" sz="2800" b="1" dirty="0">
              <a:effectLst/>
              <a:latin typeface="Calibri" panose="020F0502020204030204" pitchFamily="34" charset="0"/>
              <a:ea typeface="Calibri" panose="020F0502020204030204" pitchFamily="34" charset="0"/>
            </a:endParaRPr>
          </a:p>
          <a:p>
            <a:pPr marL="30163" indent="0">
              <a:spcAft>
                <a:spcPts val="1800"/>
              </a:spcAft>
              <a:buNone/>
            </a:pPr>
            <a:endParaRPr lang="sv-SE" sz="2400" dirty="0"/>
          </a:p>
          <a:p>
            <a:pPr marL="30163" indent="0">
              <a:spcAft>
                <a:spcPts val="1800"/>
              </a:spcAft>
              <a:buNone/>
            </a:pPr>
            <a:endParaRPr lang="sv-SE" b="1" dirty="0"/>
          </a:p>
        </p:txBody>
      </p:sp>
      <p:sp>
        <p:nvSpPr>
          <p:cNvPr id="3" name="Rubrik 2">
            <a:extLst>
              <a:ext uri="{FF2B5EF4-FFF2-40B4-BE49-F238E27FC236}">
                <a16:creationId xmlns:a16="http://schemas.microsoft.com/office/drawing/2014/main" id="{9183C175-09C1-4557-9262-75777EA39412}"/>
              </a:ext>
            </a:extLst>
          </p:cNvPr>
          <p:cNvSpPr>
            <a:spLocks noGrp="1"/>
          </p:cNvSpPr>
          <p:nvPr>
            <p:ph type="title"/>
          </p:nvPr>
        </p:nvSpPr>
        <p:spPr>
          <a:xfrm>
            <a:off x="664231" y="357620"/>
            <a:ext cx="9609825" cy="611522"/>
          </a:xfrm>
        </p:spPr>
        <p:txBody>
          <a:bodyPr/>
          <a:lstStyle/>
          <a:p>
            <a:r>
              <a:rPr lang="sv-SE" sz="4000" dirty="0"/>
              <a:t>Förslag :</a:t>
            </a:r>
          </a:p>
        </p:txBody>
      </p:sp>
    </p:spTree>
    <p:extLst>
      <p:ext uri="{BB962C8B-B14F-4D97-AF65-F5344CB8AC3E}">
        <p14:creationId xmlns:p14="http://schemas.microsoft.com/office/powerpoint/2010/main" val="343545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8D88145-96D7-45E0-8557-319BBBE12CEE}"/>
              </a:ext>
            </a:extLst>
          </p:cNvPr>
          <p:cNvSpPr>
            <a:spLocks noGrp="1"/>
          </p:cNvSpPr>
          <p:nvPr>
            <p:ph idx="1"/>
          </p:nvPr>
        </p:nvSpPr>
        <p:spPr>
          <a:xfrm>
            <a:off x="664232" y="2000922"/>
            <a:ext cx="8985378" cy="3790277"/>
          </a:xfrm>
        </p:spPr>
        <p:txBody>
          <a:bodyPr/>
          <a:lstStyle/>
          <a:p>
            <a:pPr marL="30163" indent="0">
              <a:spcAft>
                <a:spcPts val="2400"/>
              </a:spcAft>
              <a:buNone/>
            </a:pPr>
            <a:r>
              <a:rPr lang="sv-SE" dirty="0"/>
              <a:t>Arbetet utifrån rekommendationen fortsätter med samma fokusområden och med samma finansiering (1,95 kr/</a:t>
            </a:r>
            <a:r>
              <a:rPr lang="sv-SE" dirty="0" err="1"/>
              <a:t>inv</a:t>
            </a:r>
            <a:r>
              <a:rPr lang="sv-SE" dirty="0"/>
              <a:t>) som under åren 2020-2023.</a:t>
            </a:r>
          </a:p>
          <a:p>
            <a:pPr marL="30163" indent="0">
              <a:spcAft>
                <a:spcPts val="2400"/>
              </a:spcAft>
              <a:buNone/>
            </a:pPr>
            <a:r>
              <a:rPr lang="sv-SE" dirty="0"/>
              <a:t>SKR behöver information om respektive kommuns medverkan under 2024. Form för detta återkommer.</a:t>
            </a:r>
          </a:p>
          <a:p>
            <a:pPr marL="30163" indent="0">
              <a:spcAft>
                <a:spcPts val="2400"/>
              </a:spcAft>
              <a:buNone/>
            </a:pPr>
            <a:r>
              <a:rPr lang="sv-SE" dirty="0"/>
              <a:t>Under 2022-2023 planeras för ett långsiktigt arbetssätt avseende stödet till kunskapsstyrning i socialtjänsten för åren efter 2024.</a:t>
            </a:r>
          </a:p>
        </p:txBody>
      </p:sp>
      <p:sp>
        <p:nvSpPr>
          <p:cNvPr id="3" name="Rubrik 2">
            <a:extLst>
              <a:ext uri="{FF2B5EF4-FFF2-40B4-BE49-F238E27FC236}">
                <a16:creationId xmlns:a16="http://schemas.microsoft.com/office/drawing/2014/main" id="{ADA1F4BB-EAEC-43A2-A950-2185BCC1728B}"/>
              </a:ext>
            </a:extLst>
          </p:cNvPr>
          <p:cNvSpPr>
            <a:spLocks noGrp="1"/>
          </p:cNvSpPr>
          <p:nvPr>
            <p:ph type="title"/>
          </p:nvPr>
        </p:nvSpPr>
        <p:spPr>
          <a:xfrm>
            <a:off x="664231" y="785307"/>
            <a:ext cx="10861019" cy="930161"/>
          </a:xfrm>
        </p:spPr>
        <p:txBody>
          <a:bodyPr/>
          <a:lstStyle/>
          <a:p>
            <a:r>
              <a:rPr lang="sv-SE" dirty="0"/>
              <a:t>Vad innebär förslaget för kommunerna?</a:t>
            </a:r>
          </a:p>
        </p:txBody>
      </p:sp>
    </p:spTree>
    <p:extLst>
      <p:ext uri="{BB962C8B-B14F-4D97-AF65-F5344CB8AC3E}">
        <p14:creationId xmlns:p14="http://schemas.microsoft.com/office/powerpoint/2010/main" val="784740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C178C9D-127E-4345-9639-ED16E7FB58C6}"/>
              </a:ext>
            </a:extLst>
          </p:cNvPr>
          <p:cNvSpPr>
            <a:spLocks noGrp="1"/>
          </p:cNvSpPr>
          <p:nvPr>
            <p:ph idx="1"/>
          </p:nvPr>
        </p:nvSpPr>
        <p:spPr>
          <a:xfrm>
            <a:off x="664231" y="3524035"/>
            <a:ext cx="10914743" cy="2393879"/>
          </a:xfrm>
        </p:spPr>
        <p:txBody>
          <a:bodyPr/>
          <a:lstStyle/>
          <a:p>
            <a:pPr marL="30163" indent="0">
              <a:buNone/>
            </a:pPr>
            <a:r>
              <a:rPr lang="sv-SE" dirty="0"/>
              <a:t>SKR kommer att bjuda in till öppna informationstillfällen om förslaget. Datum och länkar kommer att skickas med ett PM som skickas till alla socialchefer den 13 </a:t>
            </a:r>
            <a:r>
              <a:rPr lang="sv-SE"/>
              <a:t>maj.</a:t>
            </a:r>
            <a:endParaRPr lang="sv-SE" dirty="0"/>
          </a:p>
        </p:txBody>
      </p:sp>
      <p:sp>
        <p:nvSpPr>
          <p:cNvPr id="3" name="Rubrik 2">
            <a:extLst>
              <a:ext uri="{FF2B5EF4-FFF2-40B4-BE49-F238E27FC236}">
                <a16:creationId xmlns:a16="http://schemas.microsoft.com/office/drawing/2014/main" id="{09B03B94-0CD6-455A-87B4-40551FABF861}"/>
              </a:ext>
            </a:extLst>
          </p:cNvPr>
          <p:cNvSpPr>
            <a:spLocks noGrp="1"/>
          </p:cNvSpPr>
          <p:nvPr>
            <p:ph type="title"/>
          </p:nvPr>
        </p:nvSpPr>
        <p:spPr>
          <a:xfrm>
            <a:off x="664231" y="826977"/>
            <a:ext cx="10416145" cy="2818959"/>
          </a:xfrm>
        </p:spPr>
        <p:txBody>
          <a:bodyPr/>
          <a:lstStyle/>
          <a:p>
            <a:r>
              <a:rPr lang="sv-SE" sz="4000" dirty="0"/>
              <a:t>Öppna informationsmöten för kommuner </a:t>
            </a:r>
            <a:br>
              <a:rPr lang="sv-SE" sz="4000" dirty="0"/>
            </a:br>
            <a:r>
              <a:rPr lang="sv-SE" sz="4000" b="0" dirty="0"/>
              <a:t>om förslaget till förlängning av rekommendationen till och med 2024</a:t>
            </a:r>
          </a:p>
        </p:txBody>
      </p:sp>
    </p:spTree>
    <p:extLst>
      <p:ext uri="{BB962C8B-B14F-4D97-AF65-F5344CB8AC3E}">
        <p14:creationId xmlns:p14="http://schemas.microsoft.com/office/powerpoint/2010/main" val="3147989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AE88ACE-5EC2-4B26-91CE-4100DF0BF1CB}"/>
              </a:ext>
            </a:extLst>
          </p:cNvPr>
          <p:cNvSpPr>
            <a:spLocks noGrp="1"/>
          </p:cNvSpPr>
          <p:nvPr>
            <p:ph idx="1"/>
          </p:nvPr>
        </p:nvSpPr>
        <p:spPr>
          <a:xfrm>
            <a:off x="664233" y="2105994"/>
            <a:ext cx="9609825" cy="3738598"/>
          </a:xfrm>
        </p:spPr>
        <p:txBody>
          <a:bodyPr/>
          <a:lstStyle/>
          <a:p>
            <a:pPr marL="30163" indent="0">
              <a:buNone/>
            </a:pPr>
            <a:r>
              <a:rPr lang="sv-SE" dirty="0"/>
              <a:t>För:</a:t>
            </a:r>
          </a:p>
          <a:p>
            <a:pPr>
              <a:buFont typeface="Arial" panose="020B0604020202020204" pitchFamily="34" charset="0"/>
              <a:buChar char="•"/>
            </a:pPr>
            <a:r>
              <a:rPr lang="sv-SE" dirty="0"/>
              <a:t>särskilda frågor </a:t>
            </a:r>
          </a:p>
          <a:p>
            <a:pPr>
              <a:buFont typeface="Arial" panose="020B0604020202020204" pitchFamily="34" charset="0"/>
              <a:buChar char="•"/>
            </a:pPr>
            <a:r>
              <a:rPr lang="sv-SE" dirty="0"/>
              <a:t>ytterligare information</a:t>
            </a:r>
          </a:p>
          <a:p>
            <a:pPr marL="30163" indent="0">
              <a:buNone/>
            </a:pPr>
            <a:endParaRPr lang="sv-SE" dirty="0"/>
          </a:p>
          <a:p>
            <a:pPr marL="30163" indent="0">
              <a:buNone/>
            </a:pPr>
            <a:r>
              <a:rPr lang="sv-SE" dirty="0"/>
              <a:t>Kontakta Anna Lilja Qvarlander, SKR</a:t>
            </a:r>
            <a:br>
              <a:rPr lang="sv-SE" dirty="0"/>
            </a:br>
            <a:r>
              <a:rPr lang="sv-SE" dirty="0">
                <a:hlinkClick r:id="rId2"/>
              </a:rPr>
              <a:t>anna.lilja.qvarlander@skr.se</a:t>
            </a:r>
            <a:endParaRPr lang="sv-SE" dirty="0"/>
          </a:p>
          <a:p>
            <a:pPr marL="30163" indent="0">
              <a:buNone/>
            </a:pPr>
            <a:endParaRPr lang="sv-SE" dirty="0"/>
          </a:p>
          <a:p>
            <a:pPr marL="30163" indent="0">
              <a:buNone/>
            </a:pPr>
            <a:endParaRPr lang="sv-SE" dirty="0"/>
          </a:p>
          <a:p>
            <a:pPr marL="30163" indent="0">
              <a:buNone/>
            </a:pPr>
            <a:endParaRPr lang="sv-SE" dirty="0"/>
          </a:p>
          <a:p>
            <a:endParaRPr lang="sv-SE" dirty="0"/>
          </a:p>
          <a:p>
            <a:endParaRPr lang="sv-SE" dirty="0"/>
          </a:p>
        </p:txBody>
      </p:sp>
      <p:sp>
        <p:nvSpPr>
          <p:cNvPr id="3" name="Rubrik 2">
            <a:extLst>
              <a:ext uri="{FF2B5EF4-FFF2-40B4-BE49-F238E27FC236}">
                <a16:creationId xmlns:a16="http://schemas.microsoft.com/office/drawing/2014/main" id="{A9CD9559-9B79-41DA-B02D-A4492443CD6B}"/>
              </a:ext>
            </a:extLst>
          </p:cNvPr>
          <p:cNvSpPr>
            <a:spLocks noGrp="1"/>
          </p:cNvSpPr>
          <p:nvPr>
            <p:ph type="title"/>
          </p:nvPr>
        </p:nvSpPr>
        <p:spPr/>
        <p:txBody>
          <a:bodyPr/>
          <a:lstStyle/>
          <a:p>
            <a:r>
              <a:rPr lang="sv-SE" dirty="0"/>
              <a:t>Ytterligare stöd vid behov</a:t>
            </a:r>
          </a:p>
        </p:txBody>
      </p:sp>
    </p:spTree>
    <p:extLst>
      <p:ext uri="{BB962C8B-B14F-4D97-AF65-F5344CB8AC3E}">
        <p14:creationId xmlns:p14="http://schemas.microsoft.com/office/powerpoint/2010/main" val="649168030"/>
      </p:ext>
    </p:extLst>
  </p:cSld>
  <p:clrMapOvr>
    <a:masterClrMapping/>
  </p:clrMapOvr>
</p:sld>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2E8938F9-0327-447A-BF3F-FC61FA569C80}"/>
    </a:ext>
  </a:extLst>
</a:theme>
</file>

<file path=ppt/theme/theme2.xml><?xml version="1.0" encoding="utf-8"?>
<a:theme xmlns:a="http://schemas.openxmlformats.org/drawingml/2006/main" name="SKL PPT Röd">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F21737DD-E578-46C8-9886-86CEC654586F}"/>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FD1CEDE4-AA2E-46FB-B779-290BFBC30F20}"/>
    </a:ext>
  </a:extLst>
</a:theme>
</file>

<file path=ppt/theme/theme4.xml><?xml version="1.0" encoding="utf-8"?>
<a:theme xmlns:a="http://schemas.openxmlformats.org/drawingml/2006/main" name="SKL PPT Mörk">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979E2BA5-51B9-49DB-B6F8-94675517DD24}"/>
    </a:ext>
  </a:extLst>
</a:theme>
</file>

<file path=ppt/theme/theme5.xml><?xml version="1.0" encoding="utf-8"?>
<a:theme xmlns:a="http://schemas.openxmlformats.org/drawingml/2006/main" name="SKL PPT Svar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1582006C-4D88-4F2F-8761-F62EAACF56C2}"/>
    </a:ext>
  </a:extLst>
</a:theme>
</file>

<file path=ppt/theme/theme6.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D973E264-F2C5-4099-ACCB-219FE53F047E}"/>
    </a:ext>
  </a:extLst>
</a:theme>
</file>

<file path=ppt/theme/theme7.xml><?xml version="1.0" encoding="utf-8"?>
<a:theme xmlns:a="http://schemas.openxmlformats.org/drawingml/2006/main" name="1_SKL PPT Vi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AA2B0D8B-6B51-4AAB-ADE9-8F3C4DAB5BA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A7BA1582E593841BBD1B0B2B78E6F5F" ma:contentTypeVersion="2" ma:contentTypeDescription="Skapa ett nytt dokument." ma:contentTypeScope="" ma:versionID="d4baa276416b3116939fc8e3b15157d2">
  <xsd:schema xmlns:xsd="http://www.w3.org/2001/XMLSchema" xmlns:xs="http://www.w3.org/2001/XMLSchema" xmlns:p="http://schemas.microsoft.com/office/2006/metadata/properties" xmlns:ns2="af9b82fd-bfdc-4181-a204-e623554e49e7" targetNamespace="http://schemas.microsoft.com/office/2006/metadata/properties" ma:root="true" ma:fieldsID="b1dbe32e354da759c11f5f85ef55cf20" ns2:_="">
    <xsd:import namespace="af9b82fd-bfdc-4181-a204-e623554e49e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b82fd-bfdc-4181-a204-e623554e49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A6ADF2-1DCC-4CE5-984B-FD08F8CD7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9b82fd-bfdc-4181-a204-e623554e49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A70AB3-CE1D-43CC-8291-1828D7DD2A1B}">
  <ds:schemaRefs>
    <ds:schemaRef ds:uri="http://schemas.microsoft.com/office/2006/metadata/properties"/>
    <ds:schemaRef ds:uri="af9b82fd-bfdc-4181-a204-e623554e49e7"/>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D9219AEE-1258-45F3-AB91-3941BBF64C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SKR</Template>
  <TotalTime>1175</TotalTime>
  <Words>2922</Words>
  <Application>Microsoft Office PowerPoint</Application>
  <PresentationFormat>Bredbild</PresentationFormat>
  <Paragraphs>184</Paragraphs>
  <Slides>16</Slides>
  <Notes>12</Notes>
  <HiddenSlides>0</HiddenSlides>
  <MMClips>0</MMClips>
  <ScaleCrop>false</ScaleCrop>
  <HeadingPairs>
    <vt:vector size="6" baseType="variant">
      <vt:variant>
        <vt:lpstr>Använt teckensnitt</vt:lpstr>
      </vt:variant>
      <vt:variant>
        <vt:i4>5</vt:i4>
      </vt:variant>
      <vt:variant>
        <vt:lpstr>Tema</vt:lpstr>
      </vt:variant>
      <vt:variant>
        <vt:i4>7</vt:i4>
      </vt:variant>
      <vt:variant>
        <vt:lpstr>Bildrubriker</vt:lpstr>
      </vt:variant>
      <vt:variant>
        <vt:i4>16</vt:i4>
      </vt:variant>
    </vt:vector>
  </HeadingPairs>
  <TitlesOfParts>
    <vt:vector size="28" baseType="lpstr">
      <vt:lpstr>Arial</vt:lpstr>
      <vt:lpstr>Arial,Sans-Serif</vt:lpstr>
      <vt:lpstr>Calibri</vt:lpstr>
      <vt:lpstr>Symbol</vt:lpstr>
      <vt:lpstr>Wingdings</vt:lpstr>
      <vt:lpstr>SKL PPT Gul</vt:lpstr>
      <vt:lpstr>SKL PPT Röd</vt:lpstr>
      <vt:lpstr>Inledningsbilder</vt:lpstr>
      <vt:lpstr>SKL PPT Mörk</vt:lpstr>
      <vt:lpstr>SKL PPT Svart</vt:lpstr>
      <vt:lpstr>SKL PPT Vit</vt:lpstr>
      <vt:lpstr>1_SKL PPT Vit</vt:lpstr>
      <vt:lpstr>Förslag på  förlängning av rekommendation kunskapsstyrning socialtjänst 2024</vt:lpstr>
      <vt:lpstr>Nuvarande rekommendation beslutades av SKL:s styrelse i dec 2018</vt:lpstr>
      <vt:lpstr>Mål med kunskapsarbetet</vt:lpstr>
      <vt:lpstr>Kommuner som arbetar tillsammans kan åstadkomma mer än var och en för sig</vt:lpstr>
      <vt:lpstr>Efter 2023 löper nuvarande rekommendation ut</vt:lpstr>
      <vt:lpstr>Förslag :</vt:lpstr>
      <vt:lpstr>Vad innebär förslaget för kommunerna?</vt:lpstr>
      <vt:lpstr>Öppna informationsmöten för kommuner  om förslaget till förlängning av rekommendationen till och med 2024</vt:lpstr>
      <vt:lpstr>Ytterligare stöd vid behov</vt:lpstr>
      <vt:lpstr>PowerPoint-presentation</vt:lpstr>
      <vt:lpstr>Tack vare rekommendationen har äldreomsorgen tillgång till fem nationella kvalitetsregister</vt:lpstr>
      <vt:lpstr>Arbete för att minska dubbeldokumentation har kunnat sättas igång. </vt:lpstr>
      <vt:lpstr>Varje röst räknas genom brukarundersökningar</vt:lpstr>
      <vt:lpstr>Deltagande och utveckling av brukarundersökningar 2021-2022</vt:lpstr>
      <vt:lpstr>Kommuner och regioner samverkar om kunskapsstyrning i hälso- och sjukvård</vt:lpstr>
      <vt:lpstr>Exempel på utvecklingsarbeten som finansieras av rekommendation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Förslag på  förlängning av rekommendation kunskapsstyrning socialtjänst 2024</dc:title>
  <dc:creator>Lilja Qvarlander Anna</dc:creator>
  <cp:lastModifiedBy>Mårtensson Tanja /Ledningsstöd och strategi Hälso- och sjukvård Dalarna /Falun</cp:lastModifiedBy>
  <cp:revision>12</cp:revision>
  <dcterms:created xsi:type="dcterms:W3CDTF">2022-04-28T12:05:26Z</dcterms:created>
  <dcterms:modified xsi:type="dcterms:W3CDTF">2022-05-27T16:07:41Z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0x0101007A7BA1582E593841BBD1B0B2B78E6F5F</vt:lpwstr>
  </property>
</Properties>
</file>