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38" r:id="rId2"/>
    <p:sldMasterId id="2147483763" r:id="rId3"/>
    <p:sldMasterId id="2147483774" r:id="rId4"/>
    <p:sldMasterId id="2147483788" r:id="rId5"/>
  </p:sldMasterIdLst>
  <p:notesMasterIdLst>
    <p:notesMasterId r:id="rId80"/>
  </p:notesMasterIdLst>
  <p:handoutMasterIdLst>
    <p:handoutMasterId r:id="rId81"/>
  </p:handoutMasterIdLst>
  <p:sldIdLst>
    <p:sldId id="342" r:id="rId6"/>
    <p:sldId id="451" r:id="rId7"/>
    <p:sldId id="467" r:id="rId8"/>
    <p:sldId id="592" r:id="rId9"/>
    <p:sldId id="593" r:id="rId10"/>
    <p:sldId id="594" r:id="rId11"/>
    <p:sldId id="603" r:id="rId12"/>
    <p:sldId id="500" r:id="rId13"/>
    <p:sldId id="604" r:id="rId14"/>
    <p:sldId id="595" r:id="rId15"/>
    <p:sldId id="596" r:id="rId16"/>
    <p:sldId id="597" r:id="rId17"/>
    <p:sldId id="601" r:id="rId18"/>
    <p:sldId id="602" r:id="rId19"/>
    <p:sldId id="605" r:id="rId20"/>
    <p:sldId id="502" r:id="rId21"/>
    <p:sldId id="543" r:id="rId22"/>
    <p:sldId id="544" r:id="rId23"/>
    <p:sldId id="545" r:id="rId24"/>
    <p:sldId id="546" r:id="rId25"/>
    <p:sldId id="547" r:id="rId26"/>
    <p:sldId id="606" r:id="rId27"/>
    <p:sldId id="549" r:id="rId28"/>
    <p:sldId id="550" r:id="rId29"/>
    <p:sldId id="551" r:id="rId30"/>
    <p:sldId id="553" r:id="rId31"/>
    <p:sldId id="554" r:id="rId32"/>
    <p:sldId id="607" r:id="rId33"/>
    <p:sldId id="565" r:id="rId34"/>
    <p:sldId id="566" r:id="rId35"/>
    <p:sldId id="567" r:id="rId36"/>
    <p:sldId id="568" r:id="rId37"/>
    <p:sldId id="571" r:id="rId38"/>
    <p:sldId id="572" r:id="rId39"/>
    <p:sldId id="573" r:id="rId40"/>
    <p:sldId id="574" r:id="rId41"/>
    <p:sldId id="575" r:id="rId42"/>
    <p:sldId id="576" r:id="rId43"/>
    <p:sldId id="577" r:id="rId44"/>
    <p:sldId id="608" r:id="rId45"/>
    <p:sldId id="579" r:id="rId46"/>
    <p:sldId id="580" r:id="rId47"/>
    <p:sldId id="581" r:id="rId48"/>
    <p:sldId id="582" r:id="rId49"/>
    <p:sldId id="583" r:id="rId50"/>
    <p:sldId id="584" r:id="rId51"/>
    <p:sldId id="585" r:id="rId52"/>
    <p:sldId id="586" r:id="rId53"/>
    <p:sldId id="587" r:id="rId54"/>
    <p:sldId id="588" r:id="rId55"/>
    <p:sldId id="589" r:id="rId56"/>
    <p:sldId id="590" r:id="rId57"/>
    <p:sldId id="591" r:id="rId58"/>
    <p:sldId id="609" r:id="rId59"/>
    <p:sldId id="514" r:id="rId60"/>
    <p:sldId id="513" r:id="rId61"/>
    <p:sldId id="530" r:id="rId62"/>
    <p:sldId id="531" r:id="rId63"/>
    <p:sldId id="532" r:id="rId64"/>
    <p:sldId id="533" r:id="rId65"/>
    <p:sldId id="534" r:id="rId66"/>
    <p:sldId id="535" r:id="rId67"/>
    <p:sldId id="536" r:id="rId68"/>
    <p:sldId id="537" r:id="rId69"/>
    <p:sldId id="538" r:id="rId70"/>
    <p:sldId id="539" r:id="rId71"/>
    <p:sldId id="540" r:id="rId72"/>
    <p:sldId id="541" r:id="rId73"/>
    <p:sldId id="515" r:id="rId74"/>
    <p:sldId id="516" r:id="rId75"/>
    <p:sldId id="526" r:id="rId76"/>
    <p:sldId id="528" r:id="rId77"/>
    <p:sldId id="388" r:id="rId78"/>
    <p:sldId id="341" r:id="rId7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09"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xmeli" initials="a" lastIdx="2" clrIdx="1">
    <p:extLst>
      <p:ext uri="{19B8F6BF-5375-455C-9EA6-DF929625EA0E}">
        <p15:presenceInfo xmlns:p15="http://schemas.microsoft.com/office/powerpoint/2012/main" userId="axmel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060"/>
    <a:srgbClr val="93CEC1"/>
    <a:srgbClr val="54B7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74" autoAdjust="0"/>
    <p:restoredTop sz="51512" autoAdjust="0"/>
  </p:normalViewPr>
  <p:slideViewPr>
    <p:cSldViewPr snapToGrid="0">
      <p:cViewPr varScale="1">
        <p:scale>
          <a:sx n="55" d="100"/>
          <a:sy n="55" d="100"/>
        </p:scale>
        <p:origin x="606" y="72"/>
      </p:cViewPr>
      <p:guideLst>
        <p:guide orient="horz" pos="709"/>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104"/>
    </p:cViewPr>
  </p:sorterViewPr>
  <p:notesViewPr>
    <p:cSldViewPr snapToGrid="0" showGuides="1">
      <p:cViewPr varScale="1">
        <p:scale>
          <a:sx n="159" d="100"/>
          <a:sy n="159" d="100"/>
        </p:scale>
        <p:origin x="5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commentAuthors" Target="commentAuthors.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handoutMaster" Target="handoutMasters/handoutMaster1.xml"/><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2491D3-EC51-4EEA-9AE8-3F45C379F18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sv-SE"/>
        </a:p>
      </dgm:t>
    </dgm:pt>
    <dgm:pt modelId="{5E7A01CA-E142-46E7-B317-3DCB14AB15B7}">
      <dgm:prSet phldrT="[Text]"/>
      <dgm:spPr/>
      <dgm:t>
        <a:bodyPr/>
        <a:lstStyle/>
        <a:p>
          <a:r>
            <a:rPr lang="sv-SE" dirty="0" smtClean="0">
              <a:solidFill>
                <a:sysClr val="window" lastClr="FFFFFF"/>
              </a:solidFill>
              <a:latin typeface="Calibri" panose="020F0502020204030204"/>
              <a:ea typeface="+mn-ea"/>
              <a:cs typeface="+mn-cs"/>
            </a:rPr>
            <a:t>Styrgrupp divisionschefer</a:t>
          </a:r>
          <a:endParaRPr lang="sv-SE" dirty="0"/>
        </a:p>
      </dgm:t>
    </dgm:pt>
    <dgm:pt modelId="{E3E43197-B685-48F6-84A2-A33762BD90BA}" type="parTrans" cxnId="{E9166894-93E5-4ADD-B2F2-852DB7F8ED7C}">
      <dgm:prSet/>
      <dgm:spPr/>
      <dgm:t>
        <a:bodyPr/>
        <a:lstStyle/>
        <a:p>
          <a:endParaRPr lang="sv-SE"/>
        </a:p>
      </dgm:t>
    </dgm:pt>
    <dgm:pt modelId="{97B3D5A7-68CC-4584-8A2A-2D6CBAF37692}" type="sibTrans" cxnId="{E9166894-93E5-4ADD-B2F2-852DB7F8ED7C}">
      <dgm:prSet/>
      <dgm:spPr/>
      <dgm:t>
        <a:bodyPr/>
        <a:lstStyle/>
        <a:p>
          <a:endParaRPr lang="sv-SE"/>
        </a:p>
      </dgm:t>
    </dgm:pt>
    <dgm:pt modelId="{1537C269-0808-4417-A61E-F429D8801BD1}">
      <dgm:prSet phldrT="[Text]"/>
      <dgm:spPr/>
      <dgm:t>
        <a:bodyPr/>
        <a:lstStyle/>
        <a:p>
          <a:r>
            <a:rPr lang="sv-SE" dirty="0" smtClean="0">
              <a:solidFill>
                <a:sysClr val="window" lastClr="FFFFFF"/>
              </a:solidFill>
              <a:latin typeface="Calibri" panose="020F0502020204030204"/>
              <a:ea typeface="+mn-ea"/>
              <a:cs typeface="+mn-cs"/>
            </a:rPr>
            <a:t>Processägare bemanning </a:t>
          </a:r>
        </a:p>
        <a:p>
          <a:r>
            <a:rPr lang="sv-SE" dirty="0" smtClean="0">
              <a:solidFill>
                <a:sysClr val="window" lastClr="FFFFFF"/>
              </a:solidFill>
              <a:latin typeface="Calibri" panose="020F0502020204030204"/>
              <a:ea typeface="+mn-ea"/>
              <a:cs typeface="+mn-cs"/>
            </a:rPr>
            <a:t>Chef HR </a:t>
          </a:r>
          <a:r>
            <a:rPr lang="sv-SE" dirty="0" err="1" smtClean="0">
              <a:solidFill>
                <a:sysClr val="window" lastClr="FFFFFF"/>
              </a:solidFill>
              <a:latin typeface="Calibri" panose="020F0502020204030204"/>
              <a:ea typeface="+mn-ea"/>
              <a:cs typeface="+mn-cs"/>
            </a:rPr>
            <a:t>HoS</a:t>
          </a:r>
          <a:endParaRPr lang="sv-SE" dirty="0"/>
        </a:p>
      </dgm:t>
    </dgm:pt>
    <dgm:pt modelId="{03F161A9-B776-40CA-A76D-4693FA89F118}" type="parTrans" cxnId="{07F95881-3CBE-4411-B3EF-ECBF7B3AC07F}">
      <dgm:prSet/>
      <dgm:spPr/>
      <dgm:t>
        <a:bodyPr/>
        <a:lstStyle/>
        <a:p>
          <a:endParaRPr lang="sv-SE"/>
        </a:p>
      </dgm:t>
    </dgm:pt>
    <dgm:pt modelId="{386D0C16-BC75-467A-A81C-5884D46894E1}" type="sibTrans" cxnId="{07F95881-3CBE-4411-B3EF-ECBF7B3AC07F}">
      <dgm:prSet/>
      <dgm:spPr/>
      <dgm:t>
        <a:bodyPr/>
        <a:lstStyle/>
        <a:p>
          <a:endParaRPr lang="sv-SE"/>
        </a:p>
      </dgm:t>
    </dgm:pt>
    <dgm:pt modelId="{A9224937-28DB-457D-AE85-47599EE26FFE}">
      <dgm:prSet phldrT="[Text]"/>
      <dgm:spPr/>
      <dgm:t>
        <a:bodyPr/>
        <a:lstStyle/>
        <a:p>
          <a:r>
            <a:rPr lang="sv-SE" dirty="0" smtClean="0">
              <a:solidFill>
                <a:sysClr val="window" lastClr="FFFFFF"/>
              </a:solidFill>
              <a:latin typeface="Calibri" panose="020F0502020204030204"/>
              <a:ea typeface="+mn-ea"/>
              <a:cs typeface="+mn-cs"/>
            </a:rPr>
            <a:t>Processägare interna patientflöden</a:t>
          </a:r>
          <a:endParaRPr lang="sv-SE" dirty="0"/>
        </a:p>
      </dgm:t>
    </dgm:pt>
    <dgm:pt modelId="{CB1A3E9C-4F17-44BF-9DAA-818DC9B1CC63}" type="parTrans" cxnId="{BC8965B1-7605-4593-A1D6-21BE455B5BF9}">
      <dgm:prSet/>
      <dgm:spPr/>
      <dgm:t>
        <a:bodyPr/>
        <a:lstStyle/>
        <a:p>
          <a:endParaRPr lang="sv-SE"/>
        </a:p>
      </dgm:t>
    </dgm:pt>
    <dgm:pt modelId="{A3DCB7BC-34ED-436D-8DA0-92FA3B0ECF1D}" type="sibTrans" cxnId="{BC8965B1-7605-4593-A1D6-21BE455B5BF9}">
      <dgm:prSet/>
      <dgm:spPr/>
      <dgm:t>
        <a:bodyPr/>
        <a:lstStyle/>
        <a:p>
          <a:endParaRPr lang="sv-SE"/>
        </a:p>
      </dgm:t>
    </dgm:pt>
    <dgm:pt modelId="{8655B1F4-8653-4CEC-B10F-75AE877994E9}">
      <dgm:prSet/>
      <dgm:spPr/>
      <dgm:t>
        <a:bodyPr/>
        <a:lstStyle/>
        <a:p>
          <a:r>
            <a:rPr lang="sv-SE" dirty="0" smtClean="0">
              <a:solidFill>
                <a:sysClr val="window" lastClr="FFFFFF"/>
              </a:solidFill>
              <a:latin typeface="Calibri" panose="020F0502020204030204"/>
              <a:ea typeface="+mn-ea"/>
              <a:cs typeface="+mn-cs"/>
            </a:rPr>
            <a:t>Processägare vårdplatser </a:t>
          </a:r>
        </a:p>
        <a:p>
          <a:r>
            <a:rPr lang="sv-SE" dirty="0" smtClean="0">
              <a:solidFill>
                <a:sysClr val="window" lastClr="FFFFFF"/>
              </a:solidFill>
              <a:latin typeface="Calibri" panose="020F0502020204030204"/>
              <a:ea typeface="+mn-ea"/>
              <a:cs typeface="+mn-cs"/>
            </a:rPr>
            <a:t>Chef produktion</a:t>
          </a:r>
          <a:endParaRPr lang="sv-SE" dirty="0"/>
        </a:p>
      </dgm:t>
    </dgm:pt>
    <dgm:pt modelId="{6DF2B2CA-6CB9-441A-9FB2-8A1AB3B69B3C}" type="parTrans" cxnId="{577273FA-C82C-4962-BF9F-EE6D3FE953B4}">
      <dgm:prSet/>
      <dgm:spPr/>
      <dgm:t>
        <a:bodyPr/>
        <a:lstStyle/>
        <a:p>
          <a:endParaRPr lang="sv-SE"/>
        </a:p>
      </dgm:t>
    </dgm:pt>
    <dgm:pt modelId="{E32BC61B-5DBF-4B60-8DA8-644673C53933}" type="sibTrans" cxnId="{577273FA-C82C-4962-BF9F-EE6D3FE953B4}">
      <dgm:prSet/>
      <dgm:spPr/>
      <dgm:t>
        <a:bodyPr/>
        <a:lstStyle/>
        <a:p>
          <a:endParaRPr lang="sv-SE"/>
        </a:p>
      </dgm:t>
    </dgm:pt>
    <dgm:pt modelId="{6B340B89-C70C-4934-AE48-43DCE8DDCA12}">
      <dgm:prSet/>
      <dgm:spPr/>
      <dgm:t>
        <a:bodyPr/>
        <a:lstStyle/>
        <a:p>
          <a:r>
            <a:rPr lang="sv-SE" dirty="0" smtClean="0">
              <a:solidFill>
                <a:sysClr val="window" lastClr="FFFFFF"/>
              </a:solidFill>
              <a:latin typeface="Calibri" panose="020F0502020204030204"/>
              <a:ea typeface="+mn-ea"/>
              <a:cs typeface="+mn-cs"/>
            </a:rPr>
            <a:t>Processägare externa patientflöden </a:t>
          </a:r>
        </a:p>
        <a:p>
          <a:r>
            <a:rPr lang="sv-SE" dirty="0" smtClean="0">
              <a:solidFill>
                <a:sysClr val="window" lastClr="FFFFFF"/>
              </a:solidFill>
              <a:latin typeface="Calibri" panose="020F0502020204030204"/>
              <a:ea typeface="+mn-ea"/>
              <a:cs typeface="+mn-cs"/>
            </a:rPr>
            <a:t>Chef God &amp; Nära vård</a:t>
          </a:r>
          <a:endParaRPr lang="sv-SE" dirty="0">
            <a:solidFill>
              <a:sysClr val="window" lastClr="FFFFFF"/>
            </a:solidFill>
            <a:latin typeface="Calibri" panose="020F0502020204030204"/>
            <a:ea typeface="+mn-ea"/>
            <a:cs typeface="+mn-cs"/>
          </a:endParaRPr>
        </a:p>
      </dgm:t>
    </dgm:pt>
    <dgm:pt modelId="{5D735DA6-D519-47B2-B334-8C23731439DB}" type="sibTrans" cxnId="{9D7718A2-05AB-4CCF-A6D8-3C01054F2E2C}">
      <dgm:prSet/>
      <dgm:spPr/>
      <dgm:t>
        <a:bodyPr/>
        <a:lstStyle/>
        <a:p>
          <a:endParaRPr lang="sv-SE"/>
        </a:p>
      </dgm:t>
    </dgm:pt>
    <dgm:pt modelId="{9ACA2BDE-1417-47CB-B642-1263BD912621}" type="parTrans" cxnId="{9D7718A2-05AB-4CCF-A6D8-3C01054F2E2C}">
      <dgm:prSet/>
      <dgm:spPr/>
      <dgm:t>
        <a:bodyPr/>
        <a:lstStyle/>
        <a:p>
          <a:endParaRPr lang="sv-SE"/>
        </a:p>
      </dgm:t>
    </dgm:pt>
    <dgm:pt modelId="{68402CE3-8770-440F-A1E6-2B04A78B6795}" type="pres">
      <dgm:prSet presAssocID="{E72491D3-EC51-4EEA-9AE8-3F45C379F181}" presName="hierChild1" presStyleCnt="0">
        <dgm:presLayoutVars>
          <dgm:orgChart val="1"/>
          <dgm:chPref val="1"/>
          <dgm:dir/>
          <dgm:animOne val="branch"/>
          <dgm:animLvl val="lvl"/>
          <dgm:resizeHandles/>
        </dgm:presLayoutVars>
      </dgm:prSet>
      <dgm:spPr/>
      <dgm:t>
        <a:bodyPr/>
        <a:lstStyle/>
        <a:p>
          <a:endParaRPr lang="sv-SE"/>
        </a:p>
      </dgm:t>
    </dgm:pt>
    <dgm:pt modelId="{25B70F47-15C9-44CE-9BEA-858486A342D2}" type="pres">
      <dgm:prSet presAssocID="{5E7A01CA-E142-46E7-B317-3DCB14AB15B7}" presName="hierRoot1" presStyleCnt="0">
        <dgm:presLayoutVars>
          <dgm:hierBranch val="init"/>
        </dgm:presLayoutVars>
      </dgm:prSet>
      <dgm:spPr/>
    </dgm:pt>
    <dgm:pt modelId="{C8B0D790-E6DF-4F1C-9EF9-463CF51E477A}" type="pres">
      <dgm:prSet presAssocID="{5E7A01CA-E142-46E7-B317-3DCB14AB15B7}" presName="rootComposite1" presStyleCnt="0"/>
      <dgm:spPr/>
    </dgm:pt>
    <dgm:pt modelId="{168ADBA0-F56B-4CA6-90BF-B630B74DC3D0}" type="pres">
      <dgm:prSet presAssocID="{5E7A01CA-E142-46E7-B317-3DCB14AB15B7}" presName="rootText1" presStyleLbl="node0" presStyleIdx="0" presStyleCnt="1">
        <dgm:presLayoutVars>
          <dgm:chPref val="3"/>
        </dgm:presLayoutVars>
      </dgm:prSet>
      <dgm:spPr/>
      <dgm:t>
        <a:bodyPr/>
        <a:lstStyle/>
        <a:p>
          <a:endParaRPr lang="sv-SE"/>
        </a:p>
      </dgm:t>
    </dgm:pt>
    <dgm:pt modelId="{67667402-085E-47DD-891C-893E0EA02930}" type="pres">
      <dgm:prSet presAssocID="{5E7A01CA-E142-46E7-B317-3DCB14AB15B7}" presName="rootConnector1" presStyleLbl="node1" presStyleIdx="0" presStyleCnt="0"/>
      <dgm:spPr/>
      <dgm:t>
        <a:bodyPr/>
        <a:lstStyle/>
        <a:p>
          <a:endParaRPr lang="sv-SE"/>
        </a:p>
      </dgm:t>
    </dgm:pt>
    <dgm:pt modelId="{E3070D0B-BEF2-4C95-8C08-17796619AE33}" type="pres">
      <dgm:prSet presAssocID="{5E7A01CA-E142-46E7-B317-3DCB14AB15B7}" presName="hierChild2" presStyleCnt="0"/>
      <dgm:spPr/>
    </dgm:pt>
    <dgm:pt modelId="{89018718-C83A-47E5-80D3-678ADC08B1A5}" type="pres">
      <dgm:prSet presAssocID="{6DF2B2CA-6CB9-441A-9FB2-8A1AB3B69B3C}" presName="Name37" presStyleLbl="parChTrans1D2" presStyleIdx="0" presStyleCnt="4"/>
      <dgm:spPr/>
      <dgm:t>
        <a:bodyPr/>
        <a:lstStyle/>
        <a:p>
          <a:endParaRPr lang="sv-SE"/>
        </a:p>
      </dgm:t>
    </dgm:pt>
    <dgm:pt modelId="{80900D0D-AAFB-4B39-B3C8-0F9D15F89343}" type="pres">
      <dgm:prSet presAssocID="{8655B1F4-8653-4CEC-B10F-75AE877994E9}" presName="hierRoot2" presStyleCnt="0">
        <dgm:presLayoutVars>
          <dgm:hierBranch val="init"/>
        </dgm:presLayoutVars>
      </dgm:prSet>
      <dgm:spPr/>
    </dgm:pt>
    <dgm:pt modelId="{85B6C7E3-D21C-448D-ABE1-8354EAA9DBA9}" type="pres">
      <dgm:prSet presAssocID="{8655B1F4-8653-4CEC-B10F-75AE877994E9}" presName="rootComposite" presStyleCnt="0"/>
      <dgm:spPr/>
    </dgm:pt>
    <dgm:pt modelId="{42AB6376-FD2E-45D7-9AE7-79A4913FA23B}" type="pres">
      <dgm:prSet presAssocID="{8655B1F4-8653-4CEC-B10F-75AE877994E9}" presName="rootText" presStyleLbl="node2" presStyleIdx="0" presStyleCnt="4">
        <dgm:presLayoutVars>
          <dgm:chPref val="3"/>
        </dgm:presLayoutVars>
      </dgm:prSet>
      <dgm:spPr/>
      <dgm:t>
        <a:bodyPr/>
        <a:lstStyle/>
        <a:p>
          <a:endParaRPr lang="sv-SE"/>
        </a:p>
      </dgm:t>
    </dgm:pt>
    <dgm:pt modelId="{718AF126-7BBB-49CA-93DE-43C7B5738FBB}" type="pres">
      <dgm:prSet presAssocID="{8655B1F4-8653-4CEC-B10F-75AE877994E9}" presName="rootConnector" presStyleLbl="node2" presStyleIdx="0" presStyleCnt="4"/>
      <dgm:spPr/>
      <dgm:t>
        <a:bodyPr/>
        <a:lstStyle/>
        <a:p>
          <a:endParaRPr lang="sv-SE"/>
        </a:p>
      </dgm:t>
    </dgm:pt>
    <dgm:pt modelId="{CD2CCA18-79FB-45A4-8581-8E05AED49144}" type="pres">
      <dgm:prSet presAssocID="{8655B1F4-8653-4CEC-B10F-75AE877994E9}" presName="hierChild4" presStyleCnt="0"/>
      <dgm:spPr/>
    </dgm:pt>
    <dgm:pt modelId="{8564BD68-C7FE-4243-921D-91558751B027}" type="pres">
      <dgm:prSet presAssocID="{8655B1F4-8653-4CEC-B10F-75AE877994E9}" presName="hierChild5" presStyleCnt="0"/>
      <dgm:spPr/>
    </dgm:pt>
    <dgm:pt modelId="{AAED61A2-1266-4EF3-BA30-5311520542CE}" type="pres">
      <dgm:prSet presAssocID="{03F161A9-B776-40CA-A76D-4693FA89F118}" presName="Name37" presStyleLbl="parChTrans1D2" presStyleIdx="1" presStyleCnt="4"/>
      <dgm:spPr/>
      <dgm:t>
        <a:bodyPr/>
        <a:lstStyle/>
        <a:p>
          <a:endParaRPr lang="sv-SE"/>
        </a:p>
      </dgm:t>
    </dgm:pt>
    <dgm:pt modelId="{E8D7CC37-D173-432B-844D-8EBC7E78866A}" type="pres">
      <dgm:prSet presAssocID="{1537C269-0808-4417-A61E-F429D8801BD1}" presName="hierRoot2" presStyleCnt="0">
        <dgm:presLayoutVars>
          <dgm:hierBranch val="init"/>
        </dgm:presLayoutVars>
      </dgm:prSet>
      <dgm:spPr/>
    </dgm:pt>
    <dgm:pt modelId="{02106E86-666E-4FE8-AEBA-B38915B4DD5F}" type="pres">
      <dgm:prSet presAssocID="{1537C269-0808-4417-A61E-F429D8801BD1}" presName="rootComposite" presStyleCnt="0"/>
      <dgm:spPr/>
    </dgm:pt>
    <dgm:pt modelId="{F25637F4-4334-48FF-81A0-AB6AD9E7D2EA}" type="pres">
      <dgm:prSet presAssocID="{1537C269-0808-4417-A61E-F429D8801BD1}" presName="rootText" presStyleLbl="node2" presStyleIdx="1" presStyleCnt="4">
        <dgm:presLayoutVars>
          <dgm:chPref val="3"/>
        </dgm:presLayoutVars>
      </dgm:prSet>
      <dgm:spPr/>
      <dgm:t>
        <a:bodyPr/>
        <a:lstStyle/>
        <a:p>
          <a:endParaRPr lang="sv-SE"/>
        </a:p>
      </dgm:t>
    </dgm:pt>
    <dgm:pt modelId="{FF0356E4-041B-4880-A7A3-18A77D38B78F}" type="pres">
      <dgm:prSet presAssocID="{1537C269-0808-4417-A61E-F429D8801BD1}" presName="rootConnector" presStyleLbl="node2" presStyleIdx="1" presStyleCnt="4"/>
      <dgm:spPr/>
      <dgm:t>
        <a:bodyPr/>
        <a:lstStyle/>
        <a:p>
          <a:endParaRPr lang="sv-SE"/>
        </a:p>
      </dgm:t>
    </dgm:pt>
    <dgm:pt modelId="{88171B4C-8CC0-4347-AD64-E1545599D4D2}" type="pres">
      <dgm:prSet presAssocID="{1537C269-0808-4417-A61E-F429D8801BD1}" presName="hierChild4" presStyleCnt="0"/>
      <dgm:spPr/>
    </dgm:pt>
    <dgm:pt modelId="{F00F50E3-1BFF-44AB-9478-8ADF3166A361}" type="pres">
      <dgm:prSet presAssocID="{1537C269-0808-4417-A61E-F429D8801BD1}" presName="hierChild5" presStyleCnt="0"/>
      <dgm:spPr/>
    </dgm:pt>
    <dgm:pt modelId="{3BDA9230-9548-4089-9564-4D4BA7BD3D12}" type="pres">
      <dgm:prSet presAssocID="{CB1A3E9C-4F17-44BF-9DAA-818DC9B1CC63}" presName="Name37" presStyleLbl="parChTrans1D2" presStyleIdx="2" presStyleCnt="4"/>
      <dgm:spPr/>
      <dgm:t>
        <a:bodyPr/>
        <a:lstStyle/>
        <a:p>
          <a:endParaRPr lang="sv-SE"/>
        </a:p>
      </dgm:t>
    </dgm:pt>
    <dgm:pt modelId="{7A3D1942-8615-42B2-8997-56670168A74D}" type="pres">
      <dgm:prSet presAssocID="{A9224937-28DB-457D-AE85-47599EE26FFE}" presName="hierRoot2" presStyleCnt="0">
        <dgm:presLayoutVars>
          <dgm:hierBranch val="init"/>
        </dgm:presLayoutVars>
      </dgm:prSet>
      <dgm:spPr/>
    </dgm:pt>
    <dgm:pt modelId="{A099086A-0F0F-4E16-AC5E-A3D5C2C09858}" type="pres">
      <dgm:prSet presAssocID="{A9224937-28DB-457D-AE85-47599EE26FFE}" presName="rootComposite" presStyleCnt="0"/>
      <dgm:spPr/>
    </dgm:pt>
    <dgm:pt modelId="{490949EA-09BB-4123-A0CB-70E7536B72C7}" type="pres">
      <dgm:prSet presAssocID="{A9224937-28DB-457D-AE85-47599EE26FFE}" presName="rootText" presStyleLbl="node2" presStyleIdx="2" presStyleCnt="4">
        <dgm:presLayoutVars>
          <dgm:chPref val="3"/>
        </dgm:presLayoutVars>
      </dgm:prSet>
      <dgm:spPr/>
      <dgm:t>
        <a:bodyPr/>
        <a:lstStyle/>
        <a:p>
          <a:endParaRPr lang="sv-SE"/>
        </a:p>
      </dgm:t>
    </dgm:pt>
    <dgm:pt modelId="{BD857DAD-39DD-41C9-9E17-571C911DEF43}" type="pres">
      <dgm:prSet presAssocID="{A9224937-28DB-457D-AE85-47599EE26FFE}" presName="rootConnector" presStyleLbl="node2" presStyleIdx="2" presStyleCnt="4"/>
      <dgm:spPr/>
      <dgm:t>
        <a:bodyPr/>
        <a:lstStyle/>
        <a:p>
          <a:endParaRPr lang="sv-SE"/>
        </a:p>
      </dgm:t>
    </dgm:pt>
    <dgm:pt modelId="{9D1B5391-667B-4CEF-B32E-6B9B445956AF}" type="pres">
      <dgm:prSet presAssocID="{A9224937-28DB-457D-AE85-47599EE26FFE}" presName="hierChild4" presStyleCnt="0"/>
      <dgm:spPr/>
    </dgm:pt>
    <dgm:pt modelId="{4EC05466-923E-4CD9-ACC7-FC2ECDCD1686}" type="pres">
      <dgm:prSet presAssocID="{A9224937-28DB-457D-AE85-47599EE26FFE}" presName="hierChild5" presStyleCnt="0"/>
      <dgm:spPr/>
    </dgm:pt>
    <dgm:pt modelId="{78F4CF22-CAB4-422E-AAA2-A4C2A0EEC795}" type="pres">
      <dgm:prSet presAssocID="{9ACA2BDE-1417-47CB-B642-1263BD912621}" presName="Name37" presStyleLbl="parChTrans1D2" presStyleIdx="3" presStyleCnt="4"/>
      <dgm:spPr/>
      <dgm:t>
        <a:bodyPr/>
        <a:lstStyle/>
        <a:p>
          <a:endParaRPr lang="sv-SE"/>
        </a:p>
      </dgm:t>
    </dgm:pt>
    <dgm:pt modelId="{37DC8804-798F-4F9E-9672-94061DF963AD}" type="pres">
      <dgm:prSet presAssocID="{6B340B89-C70C-4934-AE48-43DCE8DDCA12}" presName="hierRoot2" presStyleCnt="0">
        <dgm:presLayoutVars>
          <dgm:hierBranch val="init"/>
        </dgm:presLayoutVars>
      </dgm:prSet>
      <dgm:spPr/>
    </dgm:pt>
    <dgm:pt modelId="{5C49A1CF-29C8-4733-9A98-BE0F8CD3767C}" type="pres">
      <dgm:prSet presAssocID="{6B340B89-C70C-4934-AE48-43DCE8DDCA12}" presName="rootComposite" presStyleCnt="0"/>
      <dgm:spPr/>
    </dgm:pt>
    <dgm:pt modelId="{56FAD3D7-461D-4F2D-B04B-B1BD10017118}" type="pres">
      <dgm:prSet presAssocID="{6B340B89-C70C-4934-AE48-43DCE8DDCA12}" presName="rootText" presStyleLbl="node2" presStyleIdx="3" presStyleCnt="4">
        <dgm:presLayoutVars>
          <dgm:chPref val="3"/>
        </dgm:presLayoutVars>
      </dgm:prSet>
      <dgm:spPr/>
      <dgm:t>
        <a:bodyPr/>
        <a:lstStyle/>
        <a:p>
          <a:endParaRPr lang="sv-SE"/>
        </a:p>
      </dgm:t>
    </dgm:pt>
    <dgm:pt modelId="{731E4962-C3DA-4B24-8CBB-42F9B804091E}" type="pres">
      <dgm:prSet presAssocID="{6B340B89-C70C-4934-AE48-43DCE8DDCA12}" presName="rootConnector" presStyleLbl="node2" presStyleIdx="3" presStyleCnt="4"/>
      <dgm:spPr/>
      <dgm:t>
        <a:bodyPr/>
        <a:lstStyle/>
        <a:p>
          <a:endParaRPr lang="sv-SE"/>
        </a:p>
      </dgm:t>
    </dgm:pt>
    <dgm:pt modelId="{13F8ACE6-C944-45CB-A42B-96EF44A41BB7}" type="pres">
      <dgm:prSet presAssocID="{6B340B89-C70C-4934-AE48-43DCE8DDCA12}" presName="hierChild4" presStyleCnt="0"/>
      <dgm:spPr/>
    </dgm:pt>
    <dgm:pt modelId="{C0D72A1E-E2BB-4AF7-93B9-8E1B0D082812}" type="pres">
      <dgm:prSet presAssocID="{6B340B89-C70C-4934-AE48-43DCE8DDCA12}" presName="hierChild5" presStyleCnt="0"/>
      <dgm:spPr/>
    </dgm:pt>
    <dgm:pt modelId="{0459BA61-1390-4384-8E81-DE82C0BFFAE9}" type="pres">
      <dgm:prSet presAssocID="{5E7A01CA-E142-46E7-B317-3DCB14AB15B7}" presName="hierChild3" presStyleCnt="0"/>
      <dgm:spPr/>
    </dgm:pt>
  </dgm:ptLst>
  <dgm:cxnLst>
    <dgm:cxn modelId="{BC8965B1-7605-4593-A1D6-21BE455B5BF9}" srcId="{5E7A01CA-E142-46E7-B317-3DCB14AB15B7}" destId="{A9224937-28DB-457D-AE85-47599EE26FFE}" srcOrd="2" destOrd="0" parTransId="{CB1A3E9C-4F17-44BF-9DAA-818DC9B1CC63}" sibTransId="{A3DCB7BC-34ED-436D-8DA0-92FA3B0ECF1D}"/>
    <dgm:cxn modelId="{577273FA-C82C-4962-BF9F-EE6D3FE953B4}" srcId="{5E7A01CA-E142-46E7-B317-3DCB14AB15B7}" destId="{8655B1F4-8653-4CEC-B10F-75AE877994E9}" srcOrd="0" destOrd="0" parTransId="{6DF2B2CA-6CB9-441A-9FB2-8A1AB3B69B3C}" sibTransId="{E32BC61B-5DBF-4B60-8DA8-644673C53933}"/>
    <dgm:cxn modelId="{9D7718A2-05AB-4CCF-A6D8-3C01054F2E2C}" srcId="{5E7A01CA-E142-46E7-B317-3DCB14AB15B7}" destId="{6B340B89-C70C-4934-AE48-43DCE8DDCA12}" srcOrd="3" destOrd="0" parTransId="{9ACA2BDE-1417-47CB-B642-1263BD912621}" sibTransId="{5D735DA6-D519-47B2-B334-8C23731439DB}"/>
    <dgm:cxn modelId="{FEC0C175-1ACD-4757-87E4-F4295646FF9E}" type="presOf" srcId="{6B340B89-C70C-4934-AE48-43DCE8DDCA12}" destId="{56FAD3D7-461D-4F2D-B04B-B1BD10017118}" srcOrd="0" destOrd="0" presId="urn:microsoft.com/office/officeart/2005/8/layout/orgChart1"/>
    <dgm:cxn modelId="{141976F1-C288-4484-97B7-56D8A8A49582}" type="presOf" srcId="{E72491D3-EC51-4EEA-9AE8-3F45C379F181}" destId="{68402CE3-8770-440F-A1E6-2B04A78B6795}" srcOrd="0" destOrd="0" presId="urn:microsoft.com/office/officeart/2005/8/layout/orgChart1"/>
    <dgm:cxn modelId="{7B928932-D4CF-4E64-A3CB-9D139D188F21}" type="presOf" srcId="{5E7A01CA-E142-46E7-B317-3DCB14AB15B7}" destId="{67667402-085E-47DD-891C-893E0EA02930}" srcOrd="1" destOrd="0" presId="urn:microsoft.com/office/officeart/2005/8/layout/orgChart1"/>
    <dgm:cxn modelId="{E9166894-93E5-4ADD-B2F2-852DB7F8ED7C}" srcId="{E72491D3-EC51-4EEA-9AE8-3F45C379F181}" destId="{5E7A01CA-E142-46E7-B317-3DCB14AB15B7}" srcOrd="0" destOrd="0" parTransId="{E3E43197-B685-48F6-84A2-A33762BD90BA}" sibTransId="{97B3D5A7-68CC-4584-8A2A-2D6CBAF37692}"/>
    <dgm:cxn modelId="{C9D9B445-ACDC-4EAA-BD2E-E9097493359E}" type="presOf" srcId="{6B340B89-C70C-4934-AE48-43DCE8DDCA12}" destId="{731E4962-C3DA-4B24-8CBB-42F9B804091E}" srcOrd="1" destOrd="0" presId="urn:microsoft.com/office/officeart/2005/8/layout/orgChart1"/>
    <dgm:cxn modelId="{07F95881-3CBE-4411-B3EF-ECBF7B3AC07F}" srcId="{5E7A01CA-E142-46E7-B317-3DCB14AB15B7}" destId="{1537C269-0808-4417-A61E-F429D8801BD1}" srcOrd="1" destOrd="0" parTransId="{03F161A9-B776-40CA-A76D-4693FA89F118}" sibTransId="{386D0C16-BC75-467A-A81C-5884D46894E1}"/>
    <dgm:cxn modelId="{DC0F6A87-23AD-422E-8A3A-1B3732DB9E8A}" type="presOf" srcId="{03F161A9-B776-40CA-A76D-4693FA89F118}" destId="{AAED61A2-1266-4EF3-BA30-5311520542CE}" srcOrd="0" destOrd="0" presId="urn:microsoft.com/office/officeart/2005/8/layout/orgChart1"/>
    <dgm:cxn modelId="{31C297C6-8194-4EDF-91FB-D108C826D0C9}" type="presOf" srcId="{8655B1F4-8653-4CEC-B10F-75AE877994E9}" destId="{718AF126-7BBB-49CA-93DE-43C7B5738FBB}" srcOrd="1" destOrd="0" presId="urn:microsoft.com/office/officeart/2005/8/layout/orgChart1"/>
    <dgm:cxn modelId="{68CE3B08-4C63-44DC-A873-1D93FF1525F0}" type="presOf" srcId="{CB1A3E9C-4F17-44BF-9DAA-818DC9B1CC63}" destId="{3BDA9230-9548-4089-9564-4D4BA7BD3D12}" srcOrd="0" destOrd="0" presId="urn:microsoft.com/office/officeart/2005/8/layout/orgChart1"/>
    <dgm:cxn modelId="{486510CF-F93A-4F7C-A414-48BCF506406E}" type="presOf" srcId="{6DF2B2CA-6CB9-441A-9FB2-8A1AB3B69B3C}" destId="{89018718-C83A-47E5-80D3-678ADC08B1A5}" srcOrd="0" destOrd="0" presId="urn:microsoft.com/office/officeart/2005/8/layout/orgChart1"/>
    <dgm:cxn modelId="{E59469C5-434F-465B-9072-EFE213B0927A}" type="presOf" srcId="{5E7A01CA-E142-46E7-B317-3DCB14AB15B7}" destId="{168ADBA0-F56B-4CA6-90BF-B630B74DC3D0}" srcOrd="0" destOrd="0" presId="urn:microsoft.com/office/officeart/2005/8/layout/orgChart1"/>
    <dgm:cxn modelId="{CE460758-1E75-4E06-B3BA-4219257CC1FC}" type="presOf" srcId="{1537C269-0808-4417-A61E-F429D8801BD1}" destId="{F25637F4-4334-48FF-81A0-AB6AD9E7D2EA}" srcOrd="0" destOrd="0" presId="urn:microsoft.com/office/officeart/2005/8/layout/orgChart1"/>
    <dgm:cxn modelId="{E8DB53C5-7278-46EC-ADFC-F31A8C246709}" type="presOf" srcId="{1537C269-0808-4417-A61E-F429D8801BD1}" destId="{FF0356E4-041B-4880-A7A3-18A77D38B78F}" srcOrd="1" destOrd="0" presId="urn:microsoft.com/office/officeart/2005/8/layout/orgChart1"/>
    <dgm:cxn modelId="{658F9CC7-FAB2-44B3-9627-344C86D29046}" type="presOf" srcId="{9ACA2BDE-1417-47CB-B642-1263BD912621}" destId="{78F4CF22-CAB4-422E-AAA2-A4C2A0EEC795}" srcOrd="0" destOrd="0" presId="urn:microsoft.com/office/officeart/2005/8/layout/orgChart1"/>
    <dgm:cxn modelId="{48772E56-E89E-4996-B45F-5E523F754886}" type="presOf" srcId="{A9224937-28DB-457D-AE85-47599EE26FFE}" destId="{BD857DAD-39DD-41C9-9E17-571C911DEF43}" srcOrd="1" destOrd="0" presId="urn:microsoft.com/office/officeart/2005/8/layout/orgChart1"/>
    <dgm:cxn modelId="{D9084F6A-021B-4B75-A4CE-E19843584A62}" type="presOf" srcId="{A9224937-28DB-457D-AE85-47599EE26FFE}" destId="{490949EA-09BB-4123-A0CB-70E7536B72C7}" srcOrd="0" destOrd="0" presId="urn:microsoft.com/office/officeart/2005/8/layout/orgChart1"/>
    <dgm:cxn modelId="{5595A6C0-1F56-4D58-8F50-2FB8238E9313}" type="presOf" srcId="{8655B1F4-8653-4CEC-B10F-75AE877994E9}" destId="{42AB6376-FD2E-45D7-9AE7-79A4913FA23B}" srcOrd="0" destOrd="0" presId="urn:microsoft.com/office/officeart/2005/8/layout/orgChart1"/>
    <dgm:cxn modelId="{A1E8872D-341C-43AE-AF50-5F093341C5F8}" type="presParOf" srcId="{68402CE3-8770-440F-A1E6-2B04A78B6795}" destId="{25B70F47-15C9-44CE-9BEA-858486A342D2}" srcOrd="0" destOrd="0" presId="urn:microsoft.com/office/officeart/2005/8/layout/orgChart1"/>
    <dgm:cxn modelId="{46EB5DC9-84DF-4896-A2C8-A3C2CF62C0BE}" type="presParOf" srcId="{25B70F47-15C9-44CE-9BEA-858486A342D2}" destId="{C8B0D790-E6DF-4F1C-9EF9-463CF51E477A}" srcOrd="0" destOrd="0" presId="urn:microsoft.com/office/officeart/2005/8/layout/orgChart1"/>
    <dgm:cxn modelId="{7DB199D9-F573-4816-8A2B-429F6DD0C9C3}" type="presParOf" srcId="{C8B0D790-E6DF-4F1C-9EF9-463CF51E477A}" destId="{168ADBA0-F56B-4CA6-90BF-B630B74DC3D0}" srcOrd="0" destOrd="0" presId="urn:microsoft.com/office/officeart/2005/8/layout/orgChart1"/>
    <dgm:cxn modelId="{D75C38F1-32B1-4FB1-BE74-1D03F0E3FCAA}" type="presParOf" srcId="{C8B0D790-E6DF-4F1C-9EF9-463CF51E477A}" destId="{67667402-085E-47DD-891C-893E0EA02930}" srcOrd="1" destOrd="0" presId="urn:microsoft.com/office/officeart/2005/8/layout/orgChart1"/>
    <dgm:cxn modelId="{D9A88EEB-6C84-469C-B409-4DB66BACE528}" type="presParOf" srcId="{25B70F47-15C9-44CE-9BEA-858486A342D2}" destId="{E3070D0B-BEF2-4C95-8C08-17796619AE33}" srcOrd="1" destOrd="0" presId="urn:microsoft.com/office/officeart/2005/8/layout/orgChart1"/>
    <dgm:cxn modelId="{7B3277D9-F3CD-45F3-882A-E6B1A5FE397F}" type="presParOf" srcId="{E3070D0B-BEF2-4C95-8C08-17796619AE33}" destId="{89018718-C83A-47E5-80D3-678ADC08B1A5}" srcOrd="0" destOrd="0" presId="urn:microsoft.com/office/officeart/2005/8/layout/orgChart1"/>
    <dgm:cxn modelId="{A41AC2DF-1F35-41F3-9F12-653265E49A2C}" type="presParOf" srcId="{E3070D0B-BEF2-4C95-8C08-17796619AE33}" destId="{80900D0D-AAFB-4B39-B3C8-0F9D15F89343}" srcOrd="1" destOrd="0" presId="urn:microsoft.com/office/officeart/2005/8/layout/orgChart1"/>
    <dgm:cxn modelId="{5ABEB682-1A3C-4F56-ACC2-AE9CFB6FAAE8}" type="presParOf" srcId="{80900D0D-AAFB-4B39-B3C8-0F9D15F89343}" destId="{85B6C7E3-D21C-448D-ABE1-8354EAA9DBA9}" srcOrd="0" destOrd="0" presId="urn:microsoft.com/office/officeart/2005/8/layout/orgChart1"/>
    <dgm:cxn modelId="{F272B238-A239-46FE-84DE-F9BB832FF23B}" type="presParOf" srcId="{85B6C7E3-D21C-448D-ABE1-8354EAA9DBA9}" destId="{42AB6376-FD2E-45D7-9AE7-79A4913FA23B}" srcOrd="0" destOrd="0" presId="urn:microsoft.com/office/officeart/2005/8/layout/orgChart1"/>
    <dgm:cxn modelId="{F1A73956-02D8-475B-A55F-98DA70AFFC8C}" type="presParOf" srcId="{85B6C7E3-D21C-448D-ABE1-8354EAA9DBA9}" destId="{718AF126-7BBB-49CA-93DE-43C7B5738FBB}" srcOrd="1" destOrd="0" presId="urn:microsoft.com/office/officeart/2005/8/layout/orgChart1"/>
    <dgm:cxn modelId="{403FF3AF-CCD7-46D0-8BBB-2CF9925B8609}" type="presParOf" srcId="{80900D0D-AAFB-4B39-B3C8-0F9D15F89343}" destId="{CD2CCA18-79FB-45A4-8581-8E05AED49144}" srcOrd="1" destOrd="0" presId="urn:microsoft.com/office/officeart/2005/8/layout/orgChart1"/>
    <dgm:cxn modelId="{AAC51272-E39F-4FD0-8CA3-C9B75FD1F60B}" type="presParOf" srcId="{80900D0D-AAFB-4B39-B3C8-0F9D15F89343}" destId="{8564BD68-C7FE-4243-921D-91558751B027}" srcOrd="2" destOrd="0" presId="urn:microsoft.com/office/officeart/2005/8/layout/orgChart1"/>
    <dgm:cxn modelId="{EABF4DA6-ACB5-4B4D-A652-37208BEFE8A7}" type="presParOf" srcId="{E3070D0B-BEF2-4C95-8C08-17796619AE33}" destId="{AAED61A2-1266-4EF3-BA30-5311520542CE}" srcOrd="2" destOrd="0" presId="urn:microsoft.com/office/officeart/2005/8/layout/orgChart1"/>
    <dgm:cxn modelId="{A6F2EEC3-4295-49EF-8807-ECE9711471AB}" type="presParOf" srcId="{E3070D0B-BEF2-4C95-8C08-17796619AE33}" destId="{E8D7CC37-D173-432B-844D-8EBC7E78866A}" srcOrd="3" destOrd="0" presId="urn:microsoft.com/office/officeart/2005/8/layout/orgChart1"/>
    <dgm:cxn modelId="{5E7F634E-167C-4812-8138-B50E8FBD7D9A}" type="presParOf" srcId="{E8D7CC37-D173-432B-844D-8EBC7E78866A}" destId="{02106E86-666E-4FE8-AEBA-B38915B4DD5F}" srcOrd="0" destOrd="0" presId="urn:microsoft.com/office/officeart/2005/8/layout/orgChart1"/>
    <dgm:cxn modelId="{A30283A9-0172-4D1D-8C47-215571FF4EF2}" type="presParOf" srcId="{02106E86-666E-4FE8-AEBA-B38915B4DD5F}" destId="{F25637F4-4334-48FF-81A0-AB6AD9E7D2EA}" srcOrd="0" destOrd="0" presId="urn:microsoft.com/office/officeart/2005/8/layout/orgChart1"/>
    <dgm:cxn modelId="{663F9F53-346F-490C-BA7A-C91446A14675}" type="presParOf" srcId="{02106E86-666E-4FE8-AEBA-B38915B4DD5F}" destId="{FF0356E4-041B-4880-A7A3-18A77D38B78F}" srcOrd="1" destOrd="0" presId="urn:microsoft.com/office/officeart/2005/8/layout/orgChart1"/>
    <dgm:cxn modelId="{D666B36E-6BA5-44AA-8CC3-AD6A36639B68}" type="presParOf" srcId="{E8D7CC37-D173-432B-844D-8EBC7E78866A}" destId="{88171B4C-8CC0-4347-AD64-E1545599D4D2}" srcOrd="1" destOrd="0" presId="urn:microsoft.com/office/officeart/2005/8/layout/orgChart1"/>
    <dgm:cxn modelId="{0F251F9B-E009-4058-AC24-3EC4196B6E5A}" type="presParOf" srcId="{E8D7CC37-D173-432B-844D-8EBC7E78866A}" destId="{F00F50E3-1BFF-44AB-9478-8ADF3166A361}" srcOrd="2" destOrd="0" presId="urn:microsoft.com/office/officeart/2005/8/layout/orgChart1"/>
    <dgm:cxn modelId="{DDF694E6-89AF-4128-BF28-3EF485642FDF}" type="presParOf" srcId="{E3070D0B-BEF2-4C95-8C08-17796619AE33}" destId="{3BDA9230-9548-4089-9564-4D4BA7BD3D12}" srcOrd="4" destOrd="0" presId="urn:microsoft.com/office/officeart/2005/8/layout/orgChart1"/>
    <dgm:cxn modelId="{D282840C-27CF-481B-BFEB-1E6BB1DE1050}" type="presParOf" srcId="{E3070D0B-BEF2-4C95-8C08-17796619AE33}" destId="{7A3D1942-8615-42B2-8997-56670168A74D}" srcOrd="5" destOrd="0" presId="urn:microsoft.com/office/officeart/2005/8/layout/orgChart1"/>
    <dgm:cxn modelId="{03E64783-048A-452C-BA5D-4616D10770E2}" type="presParOf" srcId="{7A3D1942-8615-42B2-8997-56670168A74D}" destId="{A099086A-0F0F-4E16-AC5E-A3D5C2C09858}" srcOrd="0" destOrd="0" presId="urn:microsoft.com/office/officeart/2005/8/layout/orgChart1"/>
    <dgm:cxn modelId="{24DA18C5-0F25-4BBD-A718-240B8586585B}" type="presParOf" srcId="{A099086A-0F0F-4E16-AC5E-A3D5C2C09858}" destId="{490949EA-09BB-4123-A0CB-70E7536B72C7}" srcOrd="0" destOrd="0" presId="urn:microsoft.com/office/officeart/2005/8/layout/orgChart1"/>
    <dgm:cxn modelId="{1A477807-96C6-457F-87AA-96D3B80C27CB}" type="presParOf" srcId="{A099086A-0F0F-4E16-AC5E-A3D5C2C09858}" destId="{BD857DAD-39DD-41C9-9E17-571C911DEF43}" srcOrd="1" destOrd="0" presId="urn:microsoft.com/office/officeart/2005/8/layout/orgChart1"/>
    <dgm:cxn modelId="{A832F376-EB45-4FC4-A426-9DAD68339D96}" type="presParOf" srcId="{7A3D1942-8615-42B2-8997-56670168A74D}" destId="{9D1B5391-667B-4CEF-B32E-6B9B445956AF}" srcOrd="1" destOrd="0" presId="urn:microsoft.com/office/officeart/2005/8/layout/orgChart1"/>
    <dgm:cxn modelId="{4D3F9B8E-9575-4DD7-9A59-12D1A99E2197}" type="presParOf" srcId="{7A3D1942-8615-42B2-8997-56670168A74D}" destId="{4EC05466-923E-4CD9-ACC7-FC2ECDCD1686}" srcOrd="2" destOrd="0" presId="urn:microsoft.com/office/officeart/2005/8/layout/orgChart1"/>
    <dgm:cxn modelId="{AEF0C313-1DB4-4539-B0B3-72D51CD7D9CD}" type="presParOf" srcId="{E3070D0B-BEF2-4C95-8C08-17796619AE33}" destId="{78F4CF22-CAB4-422E-AAA2-A4C2A0EEC795}" srcOrd="6" destOrd="0" presId="urn:microsoft.com/office/officeart/2005/8/layout/orgChart1"/>
    <dgm:cxn modelId="{765BF371-FA33-4285-B7EA-0A54FAE44A96}" type="presParOf" srcId="{E3070D0B-BEF2-4C95-8C08-17796619AE33}" destId="{37DC8804-798F-4F9E-9672-94061DF963AD}" srcOrd="7" destOrd="0" presId="urn:microsoft.com/office/officeart/2005/8/layout/orgChart1"/>
    <dgm:cxn modelId="{88B1D565-9EF8-4DE5-98DD-E47D57AA5DDA}" type="presParOf" srcId="{37DC8804-798F-4F9E-9672-94061DF963AD}" destId="{5C49A1CF-29C8-4733-9A98-BE0F8CD3767C}" srcOrd="0" destOrd="0" presId="urn:microsoft.com/office/officeart/2005/8/layout/orgChart1"/>
    <dgm:cxn modelId="{F988CA19-4414-4F52-A324-4032C13DE03F}" type="presParOf" srcId="{5C49A1CF-29C8-4733-9A98-BE0F8CD3767C}" destId="{56FAD3D7-461D-4F2D-B04B-B1BD10017118}" srcOrd="0" destOrd="0" presId="urn:microsoft.com/office/officeart/2005/8/layout/orgChart1"/>
    <dgm:cxn modelId="{BE26E486-A669-4ACA-BE3A-B5D89D0ADD22}" type="presParOf" srcId="{5C49A1CF-29C8-4733-9A98-BE0F8CD3767C}" destId="{731E4962-C3DA-4B24-8CBB-42F9B804091E}" srcOrd="1" destOrd="0" presId="urn:microsoft.com/office/officeart/2005/8/layout/orgChart1"/>
    <dgm:cxn modelId="{14549620-C9DD-44F8-9CB2-58BD0F290695}" type="presParOf" srcId="{37DC8804-798F-4F9E-9672-94061DF963AD}" destId="{13F8ACE6-C944-45CB-A42B-96EF44A41BB7}" srcOrd="1" destOrd="0" presId="urn:microsoft.com/office/officeart/2005/8/layout/orgChart1"/>
    <dgm:cxn modelId="{C9719025-C708-44C6-8C94-4C6223AE32F3}" type="presParOf" srcId="{37DC8804-798F-4F9E-9672-94061DF963AD}" destId="{C0D72A1E-E2BB-4AF7-93B9-8E1B0D082812}" srcOrd="2" destOrd="0" presId="urn:microsoft.com/office/officeart/2005/8/layout/orgChart1"/>
    <dgm:cxn modelId="{3F88A62D-38BA-4EEE-A8ED-6CFE06592319}" type="presParOf" srcId="{25B70F47-15C9-44CE-9BEA-858486A342D2}" destId="{0459BA61-1390-4384-8E81-DE82C0BFFAE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7BFE73-A6C7-4C4F-85CA-ADFDE3B67F6A}" type="doc">
      <dgm:prSet loTypeId="urn:microsoft.com/office/officeart/2005/8/layout/hProcess9" loCatId="process" qsTypeId="urn:microsoft.com/office/officeart/2005/8/quickstyle/simple1" qsCatId="simple" csTypeId="urn:microsoft.com/office/officeart/2005/8/colors/accent0_1" csCatId="mainScheme" phldr="1"/>
      <dgm:spPr/>
    </dgm:pt>
    <dgm:pt modelId="{5C1A9058-8F06-401E-9AC6-E7AA3F7493E7}">
      <dgm:prSet phldrT="[Text]"/>
      <dgm:spPr>
        <a:solidFill>
          <a:schemeClr val="bg1">
            <a:lumMod val="75000"/>
          </a:schemeClr>
        </a:solidFill>
      </dgm:spPr>
      <dgm:t>
        <a:bodyPr/>
        <a:lstStyle/>
        <a:p>
          <a:r>
            <a:rPr lang="sv-SE">
              <a:solidFill>
                <a:schemeClr val="bg1"/>
              </a:solidFill>
            </a:rPr>
            <a:t>Behov</a:t>
          </a:r>
        </a:p>
      </dgm:t>
    </dgm:pt>
    <dgm:pt modelId="{FA528F10-1C03-4B36-B5C9-9D7551924CD1}" type="parTrans" cxnId="{F5F747A9-AF88-4EAB-BA07-4A52987D24C0}">
      <dgm:prSet/>
      <dgm:spPr/>
      <dgm:t>
        <a:bodyPr/>
        <a:lstStyle/>
        <a:p>
          <a:endParaRPr lang="sv-SE"/>
        </a:p>
      </dgm:t>
    </dgm:pt>
    <dgm:pt modelId="{356A2569-624E-4C6B-9041-23EC63313564}" type="sibTrans" cxnId="{F5F747A9-AF88-4EAB-BA07-4A52987D24C0}">
      <dgm:prSet/>
      <dgm:spPr/>
      <dgm:t>
        <a:bodyPr/>
        <a:lstStyle/>
        <a:p>
          <a:endParaRPr lang="sv-SE"/>
        </a:p>
      </dgm:t>
    </dgm:pt>
    <dgm:pt modelId="{DC782F7D-E569-4786-94E5-9DE9D9957CA5}">
      <dgm:prSet phldrT="[Text]"/>
      <dgm:spPr>
        <a:solidFill>
          <a:schemeClr val="bg1">
            <a:lumMod val="75000"/>
          </a:schemeClr>
        </a:solidFill>
      </dgm:spPr>
      <dgm:t>
        <a:bodyPr/>
        <a:lstStyle/>
        <a:p>
          <a:r>
            <a:rPr lang="sv-SE">
              <a:solidFill>
                <a:schemeClr val="bg1"/>
              </a:solidFill>
            </a:rPr>
            <a:t>Upphandling</a:t>
          </a:r>
          <a:r>
            <a:rPr lang="sv-SE"/>
            <a:t> </a:t>
          </a:r>
        </a:p>
      </dgm:t>
    </dgm:pt>
    <dgm:pt modelId="{1CA0CD09-A10A-48F7-96F8-A02C9FBB8770}" type="parTrans" cxnId="{A22EBDD0-9F12-43C9-BC2B-5FD9D3376790}">
      <dgm:prSet/>
      <dgm:spPr/>
      <dgm:t>
        <a:bodyPr/>
        <a:lstStyle/>
        <a:p>
          <a:endParaRPr lang="sv-SE"/>
        </a:p>
      </dgm:t>
    </dgm:pt>
    <dgm:pt modelId="{EBA4D51F-DF2D-412E-BE90-C7A0D46F0499}" type="sibTrans" cxnId="{A22EBDD0-9F12-43C9-BC2B-5FD9D3376790}">
      <dgm:prSet/>
      <dgm:spPr/>
      <dgm:t>
        <a:bodyPr/>
        <a:lstStyle/>
        <a:p>
          <a:endParaRPr lang="sv-SE"/>
        </a:p>
      </dgm:t>
    </dgm:pt>
    <dgm:pt modelId="{398A479C-B880-4402-A7D9-2E35CDD92B41}">
      <dgm:prSet phldrT="[Text]"/>
      <dgm:spPr>
        <a:solidFill>
          <a:schemeClr val="bg1">
            <a:lumMod val="75000"/>
          </a:schemeClr>
        </a:solidFill>
      </dgm:spPr>
      <dgm:t>
        <a:bodyPr/>
        <a:lstStyle/>
        <a:p>
          <a:r>
            <a:rPr lang="sv-SE">
              <a:solidFill>
                <a:schemeClr val="bg1"/>
              </a:solidFill>
            </a:rPr>
            <a:t>Process/rutiner</a:t>
          </a:r>
        </a:p>
        <a:p>
          <a:r>
            <a:rPr lang="sv-SE">
              <a:solidFill>
                <a:schemeClr val="bg1"/>
              </a:solidFill>
            </a:rPr>
            <a:t>riktlinjer</a:t>
          </a:r>
        </a:p>
      </dgm:t>
    </dgm:pt>
    <dgm:pt modelId="{D8CF8B3E-8ADD-4CCD-9889-13B86E946033}" type="parTrans" cxnId="{18B94247-D58B-4485-9006-5C72EBEE3A25}">
      <dgm:prSet/>
      <dgm:spPr/>
      <dgm:t>
        <a:bodyPr/>
        <a:lstStyle/>
        <a:p>
          <a:endParaRPr lang="sv-SE"/>
        </a:p>
      </dgm:t>
    </dgm:pt>
    <dgm:pt modelId="{BAEAF0B5-27E9-41EE-9D0C-757FBF9A23C3}" type="sibTrans" cxnId="{18B94247-D58B-4485-9006-5C72EBEE3A25}">
      <dgm:prSet/>
      <dgm:spPr/>
      <dgm:t>
        <a:bodyPr/>
        <a:lstStyle/>
        <a:p>
          <a:endParaRPr lang="sv-SE"/>
        </a:p>
      </dgm:t>
    </dgm:pt>
    <dgm:pt modelId="{2B6096E3-8A3D-4747-8C12-C4502ED21EDD}">
      <dgm:prSet phldrT="[Text]"/>
      <dgm:spPr>
        <a:solidFill>
          <a:schemeClr val="bg1">
            <a:lumMod val="75000"/>
          </a:schemeClr>
        </a:solidFill>
      </dgm:spPr>
      <dgm:t>
        <a:bodyPr/>
        <a:lstStyle/>
        <a:p>
          <a:r>
            <a:rPr lang="sv-SE">
              <a:solidFill>
                <a:schemeClr val="bg1"/>
              </a:solidFill>
            </a:rPr>
            <a:t>Ny upphandling</a:t>
          </a:r>
        </a:p>
      </dgm:t>
    </dgm:pt>
    <dgm:pt modelId="{855C45AF-AD5E-4E28-B6AA-ADE2DEA02DA8}" type="parTrans" cxnId="{F9D93DA7-5A7C-4ECD-B6A4-6570FE3575A9}">
      <dgm:prSet/>
      <dgm:spPr/>
      <dgm:t>
        <a:bodyPr/>
        <a:lstStyle/>
        <a:p>
          <a:endParaRPr lang="sv-SE"/>
        </a:p>
      </dgm:t>
    </dgm:pt>
    <dgm:pt modelId="{90835845-180D-4CC5-BD25-D69D10E8CC52}" type="sibTrans" cxnId="{F9D93DA7-5A7C-4ECD-B6A4-6570FE3575A9}">
      <dgm:prSet/>
      <dgm:spPr/>
      <dgm:t>
        <a:bodyPr/>
        <a:lstStyle/>
        <a:p>
          <a:endParaRPr lang="sv-SE"/>
        </a:p>
      </dgm:t>
    </dgm:pt>
    <dgm:pt modelId="{DDB0D400-8E28-4C3C-8B13-29A78D9CA1FE}">
      <dgm:prSet phldrT="[Text]"/>
      <dgm:spPr>
        <a:solidFill>
          <a:schemeClr val="bg1">
            <a:lumMod val="75000"/>
          </a:schemeClr>
        </a:solidFill>
      </dgm:spPr>
      <dgm:t>
        <a:bodyPr/>
        <a:lstStyle/>
        <a:p>
          <a:r>
            <a:rPr lang="sv-SE">
              <a:solidFill>
                <a:schemeClr val="bg1"/>
              </a:solidFill>
            </a:rPr>
            <a:t>Implementering </a:t>
          </a:r>
        </a:p>
      </dgm:t>
    </dgm:pt>
    <dgm:pt modelId="{3D86D4E6-0389-4BDE-85B4-F62B51743343}" type="parTrans" cxnId="{C20D70F0-747C-4C47-9AF2-632B009940A6}">
      <dgm:prSet/>
      <dgm:spPr/>
      <dgm:t>
        <a:bodyPr/>
        <a:lstStyle/>
        <a:p>
          <a:endParaRPr lang="sv-SE"/>
        </a:p>
      </dgm:t>
    </dgm:pt>
    <dgm:pt modelId="{252176CD-6BF1-4C2E-89C5-3FF3ED0A53C1}" type="sibTrans" cxnId="{C20D70F0-747C-4C47-9AF2-632B009940A6}">
      <dgm:prSet/>
      <dgm:spPr/>
      <dgm:t>
        <a:bodyPr/>
        <a:lstStyle/>
        <a:p>
          <a:endParaRPr lang="sv-SE"/>
        </a:p>
      </dgm:t>
    </dgm:pt>
    <dgm:pt modelId="{40C98F33-C1B4-4137-BDE0-C93B9305C37D}">
      <dgm:prSet phldrT="[Text]"/>
      <dgm:spPr>
        <a:solidFill>
          <a:schemeClr val="bg1">
            <a:lumMod val="75000"/>
          </a:schemeClr>
        </a:solidFill>
      </dgm:spPr>
      <dgm:t>
        <a:bodyPr/>
        <a:lstStyle/>
        <a:p>
          <a:r>
            <a:rPr lang="sv-SE">
              <a:solidFill>
                <a:schemeClr val="bg1"/>
              </a:solidFill>
            </a:rPr>
            <a:t>Drift/förvaltning</a:t>
          </a:r>
        </a:p>
      </dgm:t>
    </dgm:pt>
    <dgm:pt modelId="{1C87B436-C6CC-4E51-832E-166DF57B1D51}" type="parTrans" cxnId="{443D9FA1-43DB-4385-8302-94FD17978B76}">
      <dgm:prSet/>
      <dgm:spPr/>
      <dgm:t>
        <a:bodyPr/>
        <a:lstStyle/>
        <a:p>
          <a:endParaRPr lang="sv-SE"/>
        </a:p>
      </dgm:t>
    </dgm:pt>
    <dgm:pt modelId="{35D8554E-8BC9-48C5-8AF2-2F8A1E49CB46}" type="sibTrans" cxnId="{443D9FA1-43DB-4385-8302-94FD17978B76}">
      <dgm:prSet/>
      <dgm:spPr/>
      <dgm:t>
        <a:bodyPr/>
        <a:lstStyle/>
        <a:p>
          <a:endParaRPr lang="sv-SE"/>
        </a:p>
      </dgm:t>
    </dgm:pt>
    <dgm:pt modelId="{5AA40520-FA52-4084-994A-648B59FE84AD}" type="pres">
      <dgm:prSet presAssocID="{B87BFE73-A6C7-4C4F-85CA-ADFDE3B67F6A}" presName="CompostProcess" presStyleCnt="0">
        <dgm:presLayoutVars>
          <dgm:dir/>
          <dgm:resizeHandles val="exact"/>
        </dgm:presLayoutVars>
      </dgm:prSet>
      <dgm:spPr/>
    </dgm:pt>
    <dgm:pt modelId="{499F90B7-D125-474D-A87E-64BDC1BF2FC4}" type="pres">
      <dgm:prSet presAssocID="{B87BFE73-A6C7-4C4F-85CA-ADFDE3B67F6A}" presName="arrow" presStyleLbl="bgShp" presStyleIdx="0" presStyleCnt="1" custScaleX="117647" custLinFactNeighborX="14935" custLinFactNeighborY="-9208"/>
      <dgm:spPr>
        <a:solidFill>
          <a:schemeClr val="tx2">
            <a:lumMod val="40000"/>
            <a:lumOff val="60000"/>
          </a:schemeClr>
        </a:solidFill>
      </dgm:spPr>
    </dgm:pt>
    <dgm:pt modelId="{6ECCC5CB-2CF2-46BC-9D3E-F132AD7610A4}" type="pres">
      <dgm:prSet presAssocID="{B87BFE73-A6C7-4C4F-85CA-ADFDE3B67F6A}" presName="linearProcess" presStyleCnt="0"/>
      <dgm:spPr/>
    </dgm:pt>
    <dgm:pt modelId="{A32B3317-06F4-4CEA-A97C-7BFA6C0460E0}" type="pres">
      <dgm:prSet presAssocID="{5C1A9058-8F06-401E-9AC6-E7AA3F7493E7}" presName="textNode" presStyleLbl="node1" presStyleIdx="0" presStyleCnt="6">
        <dgm:presLayoutVars>
          <dgm:bulletEnabled val="1"/>
        </dgm:presLayoutVars>
      </dgm:prSet>
      <dgm:spPr/>
      <dgm:t>
        <a:bodyPr/>
        <a:lstStyle/>
        <a:p>
          <a:endParaRPr lang="sv-SE"/>
        </a:p>
      </dgm:t>
    </dgm:pt>
    <dgm:pt modelId="{CEE83ACB-180E-43E5-9828-DC9549A33A00}" type="pres">
      <dgm:prSet presAssocID="{356A2569-624E-4C6B-9041-23EC63313564}" presName="sibTrans" presStyleCnt="0"/>
      <dgm:spPr/>
    </dgm:pt>
    <dgm:pt modelId="{1FD076FC-80CA-4F2E-B877-1D771B8277C7}" type="pres">
      <dgm:prSet presAssocID="{DC782F7D-E569-4786-94E5-9DE9D9957CA5}" presName="textNode" presStyleLbl="node1" presStyleIdx="1" presStyleCnt="6">
        <dgm:presLayoutVars>
          <dgm:bulletEnabled val="1"/>
        </dgm:presLayoutVars>
      </dgm:prSet>
      <dgm:spPr/>
      <dgm:t>
        <a:bodyPr/>
        <a:lstStyle/>
        <a:p>
          <a:endParaRPr lang="sv-SE"/>
        </a:p>
      </dgm:t>
    </dgm:pt>
    <dgm:pt modelId="{8371FF81-F491-4AF3-97A4-4A45B7A688BD}" type="pres">
      <dgm:prSet presAssocID="{EBA4D51F-DF2D-412E-BE90-C7A0D46F0499}" presName="sibTrans" presStyleCnt="0"/>
      <dgm:spPr/>
    </dgm:pt>
    <dgm:pt modelId="{2162D5C4-E70A-4C6F-8770-AB4FDA76303D}" type="pres">
      <dgm:prSet presAssocID="{398A479C-B880-4402-A7D9-2E35CDD92B41}" presName="textNode" presStyleLbl="node1" presStyleIdx="2" presStyleCnt="6">
        <dgm:presLayoutVars>
          <dgm:bulletEnabled val="1"/>
        </dgm:presLayoutVars>
      </dgm:prSet>
      <dgm:spPr/>
      <dgm:t>
        <a:bodyPr/>
        <a:lstStyle/>
        <a:p>
          <a:endParaRPr lang="sv-SE"/>
        </a:p>
      </dgm:t>
    </dgm:pt>
    <dgm:pt modelId="{D6A24742-DA91-446B-9C6D-C20608D4636E}" type="pres">
      <dgm:prSet presAssocID="{BAEAF0B5-27E9-41EE-9D0C-757FBF9A23C3}" presName="sibTrans" presStyleCnt="0"/>
      <dgm:spPr/>
    </dgm:pt>
    <dgm:pt modelId="{82B06EF6-1789-4E23-8A01-3F2BBF34AC93}" type="pres">
      <dgm:prSet presAssocID="{DDB0D400-8E28-4C3C-8B13-29A78D9CA1FE}" presName="textNode" presStyleLbl="node1" presStyleIdx="3" presStyleCnt="6">
        <dgm:presLayoutVars>
          <dgm:bulletEnabled val="1"/>
        </dgm:presLayoutVars>
      </dgm:prSet>
      <dgm:spPr/>
      <dgm:t>
        <a:bodyPr/>
        <a:lstStyle/>
        <a:p>
          <a:endParaRPr lang="sv-SE"/>
        </a:p>
      </dgm:t>
    </dgm:pt>
    <dgm:pt modelId="{72A8083C-AADF-41EF-AD71-B2E6C3111A60}" type="pres">
      <dgm:prSet presAssocID="{252176CD-6BF1-4C2E-89C5-3FF3ED0A53C1}" presName="sibTrans" presStyleCnt="0"/>
      <dgm:spPr/>
    </dgm:pt>
    <dgm:pt modelId="{E535E72E-DC18-47DB-9506-A1A5D2BBF044}" type="pres">
      <dgm:prSet presAssocID="{40C98F33-C1B4-4137-BDE0-C93B9305C37D}" presName="textNode" presStyleLbl="node1" presStyleIdx="4" presStyleCnt="6">
        <dgm:presLayoutVars>
          <dgm:bulletEnabled val="1"/>
        </dgm:presLayoutVars>
      </dgm:prSet>
      <dgm:spPr/>
      <dgm:t>
        <a:bodyPr/>
        <a:lstStyle/>
        <a:p>
          <a:endParaRPr lang="sv-SE"/>
        </a:p>
      </dgm:t>
    </dgm:pt>
    <dgm:pt modelId="{79DC471C-DEFC-46CE-9EC3-97BC9389371C}" type="pres">
      <dgm:prSet presAssocID="{35D8554E-8BC9-48C5-8AF2-2F8A1E49CB46}" presName="sibTrans" presStyleCnt="0"/>
      <dgm:spPr/>
    </dgm:pt>
    <dgm:pt modelId="{8A152A03-6444-4746-87D5-51DDE7A1BB79}" type="pres">
      <dgm:prSet presAssocID="{2B6096E3-8A3D-4747-8C12-C4502ED21EDD}" presName="textNode" presStyleLbl="node1" presStyleIdx="5" presStyleCnt="6">
        <dgm:presLayoutVars>
          <dgm:bulletEnabled val="1"/>
        </dgm:presLayoutVars>
      </dgm:prSet>
      <dgm:spPr/>
      <dgm:t>
        <a:bodyPr/>
        <a:lstStyle/>
        <a:p>
          <a:endParaRPr lang="sv-SE"/>
        </a:p>
      </dgm:t>
    </dgm:pt>
  </dgm:ptLst>
  <dgm:cxnLst>
    <dgm:cxn modelId="{F5F747A9-AF88-4EAB-BA07-4A52987D24C0}" srcId="{B87BFE73-A6C7-4C4F-85CA-ADFDE3B67F6A}" destId="{5C1A9058-8F06-401E-9AC6-E7AA3F7493E7}" srcOrd="0" destOrd="0" parTransId="{FA528F10-1C03-4B36-B5C9-9D7551924CD1}" sibTransId="{356A2569-624E-4C6B-9041-23EC63313564}"/>
    <dgm:cxn modelId="{D235EBB4-7072-4325-8A3E-E9F32787774B}" type="presOf" srcId="{398A479C-B880-4402-A7D9-2E35CDD92B41}" destId="{2162D5C4-E70A-4C6F-8770-AB4FDA76303D}" srcOrd="0" destOrd="0" presId="urn:microsoft.com/office/officeart/2005/8/layout/hProcess9"/>
    <dgm:cxn modelId="{A22EBDD0-9F12-43C9-BC2B-5FD9D3376790}" srcId="{B87BFE73-A6C7-4C4F-85CA-ADFDE3B67F6A}" destId="{DC782F7D-E569-4786-94E5-9DE9D9957CA5}" srcOrd="1" destOrd="0" parTransId="{1CA0CD09-A10A-48F7-96F8-A02C9FBB8770}" sibTransId="{EBA4D51F-DF2D-412E-BE90-C7A0D46F0499}"/>
    <dgm:cxn modelId="{18B94247-D58B-4485-9006-5C72EBEE3A25}" srcId="{B87BFE73-A6C7-4C4F-85CA-ADFDE3B67F6A}" destId="{398A479C-B880-4402-A7D9-2E35CDD92B41}" srcOrd="2" destOrd="0" parTransId="{D8CF8B3E-8ADD-4CCD-9889-13B86E946033}" sibTransId="{BAEAF0B5-27E9-41EE-9D0C-757FBF9A23C3}"/>
    <dgm:cxn modelId="{443D9FA1-43DB-4385-8302-94FD17978B76}" srcId="{B87BFE73-A6C7-4C4F-85CA-ADFDE3B67F6A}" destId="{40C98F33-C1B4-4137-BDE0-C93B9305C37D}" srcOrd="4" destOrd="0" parTransId="{1C87B436-C6CC-4E51-832E-166DF57B1D51}" sibTransId="{35D8554E-8BC9-48C5-8AF2-2F8A1E49CB46}"/>
    <dgm:cxn modelId="{9B458482-E820-42CA-9A6C-08281B7940F7}" type="presOf" srcId="{5C1A9058-8F06-401E-9AC6-E7AA3F7493E7}" destId="{A32B3317-06F4-4CEA-A97C-7BFA6C0460E0}" srcOrd="0" destOrd="0" presId="urn:microsoft.com/office/officeart/2005/8/layout/hProcess9"/>
    <dgm:cxn modelId="{C20D70F0-747C-4C47-9AF2-632B009940A6}" srcId="{B87BFE73-A6C7-4C4F-85CA-ADFDE3B67F6A}" destId="{DDB0D400-8E28-4C3C-8B13-29A78D9CA1FE}" srcOrd="3" destOrd="0" parTransId="{3D86D4E6-0389-4BDE-85B4-F62B51743343}" sibTransId="{252176CD-6BF1-4C2E-89C5-3FF3ED0A53C1}"/>
    <dgm:cxn modelId="{AEC9EE65-E11A-439D-960F-1FE39E5B138C}" type="presOf" srcId="{DC782F7D-E569-4786-94E5-9DE9D9957CA5}" destId="{1FD076FC-80CA-4F2E-B877-1D771B8277C7}" srcOrd="0" destOrd="0" presId="urn:microsoft.com/office/officeart/2005/8/layout/hProcess9"/>
    <dgm:cxn modelId="{3CA40752-776C-4239-99C5-8A841D08D68E}" type="presOf" srcId="{40C98F33-C1B4-4137-BDE0-C93B9305C37D}" destId="{E535E72E-DC18-47DB-9506-A1A5D2BBF044}" srcOrd="0" destOrd="0" presId="urn:microsoft.com/office/officeart/2005/8/layout/hProcess9"/>
    <dgm:cxn modelId="{2DCA1AF1-6C6E-4EE1-B5B2-43339297249C}" type="presOf" srcId="{B87BFE73-A6C7-4C4F-85CA-ADFDE3B67F6A}" destId="{5AA40520-FA52-4084-994A-648B59FE84AD}" srcOrd="0" destOrd="0" presId="urn:microsoft.com/office/officeart/2005/8/layout/hProcess9"/>
    <dgm:cxn modelId="{3EDF4C09-91C3-4C84-8C88-2A61BE956E7B}" type="presOf" srcId="{2B6096E3-8A3D-4747-8C12-C4502ED21EDD}" destId="{8A152A03-6444-4746-87D5-51DDE7A1BB79}" srcOrd="0" destOrd="0" presId="urn:microsoft.com/office/officeart/2005/8/layout/hProcess9"/>
    <dgm:cxn modelId="{F9D93DA7-5A7C-4ECD-B6A4-6570FE3575A9}" srcId="{B87BFE73-A6C7-4C4F-85CA-ADFDE3B67F6A}" destId="{2B6096E3-8A3D-4747-8C12-C4502ED21EDD}" srcOrd="5" destOrd="0" parTransId="{855C45AF-AD5E-4E28-B6AA-ADE2DEA02DA8}" sibTransId="{90835845-180D-4CC5-BD25-D69D10E8CC52}"/>
    <dgm:cxn modelId="{FD956249-271F-4D39-B7FB-14A4C2C94201}" type="presOf" srcId="{DDB0D400-8E28-4C3C-8B13-29A78D9CA1FE}" destId="{82B06EF6-1789-4E23-8A01-3F2BBF34AC93}" srcOrd="0" destOrd="0" presId="urn:microsoft.com/office/officeart/2005/8/layout/hProcess9"/>
    <dgm:cxn modelId="{DA70ACF1-B855-4125-95CF-798F0AB209A1}" type="presParOf" srcId="{5AA40520-FA52-4084-994A-648B59FE84AD}" destId="{499F90B7-D125-474D-A87E-64BDC1BF2FC4}" srcOrd="0" destOrd="0" presId="urn:microsoft.com/office/officeart/2005/8/layout/hProcess9"/>
    <dgm:cxn modelId="{DED84DB3-286A-403E-A993-B96D6F2D07E0}" type="presParOf" srcId="{5AA40520-FA52-4084-994A-648B59FE84AD}" destId="{6ECCC5CB-2CF2-46BC-9D3E-F132AD7610A4}" srcOrd="1" destOrd="0" presId="urn:microsoft.com/office/officeart/2005/8/layout/hProcess9"/>
    <dgm:cxn modelId="{2825262C-9515-4DBD-A631-9BDE7A62DB54}" type="presParOf" srcId="{6ECCC5CB-2CF2-46BC-9D3E-F132AD7610A4}" destId="{A32B3317-06F4-4CEA-A97C-7BFA6C0460E0}" srcOrd="0" destOrd="0" presId="urn:microsoft.com/office/officeart/2005/8/layout/hProcess9"/>
    <dgm:cxn modelId="{6355FBA7-1D0A-4238-B3F3-6E75D08E6C41}" type="presParOf" srcId="{6ECCC5CB-2CF2-46BC-9D3E-F132AD7610A4}" destId="{CEE83ACB-180E-43E5-9828-DC9549A33A00}" srcOrd="1" destOrd="0" presId="urn:microsoft.com/office/officeart/2005/8/layout/hProcess9"/>
    <dgm:cxn modelId="{97811C61-3EB9-4AA8-A541-D071DEEC7F32}" type="presParOf" srcId="{6ECCC5CB-2CF2-46BC-9D3E-F132AD7610A4}" destId="{1FD076FC-80CA-4F2E-B877-1D771B8277C7}" srcOrd="2" destOrd="0" presId="urn:microsoft.com/office/officeart/2005/8/layout/hProcess9"/>
    <dgm:cxn modelId="{ED5C313F-F39E-46F7-B8E0-D464966435B9}" type="presParOf" srcId="{6ECCC5CB-2CF2-46BC-9D3E-F132AD7610A4}" destId="{8371FF81-F491-4AF3-97A4-4A45B7A688BD}" srcOrd="3" destOrd="0" presId="urn:microsoft.com/office/officeart/2005/8/layout/hProcess9"/>
    <dgm:cxn modelId="{B7CDB9F4-4BCB-49EB-A8E2-C5DFB97D7E5E}" type="presParOf" srcId="{6ECCC5CB-2CF2-46BC-9D3E-F132AD7610A4}" destId="{2162D5C4-E70A-4C6F-8770-AB4FDA76303D}" srcOrd="4" destOrd="0" presId="urn:microsoft.com/office/officeart/2005/8/layout/hProcess9"/>
    <dgm:cxn modelId="{EB1EE246-F809-4622-A67E-4FC97381775F}" type="presParOf" srcId="{6ECCC5CB-2CF2-46BC-9D3E-F132AD7610A4}" destId="{D6A24742-DA91-446B-9C6D-C20608D4636E}" srcOrd="5" destOrd="0" presId="urn:microsoft.com/office/officeart/2005/8/layout/hProcess9"/>
    <dgm:cxn modelId="{F1C4DF4F-511B-476E-BFD1-89E3CCF9AA8A}" type="presParOf" srcId="{6ECCC5CB-2CF2-46BC-9D3E-F132AD7610A4}" destId="{82B06EF6-1789-4E23-8A01-3F2BBF34AC93}" srcOrd="6" destOrd="0" presId="urn:microsoft.com/office/officeart/2005/8/layout/hProcess9"/>
    <dgm:cxn modelId="{97B80E3E-2A7D-40A0-94CB-6E74E568482A}" type="presParOf" srcId="{6ECCC5CB-2CF2-46BC-9D3E-F132AD7610A4}" destId="{72A8083C-AADF-41EF-AD71-B2E6C3111A60}" srcOrd="7" destOrd="0" presId="urn:microsoft.com/office/officeart/2005/8/layout/hProcess9"/>
    <dgm:cxn modelId="{81E5E5AB-E761-4493-92F6-855FC2CD4A1A}" type="presParOf" srcId="{6ECCC5CB-2CF2-46BC-9D3E-F132AD7610A4}" destId="{E535E72E-DC18-47DB-9506-A1A5D2BBF044}" srcOrd="8" destOrd="0" presId="urn:microsoft.com/office/officeart/2005/8/layout/hProcess9"/>
    <dgm:cxn modelId="{E533F4E9-087B-4A26-8623-256A5C9766A6}" type="presParOf" srcId="{6ECCC5CB-2CF2-46BC-9D3E-F132AD7610A4}" destId="{79DC471C-DEFC-46CE-9EC3-97BC9389371C}" srcOrd="9" destOrd="0" presId="urn:microsoft.com/office/officeart/2005/8/layout/hProcess9"/>
    <dgm:cxn modelId="{849FBCF7-3490-4557-B0D1-3EEBA90AF437}" type="presParOf" srcId="{6ECCC5CB-2CF2-46BC-9D3E-F132AD7610A4}" destId="{8A152A03-6444-4746-87D5-51DDE7A1BB79}"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7BFE73-A6C7-4C4F-85CA-ADFDE3B67F6A}" type="doc">
      <dgm:prSet loTypeId="urn:microsoft.com/office/officeart/2005/8/layout/hProcess9" loCatId="process" qsTypeId="urn:microsoft.com/office/officeart/2005/8/quickstyle/simple1" qsCatId="simple" csTypeId="urn:microsoft.com/office/officeart/2005/8/colors/accent0_1" csCatId="mainScheme" phldr="1"/>
      <dgm:spPr/>
    </dgm:pt>
    <dgm:pt modelId="{5C1A9058-8F06-401E-9AC6-E7AA3F7493E7}">
      <dgm:prSet phldrT="[Text]"/>
      <dgm:spPr>
        <a:gradFill rotWithShape="0">
          <a:gsLst>
            <a:gs pos="7000">
              <a:schemeClr val="tx2">
                <a:lumMod val="60000"/>
                <a:lumOff val="40000"/>
              </a:schemeClr>
            </a:gs>
            <a:gs pos="100000">
              <a:schemeClr val="bg1"/>
            </a:gs>
          </a:gsLst>
          <a:lin ang="5400000" scaled="1"/>
        </a:gradFill>
      </dgm:spPr>
      <dgm:t>
        <a:bodyPr/>
        <a:lstStyle/>
        <a:p>
          <a:r>
            <a:rPr lang="sv-SE"/>
            <a:t>Behov</a:t>
          </a:r>
        </a:p>
      </dgm:t>
    </dgm:pt>
    <dgm:pt modelId="{FA528F10-1C03-4B36-B5C9-9D7551924CD1}" type="parTrans" cxnId="{F5F747A9-AF88-4EAB-BA07-4A52987D24C0}">
      <dgm:prSet/>
      <dgm:spPr/>
      <dgm:t>
        <a:bodyPr/>
        <a:lstStyle/>
        <a:p>
          <a:endParaRPr lang="sv-SE"/>
        </a:p>
      </dgm:t>
    </dgm:pt>
    <dgm:pt modelId="{356A2569-624E-4C6B-9041-23EC63313564}" type="sibTrans" cxnId="{F5F747A9-AF88-4EAB-BA07-4A52987D24C0}">
      <dgm:prSet/>
      <dgm:spPr/>
      <dgm:t>
        <a:bodyPr/>
        <a:lstStyle/>
        <a:p>
          <a:endParaRPr lang="sv-SE"/>
        </a:p>
      </dgm:t>
    </dgm:pt>
    <dgm:pt modelId="{DC782F7D-E569-4786-94E5-9DE9D9957CA5}">
      <dgm:prSet phldrT="[Text]" custT="1"/>
      <dgm:spPr>
        <a:gradFill rotWithShape="0">
          <a:gsLst>
            <a:gs pos="7000">
              <a:srgbClr val="F15060">
                <a:lumMod val="60000"/>
                <a:lumOff val="40000"/>
              </a:srgbClr>
            </a:gs>
            <a:gs pos="100000">
              <a:prstClr val="white"/>
            </a:gs>
          </a:gsLst>
          <a:lin ang="5400000" scaled="1"/>
        </a:gradFill>
        <a:ln w="12700" cap="flat" cmpd="sng" algn="ctr">
          <a:solidFill>
            <a:prstClr val="black">
              <a:shade val="80000"/>
              <a:hueOff val="0"/>
              <a:satOff val="0"/>
              <a:lumOff val="0"/>
              <a:alphaOff val="0"/>
            </a:prstClr>
          </a:solidFill>
          <a:prstDash val="solid"/>
          <a:miter lim="800000"/>
        </a:ln>
        <a:effectLst/>
      </dgm:spPr>
      <dgm:t>
        <a:bodyPr spcFirstLastPara="0" vert="horz" wrap="square" lIns="60960" tIns="60960" rIns="60960" bIns="60960" numCol="1" spcCol="1270" anchor="ctr" anchorCtr="0"/>
        <a:lstStyle/>
        <a:p>
          <a:r>
            <a:rPr lang="sv-SE" sz="1600" kern="1200">
              <a:solidFill>
                <a:prstClr val="black">
                  <a:hueOff val="0"/>
                  <a:satOff val="0"/>
                  <a:lumOff val="0"/>
                  <a:alphaOff val="0"/>
                </a:prstClr>
              </a:solidFill>
              <a:latin typeface="Arial"/>
              <a:ea typeface="+mn-ea"/>
              <a:cs typeface="+mn-cs"/>
            </a:rPr>
            <a:t>Process</a:t>
          </a:r>
          <a:r>
            <a:rPr lang="sv-SE" sz="1600" kern="1200"/>
            <a:t>/rutiner </a:t>
          </a:r>
        </a:p>
        <a:p>
          <a:r>
            <a:rPr lang="sv-SE" sz="1600" kern="1200"/>
            <a:t>Riktlinjer</a:t>
          </a:r>
        </a:p>
      </dgm:t>
    </dgm:pt>
    <dgm:pt modelId="{1CA0CD09-A10A-48F7-96F8-A02C9FBB8770}" type="parTrans" cxnId="{A22EBDD0-9F12-43C9-BC2B-5FD9D3376790}">
      <dgm:prSet/>
      <dgm:spPr/>
      <dgm:t>
        <a:bodyPr/>
        <a:lstStyle/>
        <a:p>
          <a:endParaRPr lang="sv-SE"/>
        </a:p>
      </dgm:t>
    </dgm:pt>
    <dgm:pt modelId="{EBA4D51F-DF2D-412E-BE90-C7A0D46F0499}" type="sibTrans" cxnId="{A22EBDD0-9F12-43C9-BC2B-5FD9D3376790}">
      <dgm:prSet/>
      <dgm:spPr/>
      <dgm:t>
        <a:bodyPr/>
        <a:lstStyle/>
        <a:p>
          <a:endParaRPr lang="sv-SE"/>
        </a:p>
      </dgm:t>
    </dgm:pt>
    <dgm:pt modelId="{398A479C-B880-4402-A7D9-2E35CDD92B41}">
      <dgm:prSet phldrT="[Text]" custT="1"/>
      <dgm:spPr>
        <a:gradFill rotWithShape="0">
          <a:gsLst>
            <a:gs pos="7000">
              <a:srgbClr val="F15060">
                <a:lumMod val="60000"/>
                <a:lumOff val="40000"/>
              </a:srgbClr>
            </a:gs>
            <a:gs pos="100000">
              <a:prstClr val="white"/>
            </a:gs>
          </a:gsLst>
          <a:lin ang="5400000" scaled="1"/>
        </a:gradFill>
        <a:ln w="12700" cap="flat" cmpd="sng" algn="ctr">
          <a:solidFill>
            <a:prstClr val="black">
              <a:shade val="80000"/>
              <a:hueOff val="0"/>
              <a:satOff val="0"/>
              <a:lumOff val="0"/>
              <a:alphaOff val="0"/>
            </a:prstClr>
          </a:solidFill>
          <a:prstDash val="solid"/>
          <a:miter lim="800000"/>
        </a:ln>
        <a:effectLst/>
      </dgm:spPr>
      <dgm:t>
        <a:bodyPr spcFirstLastPara="0" vert="horz" wrap="square" lIns="60960" tIns="60960" rIns="60960" bIns="60960" numCol="1" spcCol="1270" anchor="ctr" anchorCtr="0"/>
        <a:lstStyle/>
        <a:p>
          <a:pPr marL="0" lvl="0" algn="ctr" defTabSz="711200">
            <a:lnSpc>
              <a:spcPct val="90000"/>
            </a:lnSpc>
            <a:spcBef>
              <a:spcPct val="0"/>
            </a:spcBef>
            <a:spcAft>
              <a:spcPct val="35000"/>
            </a:spcAft>
            <a:buNone/>
          </a:pPr>
          <a:r>
            <a:rPr lang="sv-SE" sz="1600" kern="1200">
              <a:solidFill>
                <a:prstClr val="black">
                  <a:hueOff val="0"/>
                  <a:satOff val="0"/>
                  <a:lumOff val="0"/>
                  <a:alphaOff val="0"/>
                </a:prstClr>
              </a:solidFill>
              <a:latin typeface="Arial"/>
              <a:ea typeface="+mn-ea"/>
              <a:cs typeface="+mn-cs"/>
            </a:rPr>
            <a:t>Upphandling</a:t>
          </a:r>
        </a:p>
      </dgm:t>
    </dgm:pt>
    <dgm:pt modelId="{D8CF8B3E-8ADD-4CCD-9889-13B86E946033}" type="parTrans" cxnId="{18B94247-D58B-4485-9006-5C72EBEE3A25}">
      <dgm:prSet/>
      <dgm:spPr/>
      <dgm:t>
        <a:bodyPr/>
        <a:lstStyle/>
        <a:p>
          <a:endParaRPr lang="sv-SE"/>
        </a:p>
      </dgm:t>
    </dgm:pt>
    <dgm:pt modelId="{BAEAF0B5-27E9-41EE-9D0C-757FBF9A23C3}" type="sibTrans" cxnId="{18B94247-D58B-4485-9006-5C72EBEE3A25}">
      <dgm:prSet/>
      <dgm:spPr/>
      <dgm:t>
        <a:bodyPr/>
        <a:lstStyle/>
        <a:p>
          <a:endParaRPr lang="sv-SE"/>
        </a:p>
      </dgm:t>
    </dgm:pt>
    <dgm:pt modelId="{2B6096E3-8A3D-4747-8C12-C4502ED21EDD}">
      <dgm:prSet phldrT="[Text]" custT="1"/>
      <dgm:spPr>
        <a:gradFill rotWithShape="0">
          <a:gsLst>
            <a:gs pos="7000">
              <a:srgbClr val="F15060">
                <a:lumMod val="60000"/>
                <a:lumOff val="40000"/>
              </a:srgbClr>
            </a:gs>
            <a:gs pos="100000">
              <a:prstClr val="white"/>
            </a:gs>
          </a:gsLst>
          <a:lin ang="5400000" scaled="1"/>
        </a:gradFill>
        <a:ln w="12700" cap="flat" cmpd="sng" algn="ctr">
          <a:solidFill>
            <a:prstClr val="black">
              <a:shade val="80000"/>
              <a:hueOff val="0"/>
              <a:satOff val="0"/>
              <a:lumOff val="0"/>
              <a:alphaOff val="0"/>
            </a:prstClr>
          </a:solidFill>
          <a:prstDash val="solid"/>
          <a:miter lim="800000"/>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sv-SE" sz="1600" kern="1200">
              <a:solidFill>
                <a:prstClr val="black">
                  <a:hueOff val="0"/>
                  <a:satOff val="0"/>
                  <a:lumOff val="0"/>
                  <a:alphaOff val="0"/>
                </a:prstClr>
              </a:solidFill>
              <a:latin typeface="Arial"/>
              <a:ea typeface="+mn-ea"/>
              <a:cs typeface="+mn-cs"/>
            </a:rPr>
            <a:t>Ny upphandling</a:t>
          </a:r>
        </a:p>
      </dgm:t>
    </dgm:pt>
    <dgm:pt modelId="{855C45AF-AD5E-4E28-B6AA-ADE2DEA02DA8}" type="parTrans" cxnId="{F9D93DA7-5A7C-4ECD-B6A4-6570FE3575A9}">
      <dgm:prSet/>
      <dgm:spPr/>
      <dgm:t>
        <a:bodyPr/>
        <a:lstStyle/>
        <a:p>
          <a:endParaRPr lang="sv-SE"/>
        </a:p>
      </dgm:t>
    </dgm:pt>
    <dgm:pt modelId="{90835845-180D-4CC5-BD25-D69D10E8CC52}" type="sibTrans" cxnId="{F9D93DA7-5A7C-4ECD-B6A4-6570FE3575A9}">
      <dgm:prSet/>
      <dgm:spPr/>
      <dgm:t>
        <a:bodyPr/>
        <a:lstStyle/>
        <a:p>
          <a:endParaRPr lang="sv-SE"/>
        </a:p>
      </dgm:t>
    </dgm:pt>
    <dgm:pt modelId="{DDB0D400-8E28-4C3C-8B13-29A78D9CA1FE}">
      <dgm:prSet phldrT="[Text]"/>
      <dgm:spPr>
        <a:solidFill>
          <a:schemeClr val="bg2">
            <a:lumMod val="90000"/>
          </a:schemeClr>
        </a:solidFill>
      </dgm:spPr>
      <dgm:t>
        <a:bodyPr/>
        <a:lstStyle/>
        <a:p>
          <a:r>
            <a:rPr lang="sv-SE">
              <a:solidFill>
                <a:schemeClr val="bg1"/>
              </a:solidFill>
            </a:rPr>
            <a:t>Implementering</a:t>
          </a:r>
          <a:r>
            <a:rPr lang="sv-SE"/>
            <a:t> </a:t>
          </a:r>
        </a:p>
      </dgm:t>
    </dgm:pt>
    <dgm:pt modelId="{3D86D4E6-0389-4BDE-85B4-F62B51743343}" type="parTrans" cxnId="{C20D70F0-747C-4C47-9AF2-632B009940A6}">
      <dgm:prSet/>
      <dgm:spPr/>
      <dgm:t>
        <a:bodyPr/>
        <a:lstStyle/>
        <a:p>
          <a:endParaRPr lang="sv-SE"/>
        </a:p>
      </dgm:t>
    </dgm:pt>
    <dgm:pt modelId="{252176CD-6BF1-4C2E-89C5-3FF3ED0A53C1}" type="sibTrans" cxnId="{C20D70F0-747C-4C47-9AF2-632B009940A6}">
      <dgm:prSet/>
      <dgm:spPr/>
      <dgm:t>
        <a:bodyPr/>
        <a:lstStyle/>
        <a:p>
          <a:endParaRPr lang="sv-SE"/>
        </a:p>
      </dgm:t>
    </dgm:pt>
    <dgm:pt modelId="{40C98F33-C1B4-4137-BDE0-C93B9305C37D}">
      <dgm:prSet phldrT="[Text]"/>
      <dgm:spPr>
        <a:solidFill>
          <a:schemeClr val="bg2">
            <a:lumMod val="90000"/>
          </a:schemeClr>
        </a:solidFill>
      </dgm:spPr>
      <dgm:t>
        <a:bodyPr/>
        <a:lstStyle/>
        <a:p>
          <a:r>
            <a:rPr lang="sv-SE">
              <a:solidFill>
                <a:schemeClr val="bg1"/>
              </a:solidFill>
            </a:rPr>
            <a:t>Drift/förvaltning</a:t>
          </a:r>
        </a:p>
      </dgm:t>
    </dgm:pt>
    <dgm:pt modelId="{1C87B436-C6CC-4E51-832E-166DF57B1D51}" type="parTrans" cxnId="{443D9FA1-43DB-4385-8302-94FD17978B76}">
      <dgm:prSet/>
      <dgm:spPr/>
      <dgm:t>
        <a:bodyPr/>
        <a:lstStyle/>
        <a:p>
          <a:endParaRPr lang="sv-SE"/>
        </a:p>
      </dgm:t>
    </dgm:pt>
    <dgm:pt modelId="{35D8554E-8BC9-48C5-8AF2-2F8A1E49CB46}" type="sibTrans" cxnId="{443D9FA1-43DB-4385-8302-94FD17978B76}">
      <dgm:prSet/>
      <dgm:spPr/>
      <dgm:t>
        <a:bodyPr/>
        <a:lstStyle/>
        <a:p>
          <a:endParaRPr lang="sv-SE"/>
        </a:p>
      </dgm:t>
    </dgm:pt>
    <dgm:pt modelId="{3B8D18DE-74DF-4D49-B24D-A05E97EE882F}" type="pres">
      <dgm:prSet presAssocID="{B87BFE73-A6C7-4C4F-85CA-ADFDE3B67F6A}" presName="CompostProcess" presStyleCnt="0">
        <dgm:presLayoutVars>
          <dgm:dir/>
          <dgm:resizeHandles val="exact"/>
        </dgm:presLayoutVars>
      </dgm:prSet>
      <dgm:spPr/>
    </dgm:pt>
    <dgm:pt modelId="{E61C90D4-5413-4E06-A787-F1D575F0EC5B}" type="pres">
      <dgm:prSet presAssocID="{B87BFE73-A6C7-4C4F-85CA-ADFDE3B67F6A}" presName="arrow" presStyleLbl="bgShp" presStyleIdx="0" presStyleCnt="1" custScaleX="117647"/>
      <dgm:spPr>
        <a:solidFill>
          <a:schemeClr val="tx2">
            <a:lumMod val="40000"/>
            <a:lumOff val="60000"/>
          </a:schemeClr>
        </a:solidFill>
      </dgm:spPr>
    </dgm:pt>
    <dgm:pt modelId="{B7543E6B-C5D8-4912-9441-53B6F1657F97}" type="pres">
      <dgm:prSet presAssocID="{B87BFE73-A6C7-4C4F-85CA-ADFDE3B67F6A}" presName="linearProcess" presStyleCnt="0"/>
      <dgm:spPr/>
    </dgm:pt>
    <dgm:pt modelId="{49568E17-38C0-444E-B0F4-7150E849CE14}" type="pres">
      <dgm:prSet presAssocID="{5C1A9058-8F06-401E-9AC6-E7AA3F7493E7}" presName="textNode" presStyleLbl="node1" presStyleIdx="0" presStyleCnt="6">
        <dgm:presLayoutVars>
          <dgm:bulletEnabled val="1"/>
        </dgm:presLayoutVars>
      </dgm:prSet>
      <dgm:spPr/>
      <dgm:t>
        <a:bodyPr/>
        <a:lstStyle/>
        <a:p>
          <a:endParaRPr lang="sv-SE"/>
        </a:p>
      </dgm:t>
    </dgm:pt>
    <dgm:pt modelId="{EFE44057-02FB-4563-AB81-E0C1A503BC3D}" type="pres">
      <dgm:prSet presAssocID="{356A2569-624E-4C6B-9041-23EC63313564}" presName="sibTrans" presStyleCnt="0"/>
      <dgm:spPr/>
    </dgm:pt>
    <dgm:pt modelId="{5310373D-7542-4171-9863-B0C643B427AF}" type="pres">
      <dgm:prSet presAssocID="{DC782F7D-E569-4786-94E5-9DE9D9957CA5}" presName="textNode" presStyleLbl="node1" presStyleIdx="1" presStyleCnt="6">
        <dgm:presLayoutVars>
          <dgm:bulletEnabled val="1"/>
        </dgm:presLayoutVars>
      </dgm:prSet>
      <dgm:spPr>
        <a:xfrm>
          <a:off x="1941255" y="566816"/>
          <a:ext cx="1663814" cy="755755"/>
        </a:xfrm>
        <a:prstGeom prst="roundRect">
          <a:avLst/>
        </a:prstGeom>
      </dgm:spPr>
      <dgm:t>
        <a:bodyPr/>
        <a:lstStyle/>
        <a:p>
          <a:endParaRPr lang="sv-SE"/>
        </a:p>
      </dgm:t>
    </dgm:pt>
    <dgm:pt modelId="{512FA65E-ECD0-454D-89FE-7575E7835AB0}" type="pres">
      <dgm:prSet presAssocID="{EBA4D51F-DF2D-412E-BE90-C7A0D46F0499}" presName="sibTrans" presStyleCnt="0"/>
      <dgm:spPr/>
    </dgm:pt>
    <dgm:pt modelId="{5A56F71D-DB0A-438C-B361-BF0A1A5196AF}" type="pres">
      <dgm:prSet presAssocID="{398A479C-B880-4402-A7D9-2E35CDD92B41}" presName="textNode" presStyleLbl="node1" presStyleIdx="2" presStyleCnt="6">
        <dgm:presLayoutVars>
          <dgm:bulletEnabled val="1"/>
        </dgm:presLayoutVars>
      </dgm:prSet>
      <dgm:spPr>
        <a:xfrm>
          <a:off x="3882372" y="566816"/>
          <a:ext cx="1663814" cy="755755"/>
        </a:xfrm>
        <a:prstGeom prst="roundRect">
          <a:avLst/>
        </a:prstGeom>
      </dgm:spPr>
      <dgm:t>
        <a:bodyPr/>
        <a:lstStyle/>
        <a:p>
          <a:endParaRPr lang="sv-SE"/>
        </a:p>
      </dgm:t>
    </dgm:pt>
    <dgm:pt modelId="{9CA47790-8AF8-4AD8-8B6B-1495A623CB5A}" type="pres">
      <dgm:prSet presAssocID="{BAEAF0B5-27E9-41EE-9D0C-757FBF9A23C3}" presName="sibTrans" presStyleCnt="0"/>
      <dgm:spPr/>
    </dgm:pt>
    <dgm:pt modelId="{A7DF9C23-8E4C-41C6-B6B1-CC031ED089A8}" type="pres">
      <dgm:prSet presAssocID="{DDB0D400-8E28-4C3C-8B13-29A78D9CA1FE}" presName="textNode" presStyleLbl="node1" presStyleIdx="3" presStyleCnt="6">
        <dgm:presLayoutVars>
          <dgm:bulletEnabled val="1"/>
        </dgm:presLayoutVars>
      </dgm:prSet>
      <dgm:spPr/>
      <dgm:t>
        <a:bodyPr/>
        <a:lstStyle/>
        <a:p>
          <a:endParaRPr lang="sv-SE"/>
        </a:p>
      </dgm:t>
    </dgm:pt>
    <dgm:pt modelId="{887BBA57-327C-48E5-B5DA-255A3DB2CFE5}" type="pres">
      <dgm:prSet presAssocID="{252176CD-6BF1-4C2E-89C5-3FF3ED0A53C1}" presName="sibTrans" presStyleCnt="0"/>
      <dgm:spPr/>
    </dgm:pt>
    <dgm:pt modelId="{1A36C054-0362-402A-8499-6BAA1E441127}" type="pres">
      <dgm:prSet presAssocID="{40C98F33-C1B4-4137-BDE0-C93B9305C37D}" presName="textNode" presStyleLbl="node1" presStyleIdx="4" presStyleCnt="6">
        <dgm:presLayoutVars>
          <dgm:bulletEnabled val="1"/>
        </dgm:presLayoutVars>
      </dgm:prSet>
      <dgm:spPr/>
      <dgm:t>
        <a:bodyPr/>
        <a:lstStyle/>
        <a:p>
          <a:endParaRPr lang="sv-SE"/>
        </a:p>
      </dgm:t>
    </dgm:pt>
    <dgm:pt modelId="{2EF0F2B7-C3EE-4BF7-A5F8-02F378BAF632}" type="pres">
      <dgm:prSet presAssocID="{35D8554E-8BC9-48C5-8AF2-2F8A1E49CB46}" presName="sibTrans" presStyleCnt="0"/>
      <dgm:spPr/>
    </dgm:pt>
    <dgm:pt modelId="{16503575-CE2B-46FF-BB13-D05807A3FC6A}" type="pres">
      <dgm:prSet presAssocID="{2B6096E3-8A3D-4747-8C12-C4502ED21EDD}" presName="textNode" presStyleLbl="node1" presStyleIdx="5" presStyleCnt="6">
        <dgm:presLayoutVars>
          <dgm:bulletEnabled val="1"/>
        </dgm:presLayoutVars>
      </dgm:prSet>
      <dgm:spPr>
        <a:xfrm>
          <a:off x="9705721" y="566816"/>
          <a:ext cx="1663814" cy="755755"/>
        </a:xfrm>
        <a:prstGeom prst="roundRect">
          <a:avLst/>
        </a:prstGeom>
      </dgm:spPr>
      <dgm:t>
        <a:bodyPr/>
        <a:lstStyle/>
        <a:p>
          <a:endParaRPr lang="sv-SE"/>
        </a:p>
      </dgm:t>
    </dgm:pt>
  </dgm:ptLst>
  <dgm:cxnLst>
    <dgm:cxn modelId="{F5F747A9-AF88-4EAB-BA07-4A52987D24C0}" srcId="{B87BFE73-A6C7-4C4F-85CA-ADFDE3B67F6A}" destId="{5C1A9058-8F06-401E-9AC6-E7AA3F7493E7}" srcOrd="0" destOrd="0" parTransId="{FA528F10-1C03-4B36-B5C9-9D7551924CD1}" sibTransId="{356A2569-624E-4C6B-9041-23EC63313564}"/>
    <dgm:cxn modelId="{A22EBDD0-9F12-43C9-BC2B-5FD9D3376790}" srcId="{B87BFE73-A6C7-4C4F-85CA-ADFDE3B67F6A}" destId="{DC782F7D-E569-4786-94E5-9DE9D9957CA5}" srcOrd="1" destOrd="0" parTransId="{1CA0CD09-A10A-48F7-96F8-A02C9FBB8770}" sibTransId="{EBA4D51F-DF2D-412E-BE90-C7A0D46F0499}"/>
    <dgm:cxn modelId="{A8D0183A-796C-4AE1-8096-64A2CD45F394}" type="presOf" srcId="{2B6096E3-8A3D-4747-8C12-C4502ED21EDD}" destId="{16503575-CE2B-46FF-BB13-D05807A3FC6A}" srcOrd="0" destOrd="0" presId="urn:microsoft.com/office/officeart/2005/8/layout/hProcess9"/>
    <dgm:cxn modelId="{090F08AB-9FC8-47FF-8761-E066177FBEB1}" type="presOf" srcId="{DC782F7D-E569-4786-94E5-9DE9D9957CA5}" destId="{5310373D-7542-4171-9863-B0C643B427AF}" srcOrd="0" destOrd="0" presId="urn:microsoft.com/office/officeart/2005/8/layout/hProcess9"/>
    <dgm:cxn modelId="{18B94247-D58B-4485-9006-5C72EBEE3A25}" srcId="{B87BFE73-A6C7-4C4F-85CA-ADFDE3B67F6A}" destId="{398A479C-B880-4402-A7D9-2E35CDD92B41}" srcOrd="2" destOrd="0" parTransId="{D8CF8B3E-8ADD-4CCD-9889-13B86E946033}" sibTransId="{BAEAF0B5-27E9-41EE-9D0C-757FBF9A23C3}"/>
    <dgm:cxn modelId="{443D9FA1-43DB-4385-8302-94FD17978B76}" srcId="{B87BFE73-A6C7-4C4F-85CA-ADFDE3B67F6A}" destId="{40C98F33-C1B4-4137-BDE0-C93B9305C37D}" srcOrd="4" destOrd="0" parTransId="{1C87B436-C6CC-4E51-832E-166DF57B1D51}" sibTransId="{35D8554E-8BC9-48C5-8AF2-2F8A1E49CB46}"/>
    <dgm:cxn modelId="{E72C0C7C-6372-4110-A952-7C4ABB5297CA}" type="presOf" srcId="{DDB0D400-8E28-4C3C-8B13-29A78D9CA1FE}" destId="{A7DF9C23-8E4C-41C6-B6B1-CC031ED089A8}" srcOrd="0" destOrd="0" presId="urn:microsoft.com/office/officeart/2005/8/layout/hProcess9"/>
    <dgm:cxn modelId="{C20D70F0-747C-4C47-9AF2-632B009940A6}" srcId="{B87BFE73-A6C7-4C4F-85CA-ADFDE3B67F6A}" destId="{DDB0D400-8E28-4C3C-8B13-29A78D9CA1FE}" srcOrd="3" destOrd="0" parTransId="{3D86D4E6-0389-4BDE-85B4-F62B51743343}" sibTransId="{252176CD-6BF1-4C2E-89C5-3FF3ED0A53C1}"/>
    <dgm:cxn modelId="{224FF8AE-E55C-4759-B4FC-CDE05D65B798}" type="presOf" srcId="{40C98F33-C1B4-4137-BDE0-C93B9305C37D}" destId="{1A36C054-0362-402A-8499-6BAA1E441127}" srcOrd="0" destOrd="0" presId="urn:microsoft.com/office/officeart/2005/8/layout/hProcess9"/>
    <dgm:cxn modelId="{BA676111-2834-4A92-9EB5-FD496F684FAD}" type="presOf" srcId="{398A479C-B880-4402-A7D9-2E35CDD92B41}" destId="{5A56F71D-DB0A-438C-B361-BF0A1A5196AF}" srcOrd="0" destOrd="0" presId="urn:microsoft.com/office/officeart/2005/8/layout/hProcess9"/>
    <dgm:cxn modelId="{8600EEFD-CE0C-4B0E-8F97-ECAE2F039302}" type="presOf" srcId="{B87BFE73-A6C7-4C4F-85CA-ADFDE3B67F6A}" destId="{3B8D18DE-74DF-4D49-B24D-A05E97EE882F}" srcOrd="0" destOrd="0" presId="urn:microsoft.com/office/officeart/2005/8/layout/hProcess9"/>
    <dgm:cxn modelId="{F9D93DA7-5A7C-4ECD-B6A4-6570FE3575A9}" srcId="{B87BFE73-A6C7-4C4F-85CA-ADFDE3B67F6A}" destId="{2B6096E3-8A3D-4747-8C12-C4502ED21EDD}" srcOrd="5" destOrd="0" parTransId="{855C45AF-AD5E-4E28-B6AA-ADE2DEA02DA8}" sibTransId="{90835845-180D-4CC5-BD25-D69D10E8CC52}"/>
    <dgm:cxn modelId="{2D471C82-8A88-4593-A050-CE33C416C4CE}" type="presOf" srcId="{5C1A9058-8F06-401E-9AC6-E7AA3F7493E7}" destId="{49568E17-38C0-444E-B0F4-7150E849CE14}" srcOrd="0" destOrd="0" presId="urn:microsoft.com/office/officeart/2005/8/layout/hProcess9"/>
    <dgm:cxn modelId="{EF0CBB84-A955-4865-8B08-8B2B2669018E}" type="presParOf" srcId="{3B8D18DE-74DF-4D49-B24D-A05E97EE882F}" destId="{E61C90D4-5413-4E06-A787-F1D575F0EC5B}" srcOrd="0" destOrd="0" presId="urn:microsoft.com/office/officeart/2005/8/layout/hProcess9"/>
    <dgm:cxn modelId="{798D9357-FD50-4E3E-BD5A-F8D4915F0A88}" type="presParOf" srcId="{3B8D18DE-74DF-4D49-B24D-A05E97EE882F}" destId="{B7543E6B-C5D8-4912-9441-53B6F1657F97}" srcOrd="1" destOrd="0" presId="urn:microsoft.com/office/officeart/2005/8/layout/hProcess9"/>
    <dgm:cxn modelId="{11427B26-B70F-4B3E-A372-17C2F65D8DEE}" type="presParOf" srcId="{B7543E6B-C5D8-4912-9441-53B6F1657F97}" destId="{49568E17-38C0-444E-B0F4-7150E849CE14}" srcOrd="0" destOrd="0" presId="urn:microsoft.com/office/officeart/2005/8/layout/hProcess9"/>
    <dgm:cxn modelId="{CF8767DE-8B90-4E0E-99AE-CB26130E8C5B}" type="presParOf" srcId="{B7543E6B-C5D8-4912-9441-53B6F1657F97}" destId="{EFE44057-02FB-4563-AB81-E0C1A503BC3D}" srcOrd="1" destOrd="0" presId="urn:microsoft.com/office/officeart/2005/8/layout/hProcess9"/>
    <dgm:cxn modelId="{177307B5-F67A-46B9-A50D-3CB7A5A81654}" type="presParOf" srcId="{B7543E6B-C5D8-4912-9441-53B6F1657F97}" destId="{5310373D-7542-4171-9863-B0C643B427AF}" srcOrd="2" destOrd="0" presId="urn:microsoft.com/office/officeart/2005/8/layout/hProcess9"/>
    <dgm:cxn modelId="{1497FEEB-2A84-4FDC-8D5B-ABF45C252D60}" type="presParOf" srcId="{B7543E6B-C5D8-4912-9441-53B6F1657F97}" destId="{512FA65E-ECD0-454D-89FE-7575E7835AB0}" srcOrd="3" destOrd="0" presId="urn:microsoft.com/office/officeart/2005/8/layout/hProcess9"/>
    <dgm:cxn modelId="{2FCF5DAA-1C30-49C7-95C9-33FCB80BD017}" type="presParOf" srcId="{B7543E6B-C5D8-4912-9441-53B6F1657F97}" destId="{5A56F71D-DB0A-438C-B361-BF0A1A5196AF}" srcOrd="4" destOrd="0" presId="urn:microsoft.com/office/officeart/2005/8/layout/hProcess9"/>
    <dgm:cxn modelId="{B6D5DF10-9D80-4BCC-97FA-B51D1B9F9DAC}" type="presParOf" srcId="{B7543E6B-C5D8-4912-9441-53B6F1657F97}" destId="{9CA47790-8AF8-4AD8-8B6B-1495A623CB5A}" srcOrd="5" destOrd="0" presId="urn:microsoft.com/office/officeart/2005/8/layout/hProcess9"/>
    <dgm:cxn modelId="{5058B469-A13E-4862-9847-220721BD4128}" type="presParOf" srcId="{B7543E6B-C5D8-4912-9441-53B6F1657F97}" destId="{A7DF9C23-8E4C-41C6-B6B1-CC031ED089A8}" srcOrd="6" destOrd="0" presId="urn:microsoft.com/office/officeart/2005/8/layout/hProcess9"/>
    <dgm:cxn modelId="{8CFA257C-8754-40DA-9908-FE9AA17C4525}" type="presParOf" srcId="{B7543E6B-C5D8-4912-9441-53B6F1657F97}" destId="{887BBA57-327C-48E5-B5DA-255A3DB2CFE5}" srcOrd="7" destOrd="0" presId="urn:microsoft.com/office/officeart/2005/8/layout/hProcess9"/>
    <dgm:cxn modelId="{8FDCC829-D774-409F-A355-67DE13FCEA68}" type="presParOf" srcId="{B7543E6B-C5D8-4912-9441-53B6F1657F97}" destId="{1A36C054-0362-402A-8499-6BAA1E441127}" srcOrd="8" destOrd="0" presId="urn:microsoft.com/office/officeart/2005/8/layout/hProcess9"/>
    <dgm:cxn modelId="{E332E0AB-B4FC-4758-9A2C-289D619AA82C}" type="presParOf" srcId="{B7543E6B-C5D8-4912-9441-53B6F1657F97}" destId="{2EF0F2B7-C3EE-4BF7-A5F8-02F378BAF632}" srcOrd="9" destOrd="0" presId="urn:microsoft.com/office/officeart/2005/8/layout/hProcess9"/>
    <dgm:cxn modelId="{80C8F118-F1A6-4942-9FD2-C813389CDF06}" type="presParOf" srcId="{B7543E6B-C5D8-4912-9441-53B6F1657F97}" destId="{16503575-CE2B-46FF-BB13-D05807A3FC6A}"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75B3DB-A6EC-4CAA-8F8D-096E06BE82C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sv-SE"/>
        </a:p>
      </dgm:t>
    </dgm:pt>
    <dgm:pt modelId="{A3620746-332C-4BB4-8588-CE2ABD656ED1}">
      <dgm:prSet phldrT="[Text]"/>
      <dgm:spPr>
        <a:solidFill>
          <a:schemeClr val="tx2"/>
        </a:solidFill>
        <a:ln>
          <a:solidFill>
            <a:schemeClr val="tx2"/>
          </a:solidFill>
        </a:ln>
      </dgm:spPr>
      <dgm:t>
        <a:bodyPr/>
        <a:lstStyle/>
        <a:p>
          <a:r>
            <a:rPr lang="sv-SE"/>
            <a:t>6mån</a:t>
          </a:r>
        </a:p>
      </dgm:t>
    </dgm:pt>
    <dgm:pt modelId="{47986AEF-2CE6-4A48-8D2C-E127C7E38F3A}" type="parTrans" cxnId="{5C974D0B-FD14-4184-85FA-9C668A152BF1}">
      <dgm:prSet/>
      <dgm:spPr/>
      <dgm:t>
        <a:bodyPr/>
        <a:lstStyle/>
        <a:p>
          <a:endParaRPr lang="sv-SE"/>
        </a:p>
      </dgm:t>
    </dgm:pt>
    <dgm:pt modelId="{AE5311C4-02D1-4099-80DE-CD6B655BF6CE}" type="sibTrans" cxnId="{5C974D0B-FD14-4184-85FA-9C668A152BF1}">
      <dgm:prSet/>
      <dgm:spPr/>
      <dgm:t>
        <a:bodyPr/>
        <a:lstStyle/>
        <a:p>
          <a:endParaRPr lang="sv-SE"/>
        </a:p>
      </dgm:t>
    </dgm:pt>
    <dgm:pt modelId="{0F23743E-8809-4C35-A711-2950F02794D3}">
      <dgm:prSet phldrT="[Text]"/>
      <dgm:spPr>
        <a:ln>
          <a:solidFill>
            <a:schemeClr val="tx2"/>
          </a:solidFill>
        </a:ln>
      </dgm:spPr>
      <dgm:t>
        <a:bodyPr/>
        <a:lstStyle/>
        <a:p>
          <a:r>
            <a:rPr lang="sv-SE"/>
            <a:t>Information och förankring – pågår under hela implementeringen </a:t>
          </a:r>
        </a:p>
      </dgm:t>
    </dgm:pt>
    <dgm:pt modelId="{2D9DF477-D36F-4C68-86C6-2A1D21E47194}" type="parTrans" cxnId="{10858331-377E-4911-B48F-F450A67A225B}">
      <dgm:prSet/>
      <dgm:spPr/>
      <dgm:t>
        <a:bodyPr/>
        <a:lstStyle/>
        <a:p>
          <a:endParaRPr lang="sv-SE"/>
        </a:p>
      </dgm:t>
    </dgm:pt>
    <dgm:pt modelId="{F48FC9F2-0235-4F5C-9316-312FBDE94A11}" type="sibTrans" cxnId="{10858331-377E-4911-B48F-F450A67A225B}">
      <dgm:prSet/>
      <dgm:spPr/>
      <dgm:t>
        <a:bodyPr/>
        <a:lstStyle/>
        <a:p>
          <a:endParaRPr lang="sv-SE"/>
        </a:p>
      </dgm:t>
    </dgm:pt>
    <dgm:pt modelId="{1C5C84CD-8577-4304-8400-42D949CA0818}">
      <dgm:prSet phldrT="[Text]"/>
      <dgm:spPr>
        <a:solidFill>
          <a:schemeClr val="tx2"/>
        </a:solidFill>
        <a:ln>
          <a:solidFill>
            <a:schemeClr val="tx2"/>
          </a:solidFill>
        </a:ln>
      </dgm:spPr>
      <dgm:t>
        <a:bodyPr/>
        <a:lstStyle/>
        <a:p>
          <a:r>
            <a:rPr lang="sv-SE"/>
            <a:t>12mån</a:t>
          </a:r>
        </a:p>
      </dgm:t>
    </dgm:pt>
    <dgm:pt modelId="{4C7AD3D5-543B-49A0-8935-F905A724510C}" type="parTrans" cxnId="{12B1A3D4-5A4D-4AC3-A839-64C034A4E2C8}">
      <dgm:prSet/>
      <dgm:spPr/>
      <dgm:t>
        <a:bodyPr/>
        <a:lstStyle/>
        <a:p>
          <a:endParaRPr lang="sv-SE"/>
        </a:p>
      </dgm:t>
    </dgm:pt>
    <dgm:pt modelId="{67FE5A98-8CF6-4429-BF3B-3D4E198CF44C}" type="sibTrans" cxnId="{12B1A3D4-5A4D-4AC3-A839-64C034A4E2C8}">
      <dgm:prSet/>
      <dgm:spPr/>
      <dgm:t>
        <a:bodyPr/>
        <a:lstStyle/>
        <a:p>
          <a:endParaRPr lang="sv-SE"/>
        </a:p>
      </dgm:t>
    </dgm:pt>
    <dgm:pt modelId="{B5D3608A-2E06-43BD-89A8-630E7F0175E4}">
      <dgm:prSet phldrT="[Text]"/>
      <dgm:spPr>
        <a:ln>
          <a:solidFill>
            <a:schemeClr val="tx2"/>
          </a:solidFill>
        </a:ln>
      </dgm:spPr>
      <dgm:t>
        <a:bodyPr/>
        <a:lstStyle/>
        <a:p>
          <a:r>
            <a:rPr lang="sv-SE"/>
            <a:t>Avtalsarbete (Nämnden)</a:t>
          </a:r>
        </a:p>
      </dgm:t>
    </dgm:pt>
    <dgm:pt modelId="{A1114E87-F4DB-4507-8155-8299A6CF7D46}" type="parTrans" cxnId="{3CE1CD60-C2AB-4F90-8787-56913668D3C5}">
      <dgm:prSet/>
      <dgm:spPr/>
      <dgm:t>
        <a:bodyPr/>
        <a:lstStyle/>
        <a:p>
          <a:endParaRPr lang="sv-SE"/>
        </a:p>
      </dgm:t>
    </dgm:pt>
    <dgm:pt modelId="{0CAA611E-E82C-41BD-8C30-7C667AEC81CD}" type="sibTrans" cxnId="{3CE1CD60-C2AB-4F90-8787-56913668D3C5}">
      <dgm:prSet/>
      <dgm:spPr/>
      <dgm:t>
        <a:bodyPr/>
        <a:lstStyle/>
        <a:p>
          <a:endParaRPr lang="sv-SE"/>
        </a:p>
      </dgm:t>
    </dgm:pt>
    <dgm:pt modelId="{A23FE123-15A3-42BA-A16F-7B4E424CB90D}">
      <dgm:prSet phldrT="[Text]"/>
      <dgm:spPr>
        <a:solidFill>
          <a:schemeClr val="tx2"/>
        </a:solidFill>
        <a:ln>
          <a:solidFill>
            <a:schemeClr val="tx2"/>
          </a:solidFill>
        </a:ln>
      </dgm:spPr>
      <dgm:t>
        <a:bodyPr/>
        <a:lstStyle/>
        <a:p>
          <a:r>
            <a:rPr lang="sv-SE"/>
            <a:t>12mån</a:t>
          </a:r>
        </a:p>
      </dgm:t>
    </dgm:pt>
    <dgm:pt modelId="{C4114199-0BAD-4641-9744-ABCC6EEFFC5D}" type="parTrans" cxnId="{D1AD27A0-B3C8-4BD3-BCFA-777D4FA8CEDA}">
      <dgm:prSet/>
      <dgm:spPr/>
      <dgm:t>
        <a:bodyPr/>
        <a:lstStyle/>
        <a:p>
          <a:endParaRPr lang="sv-SE"/>
        </a:p>
      </dgm:t>
    </dgm:pt>
    <dgm:pt modelId="{1BBAA803-394B-42C6-9E9B-1E049476B490}" type="sibTrans" cxnId="{D1AD27A0-B3C8-4BD3-BCFA-777D4FA8CEDA}">
      <dgm:prSet/>
      <dgm:spPr/>
      <dgm:t>
        <a:bodyPr/>
        <a:lstStyle/>
        <a:p>
          <a:endParaRPr lang="sv-SE"/>
        </a:p>
      </dgm:t>
    </dgm:pt>
    <dgm:pt modelId="{B807846B-E3E9-400A-856B-E8942507C8C9}">
      <dgm:prSet phldrT="[Text]"/>
      <dgm:spPr>
        <a:ln>
          <a:solidFill>
            <a:schemeClr val="tx2"/>
          </a:solidFill>
        </a:ln>
      </dgm:spPr>
      <dgm:t>
        <a:bodyPr/>
        <a:lstStyle/>
        <a:p>
          <a:r>
            <a:rPr lang="sv-SE"/>
            <a:t>Beslut i respektive fullmäktige</a:t>
          </a:r>
        </a:p>
      </dgm:t>
    </dgm:pt>
    <dgm:pt modelId="{20EBB0A7-1C8D-489A-BEA1-121D8739301B}" type="parTrans" cxnId="{E6E2CB9A-1C7E-4C87-82BC-8D7B5AC04B10}">
      <dgm:prSet/>
      <dgm:spPr/>
      <dgm:t>
        <a:bodyPr/>
        <a:lstStyle/>
        <a:p>
          <a:endParaRPr lang="sv-SE"/>
        </a:p>
      </dgm:t>
    </dgm:pt>
    <dgm:pt modelId="{02B756D5-8DDE-4D95-8DB9-259AF1BAA7EF}" type="sibTrans" cxnId="{E6E2CB9A-1C7E-4C87-82BC-8D7B5AC04B10}">
      <dgm:prSet/>
      <dgm:spPr/>
      <dgm:t>
        <a:bodyPr/>
        <a:lstStyle/>
        <a:p>
          <a:endParaRPr lang="sv-SE"/>
        </a:p>
      </dgm:t>
    </dgm:pt>
    <dgm:pt modelId="{F2819251-2209-4A97-B44A-52AD1C51AF7E}">
      <dgm:prSet phldrT="[Text]"/>
      <dgm:spPr>
        <a:ln>
          <a:solidFill>
            <a:schemeClr val="tx2"/>
          </a:solidFill>
        </a:ln>
      </dgm:spPr>
      <dgm:t>
        <a:bodyPr/>
        <a:lstStyle/>
        <a:p>
          <a:r>
            <a:rPr lang="sv-SE"/>
            <a:t>Uppdragsformulering och tjänstekatalog</a:t>
          </a:r>
        </a:p>
      </dgm:t>
    </dgm:pt>
    <dgm:pt modelId="{0DA65B85-2615-4B09-B4AD-35C206083687}" type="parTrans" cxnId="{CB30D17D-85B2-48EF-A0C0-0F7A693EA9CE}">
      <dgm:prSet/>
      <dgm:spPr/>
      <dgm:t>
        <a:bodyPr/>
        <a:lstStyle/>
        <a:p>
          <a:endParaRPr lang="sv-SE"/>
        </a:p>
      </dgm:t>
    </dgm:pt>
    <dgm:pt modelId="{249BBEC6-258A-40A9-81BB-D788B457B690}" type="sibTrans" cxnId="{CB30D17D-85B2-48EF-A0C0-0F7A693EA9CE}">
      <dgm:prSet/>
      <dgm:spPr/>
      <dgm:t>
        <a:bodyPr/>
        <a:lstStyle/>
        <a:p>
          <a:endParaRPr lang="sv-SE"/>
        </a:p>
      </dgm:t>
    </dgm:pt>
    <dgm:pt modelId="{9A3AB307-765A-47B9-ABFD-9F27496EC546}" type="pres">
      <dgm:prSet presAssocID="{4B75B3DB-A6EC-4CAA-8F8D-096E06BE82C6}" presName="linearFlow" presStyleCnt="0">
        <dgm:presLayoutVars>
          <dgm:dir/>
          <dgm:animLvl val="lvl"/>
          <dgm:resizeHandles val="exact"/>
        </dgm:presLayoutVars>
      </dgm:prSet>
      <dgm:spPr/>
      <dgm:t>
        <a:bodyPr/>
        <a:lstStyle/>
        <a:p>
          <a:endParaRPr lang="sv-SE"/>
        </a:p>
      </dgm:t>
    </dgm:pt>
    <dgm:pt modelId="{F17CF848-BB2D-48A6-B88E-06F472BEEFE1}" type="pres">
      <dgm:prSet presAssocID="{A3620746-332C-4BB4-8588-CE2ABD656ED1}" presName="composite" presStyleCnt="0"/>
      <dgm:spPr/>
    </dgm:pt>
    <dgm:pt modelId="{0F2262D6-BEBE-4C05-981E-A181BC70F875}" type="pres">
      <dgm:prSet presAssocID="{A3620746-332C-4BB4-8588-CE2ABD656ED1}" presName="parentText" presStyleLbl="alignNode1" presStyleIdx="0" presStyleCnt="3" custLinFactX="-90306" custLinFactNeighborX="-100000" custLinFactNeighborY="2475">
        <dgm:presLayoutVars>
          <dgm:chMax val="1"/>
          <dgm:bulletEnabled val="1"/>
        </dgm:presLayoutVars>
      </dgm:prSet>
      <dgm:spPr/>
      <dgm:t>
        <a:bodyPr/>
        <a:lstStyle/>
        <a:p>
          <a:endParaRPr lang="sv-SE"/>
        </a:p>
      </dgm:t>
    </dgm:pt>
    <dgm:pt modelId="{979604B7-2607-44B4-9596-5BB91DBC41B2}" type="pres">
      <dgm:prSet presAssocID="{A3620746-332C-4BB4-8588-CE2ABD656ED1}" presName="descendantText" presStyleLbl="alignAcc1" presStyleIdx="0" presStyleCnt="3" custScaleX="30524" custScaleY="109838" custLinFactNeighborX="-23752" custLinFactNeighborY="3608">
        <dgm:presLayoutVars>
          <dgm:bulletEnabled val="1"/>
        </dgm:presLayoutVars>
      </dgm:prSet>
      <dgm:spPr/>
      <dgm:t>
        <a:bodyPr/>
        <a:lstStyle/>
        <a:p>
          <a:endParaRPr lang="sv-SE"/>
        </a:p>
      </dgm:t>
    </dgm:pt>
    <dgm:pt modelId="{214265E5-3B83-4902-8180-D880806373AD}" type="pres">
      <dgm:prSet presAssocID="{AE5311C4-02D1-4099-80DE-CD6B655BF6CE}" presName="sp" presStyleCnt="0"/>
      <dgm:spPr/>
    </dgm:pt>
    <dgm:pt modelId="{08789D4C-1E81-4572-A0B0-B62D04B052B9}" type="pres">
      <dgm:prSet presAssocID="{1C5C84CD-8577-4304-8400-42D949CA0818}" presName="composite" presStyleCnt="0"/>
      <dgm:spPr/>
    </dgm:pt>
    <dgm:pt modelId="{1B7C1C99-2582-4223-8D95-58F419EBCCFE}" type="pres">
      <dgm:prSet presAssocID="{1C5C84CD-8577-4304-8400-42D949CA0818}" presName="parentText" presStyleLbl="alignNode1" presStyleIdx="1" presStyleCnt="3" custLinFactX="-90306" custLinFactNeighborX="-100000" custLinFactNeighborY="-8416">
        <dgm:presLayoutVars>
          <dgm:chMax val="1"/>
          <dgm:bulletEnabled val="1"/>
        </dgm:presLayoutVars>
      </dgm:prSet>
      <dgm:spPr/>
      <dgm:t>
        <a:bodyPr/>
        <a:lstStyle/>
        <a:p>
          <a:endParaRPr lang="sv-SE"/>
        </a:p>
      </dgm:t>
    </dgm:pt>
    <dgm:pt modelId="{57E53509-F6AF-415B-9786-E69DEE503485}" type="pres">
      <dgm:prSet presAssocID="{1C5C84CD-8577-4304-8400-42D949CA0818}" presName="descendantText" presStyleLbl="alignAcc1" presStyleIdx="1" presStyleCnt="3" custScaleX="52039" custLinFactNeighborX="-5564" custLinFactNeighborY="-12948">
        <dgm:presLayoutVars>
          <dgm:bulletEnabled val="1"/>
        </dgm:presLayoutVars>
      </dgm:prSet>
      <dgm:spPr/>
      <dgm:t>
        <a:bodyPr/>
        <a:lstStyle/>
        <a:p>
          <a:endParaRPr lang="sv-SE"/>
        </a:p>
      </dgm:t>
    </dgm:pt>
    <dgm:pt modelId="{BFD10779-C41B-4B37-BE05-58EA8BF0CD08}" type="pres">
      <dgm:prSet presAssocID="{67FE5A98-8CF6-4429-BF3B-3D4E198CF44C}" presName="sp" presStyleCnt="0"/>
      <dgm:spPr/>
    </dgm:pt>
    <dgm:pt modelId="{A57CFCDB-166D-4B34-9F36-86AFDE57CBFD}" type="pres">
      <dgm:prSet presAssocID="{A23FE123-15A3-42BA-A16F-7B4E424CB90D}" presName="composite" presStyleCnt="0"/>
      <dgm:spPr/>
    </dgm:pt>
    <dgm:pt modelId="{9EAECA17-9FEE-4AB5-A63E-168D5176D7B0}" type="pres">
      <dgm:prSet presAssocID="{A23FE123-15A3-42BA-A16F-7B4E424CB90D}" presName="parentText" presStyleLbl="alignNode1" presStyleIdx="2" presStyleCnt="3" custLinFactX="-100000" custLinFactNeighborX="-178004" custLinFactNeighborY="-21784">
        <dgm:presLayoutVars>
          <dgm:chMax val="1"/>
          <dgm:bulletEnabled val="1"/>
        </dgm:presLayoutVars>
      </dgm:prSet>
      <dgm:spPr/>
      <dgm:t>
        <a:bodyPr/>
        <a:lstStyle/>
        <a:p>
          <a:endParaRPr lang="sv-SE"/>
        </a:p>
      </dgm:t>
    </dgm:pt>
    <dgm:pt modelId="{24AFFA66-A89A-4400-9F05-1E4ED3B35B02}" type="pres">
      <dgm:prSet presAssocID="{A23FE123-15A3-42BA-A16F-7B4E424CB90D}" presName="descendantText" presStyleLbl="alignAcc1" presStyleIdx="2" presStyleCnt="3" custScaleX="52239" custLinFactNeighborX="19856" custLinFactNeighborY="-15233">
        <dgm:presLayoutVars>
          <dgm:bulletEnabled val="1"/>
        </dgm:presLayoutVars>
      </dgm:prSet>
      <dgm:spPr/>
      <dgm:t>
        <a:bodyPr/>
        <a:lstStyle/>
        <a:p>
          <a:endParaRPr lang="sv-SE"/>
        </a:p>
      </dgm:t>
    </dgm:pt>
  </dgm:ptLst>
  <dgm:cxnLst>
    <dgm:cxn modelId="{55BE33C3-6571-4415-B009-66D9591BC50A}" type="presOf" srcId="{1C5C84CD-8577-4304-8400-42D949CA0818}" destId="{1B7C1C99-2582-4223-8D95-58F419EBCCFE}" srcOrd="0" destOrd="0" presId="urn:microsoft.com/office/officeart/2005/8/layout/chevron2"/>
    <dgm:cxn modelId="{F3189D0F-A017-481C-A697-311A49940BB9}" type="presOf" srcId="{A23FE123-15A3-42BA-A16F-7B4E424CB90D}" destId="{9EAECA17-9FEE-4AB5-A63E-168D5176D7B0}" srcOrd="0" destOrd="0" presId="urn:microsoft.com/office/officeart/2005/8/layout/chevron2"/>
    <dgm:cxn modelId="{27607983-EE04-4696-ADF5-36DC38E86764}" type="presOf" srcId="{F2819251-2209-4A97-B44A-52AD1C51AF7E}" destId="{57E53509-F6AF-415B-9786-E69DEE503485}" srcOrd="0" destOrd="1" presId="urn:microsoft.com/office/officeart/2005/8/layout/chevron2"/>
    <dgm:cxn modelId="{D1AD27A0-B3C8-4BD3-BCFA-777D4FA8CEDA}" srcId="{4B75B3DB-A6EC-4CAA-8F8D-096E06BE82C6}" destId="{A23FE123-15A3-42BA-A16F-7B4E424CB90D}" srcOrd="2" destOrd="0" parTransId="{C4114199-0BAD-4641-9744-ABCC6EEFFC5D}" sibTransId="{1BBAA803-394B-42C6-9E9B-1E049476B490}"/>
    <dgm:cxn modelId="{7CCAC7A1-D30A-44FD-BE05-AA50968B8B15}" type="presOf" srcId="{4B75B3DB-A6EC-4CAA-8F8D-096E06BE82C6}" destId="{9A3AB307-765A-47B9-ABFD-9F27496EC546}" srcOrd="0" destOrd="0" presId="urn:microsoft.com/office/officeart/2005/8/layout/chevron2"/>
    <dgm:cxn modelId="{B31F46D6-81CA-4A82-B2D4-7A5BB9C66BA3}" type="presOf" srcId="{B5D3608A-2E06-43BD-89A8-630E7F0175E4}" destId="{57E53509-F6AF-415B-9786-E69DEE503485}" srcOrd="0" destOrd="0" presId="urn:microsoft.com/office/officeart/2005/8/layout/chevron2"/>
    <dgm:cxn modelId="{E6E2CB9A-1C7E-4C87-82BC-8D7B5AC04B10}" srcId="{A23FE123-15A3-42BA-A16F-7B4E424CB90D}" destId="{B807846B-E3E9-400A-856B-E8942507C8C9}" srcOrd="0" destOrd="0" parTransId="{20EBB0A7-1C8D-489A-BEA1-121D8739301B}" sibTransId="{02B756D5-8DDE-4D95-8DB9-259AF1BAA7EF}"/>
    <dgm:cxn modelId="{10858331-377E-4911-B48F-F450A67A225B}" srcId="{A3620746-332C-4BB4-8588-CE2ABD656ED1}" destId="{0F23743E-8809-4C35-A711-2950F02794D3}" srcOrd="0" destOrd="0" parTransId="{2D9DF477-D36F-4C68-86C6-2A1D21E47194}" sibTransId="{F48FC9F2-0235-4F5C-9316-312FBDE94A11}"/>
    <dgm:cxn modelId="{12B1A3D4-5A4D-4AC3-A839-64C034A4E2C8}" srcId="{4B75B3DB-A6EC-4CAA-8F8D-096E06BE82C6}" destId="{1C5C84CD-8577-4304-8400-42D949CA0818}" srcOrd="1" destOrd="0" parTransId="{4C7AD3D5-543B-49A0-8935-F905A724510C}" sibTransId="{67FE5A98-8CF6-4429-BF3B-3D4E198CF44C}"/>
    <dgm:cxn modelId="{3CE1CD60-C2AB-4F90-8787-56913668D3C5}" srcId="{1C5C84CD-8577-4304-8400-42D949CA0818}" destId="{B5D3608A-2E06-43BD-89A8-630E7F0175E4}" srcOrd="0" destOrd="0" parTransId="{A1114E87-F4DB-4507-8155-8299A6CF7D46}" sibTransId="{0CAA611E-E82C-41BD-8C30-7C667AEC81CD}"/>
    <dgm:cxn modelId="{3E8BAE37-0780-4B0A-B087-FF26932F0321}" type="presOf" srcId="{B807846B-E3E9-400A-856B-E8942507C8C9}" destId="{24AFFA66-A89A-4400-9F05-1E4ED3B35B02}" srcOrd="0" destOrd="0" presId="urn:microsoft.com/office/officeart/2005/8/layout/chevron2"/>
    <dgm:cxn modelId="{5C974D0B-FD14-4184-85FA-9C668A152BF1}" srcId="{4B75B3DB-A6EC-4CAA-8F8D-096E06BE82C6}" destId="{A3620746-332C-4BB4-8588-CE2ABD656ED1}" srcOrd="0" destOrd="0" parTransId="{47986AEF-2CE6-4A48-8D2C-E127C7E38F3A}" sibTransId="{AE5311C4-02D1-4099-80DE-CD6B655BF6CE}"/>
    <dgm:cxn modelId="{BEA52E52-77F5-4692-975F-60F9860669BA}" type="presOf" srcId="{A3620746-332C-4BB4-8588-CE2ABD656ED1}" destId="{0F2262D6-BEBE-4C05-981E-A181BC70F875}" srcOrd="0" destOrd="0" presId="urn:microsoft.com/office/officeart/2005/8/layout/chevron2"/>
    <dgm:cxn modelId="{D315A97E-47D9-4CB2-8635-59D6E57D9AF9}" type="presOf" srcId="{0F23743E-8809-4C35-A711-2950F02794D3}" destId="{979604B7-2607-44B4-9596-5BB91DBC41B2}" srcOrd="0" destOrd="0" presId="urn:microsoft.com/office/officeart/2005/8/layout/chevron2"/>
    <dgm:cxn modelId="{CB30D17D-85B2-48EF-A0C0-0F7A693EA9CE}" srcId="{1C5C84CD-8577-4304-8400-42D949CA0818}" destId="{F2819251-2209-4A97-B44A-52AD1C51AF7E}" srcOrd="1" destOrd="0" parTransId="{0DA65B85-2615-4B09-B4AD-35C206083687}" sibTransId="{249BBEC6-258A-40A9-81BB-D788B457B690}"/>
    <dgm:cxn modelId="{3D10A92A-4684-40B8-9EB5-5FBA54F030AA}" type="presParOf" srcId="{9A3AB307-765A-47B9-ABFD-9F27496EC546}" destId="{F17CF848-BB2D-48A6-B88E-06F472BEEFE1}" srcOrd="0" destOrd="0" presId="urn:microsoft.com/office/officeart/2005/8/layout/chevron2"/>
    <dgm:cxn modelId="{DD704D25-BB36-4C7A-8ECA-2F05F76FE8C0}" type="presParOf" srcId="{F17CF848-BB2D-48A6-B88E-06F472BEEFE1}" destId="{0F2262D6-BEBE-4C05-981E-A181BC70F875}" srcOrd="0" destOrd="0" presId="urn:microsoft.com/office/officeart/2005/8/layout/chevron2"/>
    <dgm:cxn modelId="{2B119C86-F798-4C70-A5E9-E100DB2FE7F6}" type="presParOf" srcId="{F17CF848-BB2D-48A6-B88E-06F472BEEFE1}" destId="{979604B7-2607-44B4-9596-5BB91DBC41B2}" srcOrd="1" destOrd="0" presId="urn:microsoft.com/office/officeart/2005/8/layout/chevron2"/>
    <dgm:cxn modelId="{D9BC288C-9156-4A52-ADEC-507CD2FF6C45}" type="presParOf" srcId="{9A3AB307-765A-47B9-ABFD-9F27496EC546}" destId="{214265E5-3B83-4902-8180-D880806373AD}" srcOrd="1" destOrd="0" presId="urn:microsoft.com/office/officeart/2005/8/layout/chevron2"/>
    <dgm:cxn modelId="{A48D8E10-3985-4016-B4CA-25F8228D83ED}" type="presParOf" srcId="{9A3AB307-765A-47B9-ABFD-9F27496EC546}" destId="{08789D4C-1E81-4572-A0B0-B62D04B052B9}" srcOrd="2" destOrd="0" presId="urn:microsoft.com/office/officeart/2005/8/layout/chevron2"/>
    <dgm:cxn modelId="{6222A353-29A7-4297-9EE1-7E094E4769FE}" type="presParOf" srcId="{08789D4C-1E81-4572-A0B0-B62D04B052B9}" destId="{1B7C1C99-2582-4223-8D95-58F419EBCCFE}" srcOrd="0" destOrd="0" presId="urn:microsoft.com/office/officeart/2005/8/layout/chevron2"/>
    <dgm:cxn modelId="{7EED8759-4C80-4280-92F2-4C73EB072302}" type="presParOf" srcId="{08789D4C-1E81-4572-A0B0-B62D04B052B9}" destId="{57E53509-F6AF-415B-9786-E69DEE503485}" srcOrd="1" destOrd="0" presId="urn:microsoft.com/office/officeart/2005/8/layout/chevron2"/>
    <dgm:cxn modelId="{92D659C7-C9A1-4833-AE64-28AF6D1348C4}" type="presParOf" srcId="{9A3AB307-765A-47B9-ABFD-9F27496EC546}" destId="{BFD10779-C41B-4B37-BE05-58EA8BF0CD08}" srcOrd="3" destOrd="0" presId="urn:microsoft.com/office/officeart/2005/8/layout/chevron2"/>
    <dgm:cxn modelId="{22D57DF7-3D11-43B3-8115-61D0F606678F}" type="presParOf" srcId="{9A3AB307-765A-47B9-ABFD-9F27496EC546}" destId="{A57CFCDB-166D-4B34-9F36-86AFDE57CBFD}" srcOrd="4" destOrd="0" presId="urn:microsoft.com/office/officeart/2005/8/layout/chevron2"/>
    <dgm:cxn modelId="{91923CFA-E875-4D3C-8AF2-8E8185EFA0F6}" type="presParOf" srcId="{A57CFCDB-166D-4B34-9F36-86AFDE57CBFD}" destId="{9EAECA17-9FEE-4AB5-A63E-168D5176D7B0}" srcOrd="0" destOrd="0" presId="urn:microsoft.com/office/officeart/2005/8/layout/chevron2"/>
    <dgm:cxn modelId="{1EBC6FC6-E09A-4E90-823F-9A3D3B36A989}" type="presParOf" srcId="{A57CFCDB-166D-4B34-9F36-86AFDE57CBFD}" destId="{24AFFA66-A89A-4400-9F05-1E4ED3B35B0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BF498F-087C-4733-ABF2-2D18E4ADD3B6}"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sv-SE"/>
        </a:p>
      </dgm:t>
    </dgm:pt>
    <dgm:pt modelId="{7E7D5674-1B6B-43A2-8AE3-38E554E148E4}">
      <dgm:prSet phldrT="[Text]" custT="1"/>
      <dgm:spPr>
        <a:solidFill>
          <a:schemeClr val="accent2">
            <a:lumMod val="75000"/>
          </a:schemeClr>
        </a:solidFill>
      </dgm:spPr>
      <dgm:t>
        <a:bodyPr/>
        <a:lstStyle/>
        <a:p>
          <a:r>
            <a:rPr lang="sv-SE" sz="1600" b="0" dirty="0">
              <a:solidFill>
                <a:schemeClr val="tx1"/>
              </a:solidFill>
              <a:latin typeface="+mj-lt"/>
            </a:rPr>
            <a:t>Länsnätverket för förvaltningschefer LCHNV</a:t>
          </a:r>
        </a:p>
      </dgm:t>
    </dgm:pt>
    <dgm:pt modelId="{4D33C3C7-6A82-4971-8897-B24849A5E1DC}" type="parTrans" cxnId="{3D184C2C-B6F1-419D-9449-A53C379EC3E7}">
      <dgm:prSet/>
      <dgm:spPr/>
      <dgm:t>
        <a:bodyPr/>
        <a:lstStyle/>
        <a:p>
          <a:endParaRPr lang="sv-SE"/>
        </a:p>
      </dgm:t>
    </dgm:pt>
    <dgm:pt modelId="{5BA97085-220B-4CFE-9753-EFA9A2B936F4}" type="sibTrans" cxnId="{3D184C2C-B6F1-419D-9449-A53C379EC3E7}">
      <dgm:prSet/>
      <dgm:spPr/>
      <dgm:t>
        <a:bodyPr/>
        <a:lstStyle/>
        <a:p>
          <a:endParaRPr lang="sv-SE"/>
        </a:p>
      </dgm:t>
    </dgm:pt>
    <dgm:pt modelId="{B459A9E6-D8A1-4DBE-B7F6-4F1CF13C3EDE}">
      <dgm:prSet phldrT="[Text]" custT="1"/>
      <dgm:spPr>
        <a:solidFill>
          <a:schemeClr val="accent5"/>
        </a:solidFill>
      </dgm:spPr>
      <dgm:t>
        <a:bodyPr/>
        <a:lstStyle/>
        <a:p>
          <a:pPr rtl="0"/>
          <a:r>
            <a:rPr kumimoji="0" lang="sv-SE" sz="1600" b="0" i="0" u="none" strike="noStrike" cap="none" spc="0" normalizeH="0" baseline="0" noProof="0" dirty="0">
              <a:ln>
                <a:noFill/>
              </a:ln>
              <a:solidFill>
                <a:schemeClr val="tx1"/>
              </a:solidFill>
              <a:effectLst/>
              <a:uLnTx/>
              <a:uFillTx/>
              <a:latin typeface="+mj-lt"/>
              <a:ea typeface="+mn-ea"/>
              <a:cs typeface="+mn-cs"/>
            </a:rPr>
            <a:t>Välfärdsrådet</a:t>
          </a:r>
          <a:endParaRPr lang="sv-SE" sz="1600" b="0" dirty="0">
            <a:solidFill>
              <a:schemeClr val="tx1"/>
            </a:solidFill>
            <a:latin typeface="+mj-lt"/>
          </a:endParaRPr>
        </a:p>
      </dgm:t>
    </dgm:pt>
    <dgm:pt modelId="{43757FE7-1451-40AE-8EA7-DADE6389B5E7}" type="parTrans" cxnId="{23844A23-A0DE-4748-B249-A8041CB1DB68}">
      <dgm:prSet/>
      <dgm:spPr/>
      <dgm:t>
        <a:bodyPr/>
        <a:lstStyle/>
        <a:p>
          <a:endParaRPr lang="sv-SE"/>
        </a:p>
      </dgm:t>
    </dgm:pt>
    <dgm:pt modelId="{1A95D875-3F95-43CE-B57A-6BAFA9E400F1}" type="sibTrans" cxnId="{23844A23-A0DE-4748-B249-A8041CB1DB68}">
      <dgm:prSet/>
      <dgm:spPr/>
      <dgm:t>
        <a:bodyPr/>
        <a:lstStyle/>
        <a:p>
          <a:endParaRPr lang="sv-SE"/>
        </a:p>
      </dgm:t>
    </dgm:pt>
    <dgm:pt modelId="{B4E3B3FB-B3C8-4838-A638-BC0BBD3CF6E2}">
      <dgm:prSet phldrT="[Text]" custT="1"/>
      <dgm:spPr/>
      <dgm:t>
        <a:bodyPr/>
        <a:lstStyle/>
        <a:p>
          <a:r>
            <a:rPr kumimoji="0" lang="sv-SE" sz="1400" b="0" i="0" u="none" strike="noStrike" cap="none" spc="0" normalizeH="0" baseline="0" noProof="0" dirty="0">
              <a:ln>
                <a:noFill/>
              </a:ln>
              <a:solidFill>
                <a:prstClr val="black"/>
              </a:solidFill>
              <a:effectLst/>
              <a:uLnTx/>
              <a:uFillTx/>
              <a:latin typeface="+mn-lt"/>
              <a:ea typeface="+mn-ea"/>
              <a:cs typeface="+mn-cs"/>
            </a:rPr>
            <a:t>Region Dalarna och Dalarnas kommuner</a:t>
          </a:r>
          <a:br>
            <a:rPr kumimoji="0" lang="sv-SE" sz="1400" b="0" i="0" u="none" strike="noStrike" cap="none" spc="0" normalizeH="0" baseline="0" noProof="0" dirty="0">
              <a:ln>
                <a:noFill/>
              </a:ln>
              <a:solidFill>
                <a:prstClr val="black"/>
              </a:solidFill>
              <a:effectLst/>
              <a:uLnTx/>
              <a:uFillTx/>
              <a:latin typeface="+mn-lt"/>
              <a:ea typeface="+mn-ea"/>
              <a:cs typeface="+mn-cs"/>
            </a:rPr>
          </a:br>
          <a:endParaRPr lang="sv-SE" sz="1400" dirty="0">
            <a:latin typeface="+mn-lt"/>
          </a:endParaRPr>
        </a:p>
      </dgm:t>
    </dgm:pt>
    <dgm:pt modelId="{BAE41A76-B9F7-4E38-9497-FF5336A472B1}" type="parTrans" cxnId="{A8BA98ED-A80F-439E-912E-6E5E93E218B9}">
      <dgm:prSet/>
      <dgm:spPr/>
      <dgm:t>
        <a:bodyPr/>
        <a:lstStyle/>
        <a:p>
          <a:endParaRPr lang="sv-SE"/>
        </a:p>
      </dgm:t>
    </dgm:pt>
    <dgm:pt modelId="{1D916FCE-B7A7-43EC-821B-0DB776525791}" type="sibTrans" cxnId="{A8BA98ED-A80F-439E-912E-6E5E93E218B9}">
      <dgm:prSet/>
      <dgm:spPr/>
      <dgm:t>
        <a:bodyPr/>
        <a:lstStyle/>
        <a:p>
          <a:endParaRPr lang="sv-SE"/>
        </a:p>
      </dgm:t>
    </dgm:pt>
    <dgm:pt modelId="{67B542D3-CE59-40AD-9FAD-912EE35DD17A}">
      <dgm:prSet phldrT="[Text]" custT="1"/>
      <dgm:spPr>
        <a:solidFill>
          <a:schemeClr val="accent3"/>
        </a:solidFill>
      </dgm:spPr>
      <dgm:t>
        <a:bodyPr/>
        <a:lstStyle/>
        <a:p>
          <a:pPr rtl="0"/>
          <a:r>
            <a:rPr kumimoji="0" lang="sv-SE" sz="1600" b="0" i="0" u="none" strike="noStrike" cap="none" spc="0" normalizeH="0" baseline="0" noProof="0" dirty="0">
              <a:ln>
                <a:noFill/>
              </a:ln>
              <a:solidFill>
                <a:schemeClr val="tx1"/>
              </a:solidFill>
              <a:effectLst/>
              <a:uLnTx/>
              <a:uFillTx/>
              <a:latin typeface="+mj-lt"/>
              <a:ea typeface="+mn-ea"/>
              <a:cs typeface="+mn-cs"/>
            </a:rPr>
            <a:t>Socialchefs-nätverket SCHNV</a:t>
          </a:r>
          <a:endParaRPr lang="sv-SE" sz="1600" b="0" dirty="0">
            <a:solidFill>
              <a:schemeClr val="tx1"/>
            </a:solidFill>
            <a:latin typeface="+mj-lt"/>
          </a:endParaRPr>
        </a:p>
      </dgm:t>
    </dgm:pt>
    <dgm:pt modelId="{B64A2A0B-E45F-4BF1-8533-A7683ED8F652}" type="parTrans" cxnId="{11470193-27AA-4D07-AF0E-BABF31307B46}">
      <dgm:prSet/>
      <dgm:spPr/>
      <dgm:t>
        <a:bodyPr/>
        <a:lstStyle/>
        <a:p>
          <a:endParaRPr lang="sv-SE"/>
        </a:p>
      </dgm:t>
    </dgm:pt>
    <dgm:pt modelId="{85016F35-7B91-4BA3-93D3-0AD077453D28}" type="sibTrans" cxnId="{11470193-27AA-4D07-AF0E-BABF31307B46}">
      <dgm:prSet/>
      <dgm:spPr/>
      <dgm:t>
        <a:bodyPr/>
        <a:lstStyle/>
        <a:p>
          <a:endParaRPr lang="sv-SE"/>
        </a:p>
      </dgm:t>
    </dgm:pt>
    <dgm:pt modelId="{126284FB-EBAE-44C2-9FBD-A3600F848EB8}">
      <dgm:prSet phldrT="[Text]" custT="1"/>
      <dgm:spPr/>
      <dgm:t>
        <a:bodyPr/>
        <a:lstStyle/>
        <a:p>
          <a:pPr rtl="0"/>
          <a:r>
            <a:rPr lang="sv-SE" sz="1400" dirty="0">
              <a:latin typeface="+mn-lt"/>
            </a:rPr>
            <a:t>Region Dalarna och Dalarnas kommuner</a:t>
          </a:r>
          <a:br>
            <a:rPr lang="sv-SE" sz="1400" dirty="0">
              <a:latin typeface="+mn-lt"/>
            </a:rPr>
          </a:br>
          <a:endParaRPr lang="sv-SE" sz="1400" dirty="0">
            <a:latin typeface="+mn-lt"/>
          </a:endParaRPr>
        </a:p>
      </dgm:t>
    </dgm:pt>
    <dgm:pt modelId="{E01B790D-881F-45B0-8490-E7D4BB494F8B}" type="parTrans" cxnId="{4F321C08-FFA9-400A-B642-EA2C85C45778}">
      <dgm:prSet/>
      <dgm:spPr/>
      <dgm:t>
        <a:bodyPr/>
        <a:lstStyle/>
        <a:p>
          <a:endParaRPr lang="sv-SE"/>
        </a:p>
      </dgm:t>
    </dgm:pt>
    <dgm:pt modelId="{A24843D0-FB31-45A2-BD06-771E81CEC9CE}" type="sibTrans" cxnId="{4F321C08-FFA9-400A-B642-EA2C85C45778}">
      <dgm:prSet/>
      <dgm:spPr/>
      <dgm:t>
        <a:bodyPr/>
        <a:lstStyle/>
        <a:p>
          <a:endParaRPr lang="sv-SE"/>
        </a:p>
      </dgm:t>
    </dgm:pt>
    <dgm:pt modelId="{740A7136-08D2-4032-A393-D4617C2BB760}">
      <dgm:prSet custT="1"/>
      <dgm:spPr/>
      <dgm:t>
        <a:bodyPr/>
        <a:lstStyle/>
        <a:p>
          <a:pPr rtl="0"/>
          <a:r>
            <a:rPr kumimoji="0" lang="sv-SE" sz="1400" b="0" i="0" u="none" strike="noStrike" cap="none" spc="0" normalizeH="0" baseline="0" noProof="0" dirty="0">
              <a:ln>
                <a:noFill/>
              </a:ln>
              <a:solidFill>
                <a:prstClr val="black"/>
              </a:solidFill>
              <a:effectLst/>
              <a:uLnTx/>
              <a:uFillTx/>
              <a:latin typeface="+mn-lt"/>
              <a:ea typeface="+mn-ea"/>
              <a:cs typeface="+mn-cs"/>
            </a:rPr>
            <a:t>Länets högsta </a:t>
          </a:r>
          <a:r>
            <a:rPr kumimoji="0" lang="sv-SE" sz="1400" b="1" i="0" u="none" strike="noStrike" cap="none" spc="0" normalizeH="0" baseline="0" noProof="0" dirty="0">
              <a:ln>
                <a:noFill/>
              </a:ln>
              <a:solidFill>
                <a:prstClr val="black"/>
              </a:solidFill>
              <a:effectLst/>
              <a:uLnTx/>
              <a:uFillTx/>
              <a:latin typeface="+mn-lt"/>
              <a:ea typeface="+mn-ea"/>
              <a:cs typeface="+mn-cs"/>
            </a:rPr>
            <a:t>tjänsteledning</a:t>
          </a:r>
          <a:r>
            <a:rPr kumimoji="0" lang="sv-SE" sz="1400" b="0" i="0" u="none" strike="noStrike" cap="none" spc="0" normalizeH="0" baseline="0" noProof="0" dirty="0">
              <a:ln>
                <a:noFill/>
              </a:ln>
              <a:solidFill>
                <a:prstClr val="black"/>
              </a:solidFill>
              <a:effectLst/>
              <a:uLnTx/>
              <a:uFillTx/>
              <a:latin typeface="+mn-lt"/>
              <a:ea typeface="+mn-ea"/>
              <a:cs typeface="+mn-cs"/>
            </a:rPr>
            <a:t> för </a:t>
          </a:r>
          <a:r>
            <a:rPr kumimoji="0" lang="sv-SE" sz="1400" b="1" i="0" u="none" strike="noStrike" cap="none" spc="0" normalizeH="0" baseline="0" noProof="0" dirty="0">
              <a:ln>
                <a:noFill/>
              </a:ln>
              <a:solidFill>
                <a:prstClr val="black"/>
              </a:solidFill>
              <a:effectLst/>
              <a:uLnTx/>
              <a:uFillTx/>
              <a:latin typeface="+mn-lt"/>
              <a:ea typeface="+mn-ea"/>
              <a:cs typeface="+mn-cs"/>
            </a:rPr>
            <a:t>socialtjänst</a:t>
          </a:r>
        </a:p>
      </dgm:t>
    </dgm:pt>
    <dgm:pt modelId="{2DD26A6B-1331-4372-84C7-1AFBB553D79B}" type="parTrans" cxnId="{632D1847-D9E7-4110-A1BB-5A647782588D}">
      <dgm:prSet/>
      <dgm:spPr/>
      <dgm:t>
        <a:bodyPr/>
        <a:lstStyle/>
        <a:p>
          <a:endParaRPr lang="sv-SE"/>
        </a:p>
      </dgm:t>
    </dgm:pt>
    <dgm:pt modelId="{75EA090C-437F-4CEF-98A2-F6632C0FCA85}" type="sibTrans" cxnId="{632D1847-D9E7-4110-A1BB-5A647782588D}">
      <dgm:prSet/>
      <dgm:spPr/>
      <dgm:t>
        <a:bodyPr/>
        <a:lstStyle/>
        <a:p>
          <a:endParaRPr lang="sv-SE"/>
        </a:p>
      </dgm:t>
    </dgm:pt>
    <dgm:pt modelId="{E3F1506A-33E9-4B11-A12D-40BE2B8FA8A9}">
      <dgm:prSet phldrT="[Text]" custT="1"/>
      <dgm:spPr/>
      <dgm:t>
        <a:bodyPr/>
        <a:lstStyle/>
        <a:p>
          <a:pPr rtl="0"/>
          <a:r>
            <a:rPr kumimoji="0" lang="sv-SE" sz="1400" b="0" i="0" u="none" strike="noStrike" cap="none" spc="0" normalizeH="0" baseline="0" noProof="0" dirty="0">
              <a:ln>
                <a:noFill/>
              </a:ln>
              <a:solidFill>
                <a:prstClr val="black"/>
              </a:solidFill>
              <a:effectLst/>
              <a:uLnTx/>
              <a:uFillTx/>
              <a:latin typeface="+mn-lt"/>
              <a:ea typeface="+mn-ea"/>
              <a:cs typeface="+mn-cs"/>
            </a:rPr>
            <a:t>Dalarnas kommuner</a:t>
          </a:r>
          <a:endParaRPr lang="sv-SE" sz="1400" dirty="0">
            <a:latin typeface="+mn-lt"/>
          </a:endParaRPr>
        </a:p>
      </dgm:t>
    </dgm:pt>
    <dgm:pt modelId="{8471D089-2227-407D-AC51-97F893222BF2}" type="parTrans" cxnId="{FAFC70CD-2077-4AC1-A0A7-5BED2272AF7C}">
      <dgm:prSet/>
      <dgm:spPr/>
      <dgm:t>
        <a:bodyPr/>
        <a:lstStyle/>
        <a:p>
          <a:endParaRPr lang="sv-SE"/>
        </a:p>
      </dgm:t>
    </dgm:pt>
    <dgm:pt modelId="{8C7B1DBE-1962-468A-B678-6C10FA84AB74}" type="sibTrans" cxnId="{FAFC70CD-2077-4AC1-A0A7-5BED2272AF7C}">
      <dgm:prSet/>
      <dgm:spPr/>
      <dgm:t>
        <a:bodyPr/>
        <a:lstStyle/>
        <a:p>
          <a:endParaRPr lang="sv-SE"/>
        </a:p>
      </dgm:t>
    </dgm:pt>
    <dgm:pt modelId="{F479AB10-581E-4F72-9BC5-4CD7B1FF997E}">
      <dgm:prSet phldrT="[Text]" custT="1"/>
      <dgm:spPr/>
      <dgm:t>
        <a:bodyPr/>
        <a:lstStyle/>
        <a:p>
          <a:pPr rtl="0"/>
          <a:endParaRPr lang="sv-SE" sz="1400" dirty="0">
            <a:latin typeface="+mn-lt"/>
          </a:endParaRPr>
        </a:p>
      </dgm:t>
    </dgm:pt>
    <dgm:pt modelId="{9558F571-31F3-4E2D-A91F-5DCD41A73F47}" type="parTrans" cxnId="{2B6026E5-19D9-48AC-86A0-F616845FA75C}">
      <dgm:prSet/>
      <dgm:spPr/>
      <dgm:t>
        <a:bodyPr/>
        <a:lstStyle/>
        <a:p>
          <a:endParaRPr lang="sv-SE"/>
        </a:p>
      </dgm:t>
    </dgm:pt>
    <dgm:pt modelId="{CBA690CA-C8B9-4B1A-9827-491A4D4AE278}" type="sibTrans" cxnId="{2B6026E5-19D9-48AC-86A0-F616845FA75C}">
      <dgm:prSet/>
      <dgm:spPr/>
      <dgm:t>
        <a:bodyPr/>
        <a:lstStyle/>
        <a:p>
          <a:endParaRPr lang="sv-SE"/>
        </a:p>
      </dgm:t>
    </dgm:pt>
    <dgm:pt modelId="{D86E28BC-B4BC-4F79-B952-E08BB5AB2A0B}">
      <dgm:prSet phldrT="[Text]" custLinFactNeighborY="1058"/>
      <dgm:spPr/>
      <dgm:t>
        <a:bodyPr/>
        <a:lstStyle/>
        <a:p>
          <a:endParaRPr lang="sv-SE"/>
        </a:p>
      </dgm:t>
    </dgm:pt>
    <dgm:pt modelId="{CB8AAB15-EFD1-41E1-951E-5F1DD40FBC9D}" type="parTrans" cxnId="{0F77B746-1A02-495E-955C-903E7E8DE339}">
      <dgm:prSet/>
      <dgm:spPr/>
      <dgm:t>
        <a:bodyPr/>
        <a:lstStyle/>
        <a:p>
          <a:endParaRPr lang="sv-SE"/>
        </a:p>
      </dgm:t>
    </dgm:pt>
    <dgm:pt modelId="{E5CFA854-500E-4B26-B773-8EF62F69DC84}" type="sibTrans" cxnId="{0F77B746-1A02-495E-955C-903E7E8DE339}">
      <dgm:prSet/>
      <dgm:spPr/>
      <dgm:t>
        <a:bodyPr/>
        <a:lstStyle/>
        <a:p>
          <a:endParaRPr lang="sv-SE"/>
        </a:p>
      </dgm:t>
    </dgm:pt>
    <dgm:pt modelId="{97AF4D08-9568-4268-AA29-A6341D1A3E2E}">
      <dgm:prSet custT="1"/>
      <dgm:spPr/>
      <dgm:t>
        <a:bodyPr/>
        <a:lstStyle/>
        <a:p>
          <a:pPr rtl="0"/>
          <a:r>
            <a:rPr kumimoji="0" lang="sv-SE" sz="1400" b="0" i="0" u="none" strike="noStrike" cap="none" spc="0" normalizeH="0" baseline="0" noProof="0" dirty="0">
              <a:ln>
                <a:noFill/>
              </a:ln>
              <a:solidFill>
                <a:prstClr val="black"/>
              </a:solidFill>
              <a:effectLst/>
              <a:uLnTx/>
              <a:uFillTx/>
              <a:latin typeface="+mn-lt"/>
              <a:ea typeface="+mn-ea"/>
              <a:cs typeface="+mn-cs"/>
            </a:rPr>
            <a:t>Länets högsta </a:t>
          </a:r>
          <a:r>
            <a:rPr kumimoji="0" lang="sv-SE" sz="1400" b="1" i="0" u="none" strike="noStrike" cap="none" spc="0" normalizeH="0" baseline="0" noProof="0" dirty="0">
              <a:ln>
                <a:noFill/>
              </a:ln>
              <a:solidFill>
                <a:prstClr val="black"/>
              </a:solidFill>
              <a:effectLst/>
              <a:uLnTx/>
              <a:uFillTx/>
              <a:latin typeface="+mn-lt"/>
              <a:ea typeface="+mn-ea"/>
              <a:cs typeface="+mn-cs"/>
            </a:rPr>
            <a:t>tjänsteledning</a:t>
          </a:r>
          <a:r>
            <a:rPr kumimoji="0" lang="sv-SE" sz="1400" b="0" i="0" u="none" strike="noStrike" cap="none" spc="0" normalizeH="0" baseline="0" noProof="0" dirty="0">
              <a:ln>
                <a:noFill/>
              </a:ln>
              <a:solidFill>
                <a:prstClr val="black"/>
              </a:solidFill>
              <a:effectLst/>
              <a:uLnTx/>
              <a:uFillTx/>
              <a:latin typeface="+mn-lt"/>
              <a:ea typeface="+mn-ea"/>
              <a:cs typeface="+mn-cs"/>
            </a:rPr>
            <a:t> för socialtjänst och </a:t>
          </a:r>
          <a:r>
            <a:rPr kumimoji="0" lang="sv-SE" sz="1400" b="0" i="0" u="none" strike="noStrike" cap="none" spc="0" normalizeH="0" baseline="0" noProof="0" dirty="0" err="1">
              <a:ln>
                <a:noFill/>
              </a:ln>
              <a:solidFill>
                <a:prstClr val="black"/>
              </a:solidFill>
              <a:effectLst/>
              <a:uLnTx/>
              <a:uFillTx/>
              <a:latin typeface="+mn-lt"/>
              <a:ea typeface="+mn-ea"/>
              <a:cs typeface="+mn-cs"/>
            </a:rPr>
            <a:t>hälso-</a:t>
          </a:r>
          <a:r>
            <a:rPr kumimoji="0" lang="sv-SE" sz="1400" b="0" i="0" u="none" strike="noStrike" cap="none" spc="0" normalizeH="0" baseline="0" noProof="0" dirty="0">
              <a:ln>
                <a:noFill/>
              </a:ln>
              <a:solidFill>
                <a:prstClr val="black"/>
              </a:solidFill>
              <a:effectLst/>
              <a:uLnTx/>
              <a:uFillTx/>
              <a:latin typeface="+mn-lt"/>
              <a:ea typeface="+mn-ea"/>
              <a:cs typeface="+mn-cs"/>
            </a:rPr>
            <a:t> och sjukvård</a:t>
          </a:r>
          <a:endParaRPr kumimoji="0" lang="sv-SE" sz="1400" b="0" i="0" u="none" strike="noStrike" cap="none" spc="0" normalizeH="0" baseline="0" dirty="0">
            <a:ln>
              <a:noFill/>
            </a:ln>
            <a:solidFill>
              <a:prstClr val="black"/>
            </a:solidFill>
            <a:effectLst/>
            <a:uLnTx/>
            <a:uFillTx/>
            <a:latin typeface="+mn-lt"/>
            <a:ea typeface="+mn-ea"/>
            <a:cs typeface="+mn-cs"/>
          </a:endParaRPr>
        </a:p>
      </dgm:t>
    </dgm:pt>
    <dgm:pt modelId="{F897727C-82FD-4FE1-8DCB-BD657EBA7D0E}" type="parTrans" cxnId="{6A444A59-7422-4536-BE51-FFB721255F36}">
      <dgm:prSet/>
      <dgm:spPr/>
      <dgm:t>
        <a:bodyPr/>
        <a:lstStyle/>
        <a:p>
          <a:endParaRPr lang="sv-SE"/>
        </a:p>
      </dgm:t>
    </dgm:pt>
    <dgm:pt modelId="{358B74B0-7080-4980-B109-B984A64C47F5}" type="sibTrans" cxnId="{6A444A59-7422-4536-BE51-FFB721255F36}">
      <dgm:prSet/>
      <dgm:spPr/>
      <dgm:t>
        <a:bodyPr/>
        <a:lstStyle/>
        <a:p>
          <a:endParaRPr lang="sv-SE"/>
        </a:p>
      </dgm:t>
    </dgm:pt>
    <dgm:pt modelId="{68608D40-7017-424D-86A8-CFA8CD74E9C2}">
      <dgm:prSet custT="1"/>
      <dgm:spPr/>
      <dgm:t>
        <a:bodyPr/>
        <a:lstStyle/>
        <a:p>
          <a:pPr rtl="0"/>
          <a:r>
            <a:rPr lang="sv-SE" sz="1400" noProof="0" dirty="0">
              <a:latin typeface="+mn-lt"/>
            </a:rPr>
            <a:t>Länets högsta </a:t>
          </a:r>
          <a:r>
            <a:rPr lang="sv-SE" sz="1400" b="1" noProof="0" dirty="0">
              <a:latin typeface="+mn-lt"/>
            </a:rPr>
            <a:t>politiska </a:t>
          </a:r>
          <a:r>
            <a:rPr lang="sv-SE" sz="1400" noProof="0" dirty="0">
              <a:latin typeface="+mn-lt"/>
            </a:rPr>
            <a:t>ledning för socialtjänst och </a:t>
          </a:r>
          <a:r>
            <a:rPr lang="sv-SE" sz="1400" noProof="0" dirty="0" err="1">
              <a:latin typeface="+mn-lt"/>
            </a:rPr>
            <a:t>hälso-</a:t>
          </a:r>
          <a:r>
            <a:rPr lang="sv-SE" sz="1400" noProof="0" dirty="0">
              <a:latin typeface="+mn-lt"/>
            </a:rPr>
            <a:t> och sjukvård</a:t>
          </a:r>
          <a:endParaRPr lang="sv-SE" sz="1400" dirty="0">
            <a:latin typeface="+mn-lt"/>
          </a:endParaRPr>
        </a:p>
      </dgm:t>
    </dgm:pt>
    <dgm:pt modelId="{25C77C92-7254-4DBA-AD99-20B1EDC35404}" type="parTrans" cxnId="{6FA058E5-5A4B-496D-A752-EC87F4600E74}">
      <dgm:prSet/>
      <dgm:spPr/>
      <dgm:t>
        <a:bodyPr/>
        <a:lstStyle/>
        <a:p>
          <a:endParaRPr lang="sv-SE"/>
        </a:p>
      </dgm:t>
    </dgm:pt>
    <dgm:pt modelId="{1D9B916B-1E4F-4A36-818A-C3FD9AF0C08E}" type="sibTrans" cxnId="{6FA058E5-5A4B-496D-A752-EC87F4600E74}">
      <dgm:prSet/>
      <dgm:spPr/>
      <dgm:t>
        <a:bodyPr/>
        <a:lstStyle/>
        <a:p>
          <a:endParaRPr lang="sv-SE"/>
        </a:p>
      </dgm:t>
    </dgm:pt>
    <dgm:pt modelId="{5F77690F-CBAA-4DA3-AEED-46B1D10566B8}" type="pres">
      <dgm:prSet presAssocID="{8FBF498F-087C-4733-ABF2-2D18E4ADD3B6}" presName="composite" presStyleCnt="0">
        <dgm:presLayoutVars>
          <dgm:chMax val="3"/>
          <dgm:animLvl val="lvl"/>
          <dgm:resizeHandles val="exact"/>
        </dgm:presLayoutVars>
      </dgm:prSet>
      <dgm:spPr/>
      <dgm:t>
        <a:bodyPr/>
        <a:lstStyle/>
        <a:p>
          <a:endParaRPr lang="sv-SE"/>
        </a:p>
      </dgm:t>
    </dgm:pt>
    <dgm:pt modelId="{C65E715B-F326-4F66-B65B-20FEC5F90EEE}" type="pres">
      <dgm:prSet presAssocID="{B459A9E6-D8A1-4DBE-B7F6-4F1CF13C3EDE}" presName="gear1" presStyleLbl="node1" presStyleIdx="0" presStyleCnt="3" custLinFactNeighborX="6960" custLinFactNeighborY="3471">
        <dgm:presLayoutVars>
          <dgm:chMax val="1"/>
          <dgm:bulletEnabled val="1"/>
        </dgm:presLayoutVars>
      </dgm:prSet>
      <dgm:spPr/>
      <dgm:t>
        <a:bodyPr/>
        <a:lstStyle/>
        <a:p>
          <a:endParaRPr lang="sv-SE"/>
        </a:p>
      </dgm:t>
    </dgm:pt>
    <dgm:pt modelId="{292A7A01-7779-4814-8CBC-F5E70855A13A}" type="pres">
      <dgm:prSet presAssocID="{B459A9E6-D8A1-4DBE-B7F6-4F1CF13C3EDE}" presName="gear1srcNode" presStyleLbl="node1" presStyleIdx="0" presStyleCnt="3"/>
      <dgm:spPr/>
      <dgm:t>
        <a:bodyPr/>
        <a:lstStyle/>
        <a:p>
          <a:endParaRPr lang="sv-SE"/>
        </a:p>
      </dgm:t>
    </dgm:pt>
    <dgm:pt modelId="{B982D58D-C268-4E83-8921-1D7FF767B925}" type="pres">
      <dgm:prSet presAssocID="{B459A9E6-D8A1-4DBE-B7F6-4F1CF13C3EDE}" presName="gear1dstNode" presStyleLbl="node1" presStyleIdx="0" presStyleCnt="3"/>
      <dgm:spPr/>
      <dgm:t>
        <a:bodyPr/>
        <a:lstStyle/>
        <a:p>
          <a:endParaRPr lang="sv-SE"/>
        </a:p>
      </dgm:t>
    </dgm:pt>
    <dgm:pt modelId="{95586E16-C30C-412D-836F-754A946C1479}" type="pres">
      <dgm:prSet presAssocID="{B459A9E6-D8A1-4DBE-B7F6-4F1CF13C3EDE}" presName="gear1ch" presStyleLbl="fgAcc1" presStyleIdx="0" presStyleCnt="3" custScaleX="132664" custScaleY="108019" custLinFactNeighborX="8591" custLinFactNeighborY="612">
        <dgm:presLayoutVars>
          <dgm:chMax val="0"/>
          <dgm:bulletEnabled val="1"/>
        </dgm:presLayoutVars>
      </dgm:prSet>
      <dgm:spPr/>
      <dgm:t>
        <a:bodyPr/>
        <a:lstStyle/>
        <a:p>
          <a:endParaRPr lang="sv-SE"/>
        </a:p>
      </dgm:t>
    </dgm:pt>
    <dgm:pt modelId="{822EB54F-5403-4B40-8B9D-D0B1923AE077}" type="pres">
      <dgm:prSet presAssocID="{7E7D5674-1B6B-43A2-8AE3-38E554E148E4}" presName="gear2" presStyleLbl="node1" presStyleIdx="1" presStyleCnt="3" custScaleX="149051" custScaleY="140457" custLinFactNeighborX="1506" custLinFactNeighborY="1944">
        <dgm:presLayoutVars>
          <dgm:chMax val="1"/>
          <dgm:bulletEnabled val="1"/>
        </dgm:presLayoutVars>
      </dgm:prSet>
      <dgm:spPr/>
      <dgm:t>
        <a:bodyPr/>
        <a:lstStyle/>
        <a:p>
          <a:endParaRPr lang="sv-SE"/>
        </a:p>
      </dgm:t>
    </dgm:pt>
    <dgm:pt modelId="{5E874B1C-EDCF-4D88-91CA-23D95FA48BAF}" type="pres">
      <dgm:prSet presAssocID="{7E7D5674-1B6B-43A2-8AE3-38E554E148E4}" presName="gear2srcNode" presStyleLbl="node1" presStyleIdx="1" presStyleCnt="3"/>
      <dgm:spPr/>
      <dgm:t>
        <a:bodyPr/>
        <a:lstStyle/>
        <a:p>
          <a:endParaRPr lang="sv-SE"/>
        </a:p>
      </dgm:t>
    </dgm:pt>
    <dgm:pt modelId="{F0062911-D55F-47C8-9DD7-2E47B2BD6A43}" type="pres">
      <dgm:prSet presAssocID="{7E7D5674-1B6B-43A2-8AE3-38E554E148E4}" presName="gear2dstNode" presStyleLbl="node1" presStyleIdx="1" presStyleCnt="3"/>
      <dgm:spPr/>
      <dgm:t>
        <a:bodyPr/>
        <a:lstStyle/>
        <a:p>
          <a:endParaRPr lang="sv-SE"/>
        </a:p>
      </dgm:t>
    </dgm:pt>
    <dgm:pt modelId="{7FE5749C-439D-47BD-9F54-3607CEAB6BEF}" type="pres">
      <dgm:prSet presAssocID="{7E7D5674-1B6B-43A2-8AE3-38E554E148E4}" presName="gear2ch" presStyleLbl="fgAcc1" presStyleIdx="1" presStyleCnt="3" custScaleX="129538" custScaleY="126670" custLinFactNeighborX="-65786" custLinFactNeighborY="22704">
        <dgm:presLayoutVars>
          <dgm:chMax val="0"/>
          <dgm:bulletEnabled val="1"/>
        </dgm:presLayoutVars>
      </dgm:prSet>
      <dgm:spPr/>
      <dgm:t>
        <a:bodyPr/>
        <a:lstStyle/>
        <a:p>
          <a:endParaRPr lang="sv-SE"/>
        </a:p>
      </dgm:t>
    </dgm:pt>
    <dgm:pt modelId="{B03F0658-7175-4446-A31D-89F3D6A0F01A}" type="pres">
      <dgm:prSet presAssocID="{67B542D3-CE59-40AD-9FAD-912EE35DD17A}" presName="gear3" presStyleLbl="node1" presStyleIdx="2" presStyleCnt="3" custLinFactNeighborY="1058"/>
      <dgm:spPr/>
      <dgm:t>
        <a:bodyPr/>
        <a:lstStyle/>
        <a:p>
          <a:endParaRPr lang="sv-SE"/>
        </a:p>
      </dgm:t>
    </dgm:pt>
    <dgm:pt modelId="{7F3B0086-D555-42EA-9BFD-AFDEE1FB4F1C}" type="pres">
      <dgm:prSet presAssocID="{67B542D3-CE59-40AD-9FAD-912EE35DD17A}" presName="gear3tx" presStyleLbl="node1" presStyleIdx="2" presStyleCnt="3">
        <dgm:presLayoutVars>
          <dgm:chMax val="1"/>
          <dgm:bulletEnabled val="1"/>
        </dgm:presLayoutVars>
      </dgm:prSet>
      <dgm:spPr/>
      <dgm:t>
        <a:bodyPr/>
        <a:lstStyle/>
        <a:p>
          <a:endParaRPr lang="sv-SE"/>
        </a:p>
      </dgm:t>
    </dgm:pt>
    <dgm:pt modelId="{F337DC02-91F2-4252-B58B-ACC0BD3BB7F8}" type="pres">
      <dgm:prSet presAssocID="{67B542D3-CE59-40AD-9FAD-912EE35DD17A}" presName="gear3srcNode" presStyleLbl="node1" presStyleIdx="2" presStyleCnt="3"/>
      <dgm:spPr/>
      <dgm:t>
        <a:bodyPr/>
        <a:lstStyle/>
        <a:p>
          <a:endParaRPr lang="sv-SE"/>
        </a:p>
      </dgm:t>
    </dgm:pt>
    <dgm:pt modelId="{A0AF4C0D-9A2B-469B-BBA4-B1D5794726E1}" type="pres">
      <dgm:prSet presAssocID="{67B542D3-CE59-40AD-9FAD-912EE35DD17A}" presName="gear3dstNode" presStyleLbl="node1" presStyleIdx="2" presStyleCnt="3"/>
      <dgm:spPr/>
      <dgm:t>
        <a:bodyPr/>
        <a:lstStyle/>
        <a:p>
          <a:endParaRPr lang="sv-SE"/>
        </a:p>
      </dgm:t>
    </dgm:pt>
    <dgm:pt modelId="{414C7CDB-BAB0-4833-83AE-61D71C0865C2}" type="pres">
      <dgm:prSet presAssocID="{67B542D3-CE59-40AD-9FAD-912EE35DD17A}" presName="gear3ch" presStyleLbl="fgAcc1" presStyleIdx="2" presStyleCnt="3" custLinFactNeighborX="6759" custLinFactNeighborY="24008">
        <dgm:presLayoutVars>
          <dgm:chMax val="0"/>
          <dgm:bulletEnabled val="1"/>
        </dgm:presLayoutVars>
      </dgm:prSet>
      <dgm:spPr/>
      <dgm:t>
        <a:bodyPr/>
        <a:lstStyle/>
        <a:p>
          <a:endParaRPr lang="sv-SE"/>
        </a:p>
      </dgm:t>
    </dgm:pt>
    <dgm:pt modelId="{7E4AA2ED-212D-4F52-93BC-45965AA641F1}" type="pres">
      <dgm:prSet presAssocID="{1A95D875-3F95-43CE-B57A-6BAFA9E400F1}" presName="connector1" presStyleLbl="sibTrans2D1" presStyleIdx="0" presStyleCnt="3"/>
      <dgm:spPr/>
      <dgm:t>
        <a:bodyPr/>
        <a:lstStyle/>
        <a:p>
          <a:endParaRPr lang="sv-SE"/>
        </a:p>
      </dgm:t>
    </dgm:pt>
    <dgm:pt modelId="{F86F3BC9-46D0-449E-9D7E-8324886CB1BF}" type="pres">
      <dgm:prSet presAssocID="{5BA97085-220B-4CFE-9753-EFA9A2B936F4}" presName="connector2" presStyleLbl="sibTrans2D1" presStyleIdx="1" presStyleCnt="3"/>
      <dgm:spPr/>
      <dgm:t>
        <a:bodyPr/>
        <a:lstStyle/>
        <a:p>
          <a:endParaRPr lang="sv-SE"/>
        </a:p>
      </dgm:t>
    </dgm:pt>
    <dgm:pt modelId="{DF578C48-1CBB-46E6-A7E6-A96CF85D66EE}" type="pres">
      <dgm:prSet presAssocID="{85016F35-7B91-4BA3-93D3-0AD077453D28}" presName="connector3" presStyleLbl="sibTrans2D1" presStyleIdx="2" presStyleCnt="3"/>
      <dgm:spPr/>
      <dgm:t>
        <a:bodyPr/>
        <a:lstStyle/>
        <a:p>
          <a:endParaRPr lang="sv-SE"/>
        </a:p>
      </dgm:t>
    </dgm:pt>
  </dgm:ptLst>
  <dgm:cxnLst>
    <dgm:cxn modelId="{0F77B746-1A02-495E-955C-903E7E8DE339}" srcId="{8FBF498F-087C-4733-ABF2-2D18E4ADD3B6}" destId="{D86E28BC-B4BC-4F79-B952-E08BB5AB2A0B}" srcOrd="3" destOrd="0" parTransId="{CB8AAB15-EFD1-41E1-951E-5F1DD40FBC9D}" sibTransId="{E5CFA854-500E-4B26-B773-8EF62F69DC84}"/>
    <dgm:cxn modelId="{7423990E-A61A-4E53-8152-AF1DA08B81B4}" type="presOf" srcId="{67B542D3-CE59-40AD-9FAD-912EE35DD17A}" destId="{7F3B0086-D555-42EA-9BFD-AFDEE1FB4F1C}" srcOrd="1" destOrd="0" presId="urn:microsoft.com/office/officeart/2005/8/layout/gear1"/>
    <dgm:cxn modelId="{B9584D2D-6D41-4629-845F-EB69E1F8F9C7}" type="presOf" srcId="{B459A9E6-D8A1-4DBE-B7F6-4F1CF13C3EDE}" destId="{B982D58D-C268-4E83-8921-1D7FF767B925}" srcOrd="2" destOrd="0" presId="urn:microsoft.com/office/officeart/2005/8/layout/gear1"/>
    <dgm:cxn modelId="{301D3E10-282E-4C76-A685-6CB84BFE4C7C}" type="presOf" srcId="{B459A9E6-D8A1-4DBE-B7F6-4F1CF13C3EDE}" destId="{292A7A01-7779-4814-8CBC-F5E70855A13A}" srcOrd="1" destOrd="0" presId="urn:microsoft.com/office/officeart/2005/8/layout/gear1"/>
    <dgm:cxn modelId="{632D1847-D9E7-4110-A1BB-5A647782588D}" srcId="{67B542D3-CE59-40AD-9FAD-912EE35DD17A}" destId="{740A7136-08D2-4032-A393-D4617C2BB760}" srcOrd="2" destOrd="0" parTransId="{2DD26A6B-1331-4372-84C7-1AFBB553D79B}" sibTransId="{75EA090C-437F-4CEF-98A2-F6632C0FCA85}"/>
    <dgm:cxn modelId="{BD6B013D-AA3D-4613-A8CC-87199B4273D9}" type="presOf" srcId="{740A7136-08D2-4032-A393-D4617C2BB760}" destId="{414C7CDB-BAB0-4833-83AE-61D71C0865C2}" srcOrd="0" destOrd="2" presId="urn:microsoft.com/office/officeart/2005/8/layout/gear1"/>
    <dgm:cxn modelId="{1849B594-797D-48E7-9DE1-7C6618646EE6}" type="presOf" srcId="{E3F1506A-33E9-4B11-A12D-40BE2B8FA8A9}" destId="{414C7CDB-BAB0-4833-83AE-61D71C0865C2}" srcOrd="0" destOrd="0" presId="urn:microsoft.com/office/officeart/2005/8/layout/gear1"/>
    <dgm:cxn modelId="{2B6026E5-19D9-48AC-86A0-F616845FA75C}" srcId="{67B542D3-CE59-40AD-9FAD-912EE35DD17A}" destId="{F479AB10-581E-4F72-9BC5-4CD7B1FF997E}" srcOrd="1" destOrd="0" parTransId="{9558F571-31F3-4E2D-A91F-5DCD41A73F47}" sibTransId="{CBA690CA-C8B9-4B1A-9827-491A4D4AE278}"/>
    <dgm:cxn modelId="{23844A23-A0DE-4748-B249-A8041CB1DB68}" srcId="{8FBF498F-087C-4733-ABF2-2D18E4ADD3B6}" destId="{B459A9E6-D8A1-4DBE-B7F6-4F1CF13C3EDE}" srcOrd="0" destOrd="0" parTransId="{43757FE7-1451-40AE-8EA7-DADE6389B5E7}" sibTransId="{1A95D875-3F95-43CE-B57A-6BAFA9E400F1}"/>
    <dgm:cxn modelId="{A8BA98ED-A80F-439E-912E-6E5E93E218B9}" srcId="{7E7D5674-1B6B-43A2-8AE3-38E554E148E4}" destId="{B4E3B3FB-B3C8-4838-A638-BC0BBD3CF6E2}" srcOrd="0" destOrd="0" parTransId="{BAE41A76-B9F7-4E38-9497-FF5336A472B1}" sibTransId="{1D916FCE-B7A7-43EC-821B-0DB776525791}"/>
    <dgm:cxn modelId="{3D184C2C-B6F1-419D-9449-A53C379EC3E7}" srcId="{8FBF498F-087C-4733-ABF2-2D18E4ADD3B6}" destId="{7E7D5674-1B6B-43A2-8AE3-38E554E148E4}" srcOrd="1" destOrd="0" parTransId="{4D33C3C7-6A82-4971-8897-B24849A5E1DC}" sibTransId="{5BA97085-220B-4CFE-9753-EFA9A2B936F4}"/>
    <dgm:cxn modelId="{E6FA3F40-5948-4FCB-BFEE-250589711D35}" type="presOf" srcId="{67B542D3-CE59-40AD-9FAD-912EE35DD17A}" destId="{B03F0658-7175-4446-A31D-89F3D6A0F01A}" srcOrd="0" destOrd="0" presId="urn:microsoft.com/office/officeart/2005/8/layout/gear1"/>
    <dgm:cxn modelId="{CA22781B-7C77-4605-951F-CD9459964423}" type="presOf" srcId="{B459A9E6-D8A1-4DBE-B7F6-4F1CF13C3EDE}" destId="{C65E715B-F326-4F66-B65B-20FEC5F90EEE}" srcOrd="0" destOrd="0" presId="urn:microsoft.com/office/officeart/2005/8/layout/gear1"/>
    <dgm:cxn modelId="{D34247A8-748D-4890-96AB-D25D7FC0F8DC}" type="presOf" srcId="{5BA97085-220B-4CFE-9753-EFA9A2B936F4}" destId="{F86F3BC9-46D0-449E-9D7E-8324886CB1BF}" srcOrd="0" destOrd="0" presId="urn:microsoft.com/office/officeart/2005/8/layout/gear1"/>
    <dgm:cxn modelId="{6A444A59-7422-4536-BE51-FFB721255F36}" srcId="{7E7D5674-1B6B-43A2-8AE3-38E554E148E4}" destId="{97AF4D08-9568-4268-AA29-A6341D1A3E2E}" srcOrd="1" destOrd="0" parTransId="{F897727C-82FD-4FE1-8DCB-BD657EBA7D0E}" sibTransId="{358B74B0-7080-4980-B109-B984A64C47F5}"/>
    <dgm:cxn modelId="{11470193-27AA-4D07-AF0E-BABF31307B46}" srcId="{8FBF498F-087C-4733-ABF2-2D18E4ADD3B6}" destId="{67B542D3-CE59-40AD-9FAD-912EE35DD17A}" srcOrd="2" destOrd="0" parTransId="{B64A2A0B-E45F-4BF1-8533-A7683ED8F652}" sibTransId="{85016F35-7B91-4BA3-93D3-0AD077453D28}"/>
    <dgm:cxn modelId="{FAFC70CD-2077-4AC1-A0A7-5BED2272AF7C}" srcId="{67B542D3-CE59-40AD-9FAD-912EE35DD17A}" destId="{E3F1506A-33E9-4B11-A12D-40BE2B8FA8A9}" srcOrd="0" destOrd="0" parTransId="{8471D089-2227-407D-AC51-97F893222BF2}" sibTransId="{8C7B1DBE-1962-468A-B678-6C10FA84AB74}"/>
    <dgm:cxn modelId="{7C70920F-3D71-45C7-85E7-AC0988BB7340}" type="presOf" srcId="{68608D40-7017-424D-86A8-CFA8CD74E9C2}" destId="{95586E16-C30C-412D-836F-754A946C1479}" srcOrd="0" destOrd="1" presId="urn:microsoft.com/office/officeart/2005/8/layout/gear1"/>
    <dgm:cxn modelId="{D129864B-9736-4D78-93F9-57F491A8C59B}" type="presOf" srcId="{7E7D5674-1B6B-43A2-8AE3-38E554E148E4}" destId="{822EB54F-5403-4B40-8B9D-D0B1923AE077}" srcOrd="0" destOrd="0" presId="urn:microsoft.com/office/officeart/2005/8/layout/gear1"/>
    <dgm:cxn modelId="{78E0EFB0-C583-4F89-B064-488DA587E5E4}" type="presOf" srcId="{8FBF498F-087C-4733-ABF2-2D18E4ADD3B6}" destId="{5F77690F-CBAA-4DA3-AEED-46B1D10566B8}" srcOrd="0" destOrd="0" presId="urn:microsoft.com/office/officeart/2005/8/layout/gear1"/>
    <dgm:cxn modelId="{4F321C08-FFA9-400A-B642-EA2C85C45778}" srcId="{B459A9E6-D8A1-4DBE-B7F6-4F1CF13C3EDE}" destId="{126284FB-EBAE-44C2-9FBD-A3600F848EB8}" srcOrd="0" destOrd="0" parTransId="{E01B790D-881F-45B0-8490-E7D4BB494F8B}" sibTransId="{A24843D0-FB31-45A2-BD06-771E81CEC9CE}"/>
    <dgm:cxn modelId="{8DDBAE43-49D3-4A53-BC27-0D45ACB0781F}" type="presOf" srcId="{F479AB10-581E-4F72-9BC5-4CD7B1FF997E}" destId="{414C7CDB-BAB0-4833-83AE-61D71C0865C2}" srcOrd="0" destOrd="1" presId="urn:microsoft.com/office/officeart/2005/8/layout/gear1"/>
    <dgm:cxn modelId="{8AF4A770-5F00-4836-B27D-F5C0D6FDF38B}" type="presOf" srcId="{85016F35-7B91-4BA3-93D3-0AD077453D28}" destId="{DF578C48-1CBB-46E6-A7E6-A96CF85D66EE}" srcOrd="0" destOrd="0" presId="urn:microsoft.com/office/officeart/2005/8/layout/gear1"/>
    <dgm:cxn modelId="{4B9DBDF2-A0BC-486E-94E3-7A5216D94B93}" type="presOf" srcId="{67B542D3-CE59-40AD-9FAD-912EE35DD17A}" destId="{F337DC02-91F2-4252-B58B-ACC0BD3BB7F8}" srcOrd="2" destOrd="0" presId="urn:microsoft.com/office/officeart/2005/8/layout/gear1"/>
    <dgm:cxn modelId="{4D9111AF-B0D1-4233-87BC-0913424D3F25}" type="presOf" srcId="{126284FB-EBAE-44C2-9FBD-A3600F848EB8}" destId="{95586E16-C30C-412D-836F-754A946C1479}" srcOrd="0" destOrd="0" presId="urn:microsoft.com/office/officeart/2005/8/layout/gear1"/>
    <dgm:cxn modelId="{ABC74399-6D4D-4E85-8FCD-E1395C170181}" type="presOf" srcId="{97AF4D08-9568-4268-AA29-A6341D1A3E2E}" destId="{7FE5749C-439D-47BD-9F54-3607CEAB6BEF}" srcOrd="0" destOrd="1" presId="urn:microsoft.com/office/officeart/2005/8/layout/gear1"/>
    <dgm:cxn modelId="{60128F4A-6AD0-4C1C-A4DB-A7C40BACA999}" type="presOf" srcId="{67B542D3-CE59-40AD-9FAD-912EE35DD17A}" destId="{A0AF4C0D-9A2B-469B-BBA4-B1D5794726E1}" srcOrd="3" destOrd="0" presId="urn:microsoft.com/office/officeart/2005/8/layout/gear1"/>
    <dgm:cxn modelId="{706CCAF5-FE33-4E9C-9D47-4F300A052DF9}" type="presOf" srcId="{B4E3B3FB-B3C8-4838-A638-BC0BBD3CF6E2}" destId="{7FE5749C-439D-47BD-9F54-3607CEAB6BEF}" srcOrd="0" destOrd="0" presId="urn:microsoft.com/office/officeart/2005/8/layout/gear1"/>
    <dgm:cxn modelId="{541D4EC6-2343-4122-B205-FBDD54ED6A27}" type="presOf" srcId="{7E7D5674-1B6B-43A2-8AE3-38E554E148E4}" destId="{5E874B1C-EDCF-4D88-91CA-23D95FA48BAF}" srcOrd="1" destOrd="0" presId="urn:microsoft.com/office/officeart/2005/8/layout/gear1"/>
    <dgm:cxn modelId="{F4788B5C-B1B4-4CAB-979A-1BE5DFB358FB}" type="presOf" srcId="{7E7D5674-1B6B-43A2-8AE3-38E554E148E4}" destId="{F0062911-D55F-47C8-9DD7-2E47B2BD6A43}" srcOrd="2" destOrd="0" presId="urn:microsoft.com/office/officeart/2005/8/layout/gear1"/>
    <dgm:cxn modelId="{EDEEA9CE-99B8-491D-AB3A-20428351C167}" type="presOf" srcId="{1A95D875-3F95-43CE-B57A-6BAFA9E400F1}" destId="{7E4AA2ED-212D-4F52-93BC-45965AA641F1}" srcOrd="0" destOrd="0" presId="urn:microsoft.com/office/officeart/2005/8/layout/gear1"/>
    <dgm:cxn modelId="{6FA058E5-5A4B-496D-A752-EC87F4600E74}" srcId="{B459A9E6-D8A1-4DBE-B7F6-4F1CF13C3EDE}" destId="{68608D40-7017-424D-86A8-CFA8CD74E9C2}" srcOrd="1" destOrd="0" parTransId="{25C77C92-7254-4DBA-AD99-20B1EDC35404}" sibTransId="{1D9B916B-1E4F-4A36-818A-C3FD9AF0C08E}"/>
    <dgm:cxn modelId="{B75C83EA-AAA1-44CC-8B02-1F6AB4A3B1CB}" type="presParOf" srcId="{5F77690F-CBAA-4DA3-AEED-46B1D10566B8}" destId="{C65E715B-F326-4F66-B65B-20FEC5F90EEE}" srcOrd="0" destOrd="0" presId="urn:microsoft.com/office/officeart/2005/8/layout/gear1"/>
    <dgm:cxn modelId="{0EBD69B4-758C-4F47-833D-E4C8CBB31999}" type="presParOf" srcId="{5F77690F-CBAA-4DA3-AEED-46B1D10566B8}" destId="{292A7A01-7779-4814-8CBC-F5E70855A13A}" srcOrd="1" destOrd="0" presId="urn:microsoft.com/office/officeart/2005/8/layout/gear1"/>
    <dgm:cxn modelId="{D1C73E09-7C7F-4F9D-ABF1-EA54C23AC024}" type="presParOf" srcId="{5F77690F-CBAA-4DA3-AEED-46B1D10566B8}" destId="{B982D58D-C268-4E83-8921-1D7FF767B925}" srcOrd="2" destOrd="0" presId="urn:microsoft.com/office/officeart/2005/8/layout/gear1"/>
    <dgm:cxn modelId="{81001355-785D-4637-AB2B-C04A8462AEFD}" type="presParOf" srcId="{5F77690F-CBAA-4DA3-AEED-46B1D10566B8}" destId="{95586E16-C30C-412D-836F-754A946C1479}" srcOrd="3" destOrd="0" presId="urn:microsoft.com/office/officeart/2005/8/layout/gear1"/>
    <dgm:cxn modelId="{9BB8705A-C355-4876-B94A-67E7F2C85B86}" type="presParOf" srcId="{5F77690F-CBAA-4DA3-AEED-46B1D10566B8}" destId="{822EB54F-5403-4B40-8B9D-D0B1923AE077}" srcOrd="4" destOrd="0" presId="urn:microsoft.com/office/officeart/2005/8/layout/gear1"/>
    <dgm:cxn modelId="{5DDEE8C3-CA85-4678-A67C-37CBCD6B62AD}" type="presParOf" srcId="{5F77690F-CBAA-4DA3-AEED-46B1D10566B8}" destId="{5E874B1C-EDCF-4D88-91CA-23D95FA48BAF}" srcOrd="5" destOrd="0" presId="urn:microsoft.com/office/officeart/2005/8/layout/gear1"/>
    <dgm:cxn modelId="{8E687E2D-79F0-4C74-A731-CCB34046437B}" type="presParOf" srcId="{5F77690F-CBAA-4DA3-AEED-46B1D10566B8}" destId="{F0062911-D55F-47C8-9DD7-2E47B2BD6A43}" srcOrd="6" destOrd="0" presId="urn:microsoft.com/office/officeart/2005/8/layout/gear1"/>
    <dgm:cxn modelId="{07404432-4321-4E0A-A0FB-C1A0BD338AA9}" type="presParOf" srcId="{5F77690F-CBAA-4DA3-AEED-46B1D10566B8}" destId="{7FE5749C-439D-47BD-9F54-3607CEAB6BEF}" srcOrd="7" destOrd="0" presId="urn:microsoft.com/office/officeart/2005/8/layout/gear1"/>
    <dgm:cxn modelId="{1FEF481E-79B7-4721-8A88-8065B97ABE37}" type="presParOf" srcId="{5F77690F-CBAA-4DA3-AEED-46B1D10566B8}" destId="{B03F0658-7175-4446-A31D-89F3D6A0F01A}" srcOrd="8" destOrd="0" presId="urn:microsoft.com/office/officeart/2005/8/layout/gear1"/>
    <dgm:cxn modelId="{2ED0E926-DC2E-42A0-B612-6CD272F42154}" type="presParOf" srcId="{5F77690F-CBAA-4DA3-AEED-46B1D10566B8}" destId="{7F3B0086-D555-42EA-9BFD-AFDEE1FB4F1C}" srcOrd="9" destOrd="0" presId="urn:microsoft.com/office/officeart/2005/8/layout/gear1"/>
    <dgm:cxn modelId="{9EE43F2D-F46D-41CC-B464-4A96CFD5B0D5}" type="presParOf" srcId="{5F77690F-CBAA-4DA3-AEED-46B1D10566B8}" destId="{F337DC02-91F2-4252-B58B-ACC0BD3BB7F8}" srcOrd="10" destOrd="0" presId="urn:microsoft.com/office/officeart/2005/8/layout/gear1"/>
    <dgm:cxn modelId="{D709F287-04DA-445E-8AD9-C197FFFFEC45}" type="presParOf" srcId="{5F77690F-CBAA-4DA3-AEED-46B1D10566B8}" destId="{A0AF4C0D-9A2B-469B-BBA4-B1D5794726E1}" srcOrd="11" destOrd="0" presId="urn:microsoft.com/office/officeart/2005/8/layout/gear1"/>
    <dgm:cxn modelId="{14FF4B70-13AD-4C41-A032-EE7F434B3245}" type="presParOf" srcId="{5F77690F-CBAA-4DA3-AEED-46B1D10566B8}" destId="{414C7CDB-BAB0-4833-83AE-61D71C0865C2}" srcOrd="12" destOrd="0" presId="urn:microsoft.com/office/officeart/2005/8/layout/gear1"/>
    <dgm:cxn modelId="{DD614AB4-3DBD-494F-B7A0-FA47107AF059}" type="presParOf" srcId="{5F77690F-CBAA-4DA3-AEED-46B1D10566B8}" destId="{7E4AA2ED-212D-4F52-93BC-45965AA641F1}" srcOrd="13" destOrd="0" presId="urn:microsoft.com/office/officeart/2005/8/layout/gear1"/>
    <dgm:cxn modelId="{5446FE15-E6D0-4556-9038-4B25F84AFE4B}" type="presParOf" srcId="{5F77690F-CBAA-4DA3-AEED-46B1D10566B8}" destId="{F86F3BC9-46D0-449E-9D7E-8324886CB1BF}" srcOrd="14" destOrd="0" presId="urn:microsoft.com/office/officeart/2005/8/layout/gear1"/>
    <dgm:cxn modelId="{1D0D3997-A483-4B5C-887F-92BDCB69B379}" type="presParOf" srcId="{5F77690F-CBAA-4DA3-AEED-46B1D10566B8}" destId="{DF578C48-1CBB-46E6-A7E6-A96CF85D66EE}" srcOrd="15"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B796ED4-5B49-421D-90F7-40F4AF8DC42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sv-SE"/>
        </a:p>
      </dgm:t>
    </dgm:pt>
    <dgm:pt modelId="{5595A80C-0128-46B1-8DBE-345FE309ECC8}">
      <dgm:prSet phldrT="[Text]"/>
      <dgm:spPr/>
      <dgm:t>
        <a:bodyPr/>
        <a:lstStyle/>
        <a:p>
          <a:r>
            <a:rPr lang="sv-SE" dirty="0" smtClean="0"/>
            <a:t>1.</a:t>
          </a:r>
          <a:endParaRPr lang="sv-SE" dirty="0"/>
        </a:p>
      </dgm:t>
    </dgm:pt>
    <dgm:pt modelId="{11CE4F1C-FAA0-442D-97BB-8C324E802A7B}" type="parTrans" cxnId="{096B83A0-23B4-478C-8E67-78665F154DAD}">
      <dgm:prSet/>
      <dgm:spPr/>
      <dgm:t>
        <a:bodyPr/>
        <a:lstStyle/>
        <a:p>
          <a:endParaRPr lang="sv-SE"/>
        </a:p>
      </dgm:t>
    </dgm:pt>
    <dgm:pt modelId="{E5B2EF64-24E2-4965-948A-CEB5AA39E0AD}" type="sibTrans" cxnId="{096B83A0-23B4-478C-8E67-78665F154DAD}">
      <dgm:prSet/>
      <dgm:spPr/>
      <dgm:t>
        <a:bodyPr/>
        <a:lstStyle/>
        <a:p>
          <a:endParaRPr lang="sv-SE"/>
        </a:p>
      </dgm:t>
    </dgm:pt>
    <dgm:pt modelId="{136F5ADA-39BD-4874-BAC0-720928DFB8E8}">
      <dgm:prSet phldrT="[Text]"/>
      <dgm:spPr/>
      <dgm:t>
        <a:bodyPr/>
        <a:lstStyle/>
        <a:p>
          <a:r>
            <a:rPr lang="sv-SE" dirty="0" smtClean="0"/>
            <a:t>Ärenden anmäls till RSS-chef.</a:t>
          </a:r>
          <a:endParaRPr lang="sv-SE" dirty="0"/>
        </a:p>
      </dgm:t>
    </dgm:pt>
    <dgm:pt modelId="{82F5E22F-C0E0-4761-B525-398F2E192405}" type="parTrans" cxnId="{1D8183EA-8FE1-41ED-B27F-5F0BD2F43064}">
      <dgm:prSet/>
      <dgm:spPr/>
      <dgm:t>
        <a:bodyPr/>
        <a:lstStyle/>
        <a:p>
          <a:endParaRPr lang="sv-SE"/>
        </a:p>
      </dgm:t>
    </dgm:pt>
    <dgm:pt modelId="{ED024BCE-BE70-4DD2-93D9-2B9CC169782A}" type="sibTrans" cxnId="{1D8183EA-8FE1-41ED-B27F-5F0BD2F43064}">
      <dgm:prSet/>
      <dgm:spPr/>
      <dgm:t>
        <a:bodyPr/>
        <a:lstStyle/>
        <a:p>
          <a:endParaRPr lang="sv-SE"/>
        </a:p>
      </dgm:t>
    </dgm:pt>
    <dgm:pt modelId="{B3BC4800-7915-4EFA-9CC3-93DA64B9C4A1}">
      <dgm:prSet phldrT="[Text]"/>
      <dgm:spPr/>
      <dgm:t>
        <a:bodyPr/>
        <a:lstStyle/>
        <a:p>
          <a:r>
            <a:rPr lang="sv-SE" dirty="0" smtClean="0"/>
            <a:t>Förslag på dagordning tas fram.</a:t>
          </a:r>
          <a:endParaRPr lang="sv-SE" dirty="0"/>
        </a:p>
      </dgm:t>
    </dgm:pt>
    <dgm:pt modelId="{C0FFF7F1-01C1-44C4-8A25-D93647ADF917}" type="parTrans" cxnId="{4B3E7BD6-A7DB-4B30-ADDD-873D5CC46497}">
      <dgm:prSet/>
      <dgm:spPr/>
      <dgm:t>
        <a:bodyPr/>
        <a:lstStyle/>
        <a:p>
          <a:endParaRPr lang="sv-SE"/>
        </a:p>
      </dgm:t>
    </dgm:pt>
    <dgm:pt modelId="{1FAC0D70-7465-4CFE-8753-940C004688E0}" type="sibTrans" cxnId="{4B3E7BD6-A7DB-4B30-ADDD-873D5CC46497}">
      <dgm:prSet/>
      <dgm:spPr/>
      <dgm:t>
        <a:bodyPr/>
        <a:lstStyle/>
        <a:p>
          <a:endParaRPr lang="sv-SE"/>
        </a:p>
      </dgm:t>
    </dgm:pt>
    <dgm:pt modelId="{31577078-14C4-4CAF-8E02-5A56C2B081FE}">
      <dgm:prSet phldrT="[Text]"/>
      <dgm:spPr/>
      <dgm:t>
        <a:bodyPr/>
        <a:lstStyle/>
        <a:p>
          <a:r>
            <a:rPr lang="sv-SE" dirty="0" smtClean="0"/>
            <a:t>2.</a:t>
          </a:r>
          <a:endParaRPr lang="sv-SE" dirty="0"/>
        </a:p>
      </dgm:t>
    </dgm:pt>
    <dgm:pt modelId="{EEDB76A8-FCB1-4CEE-9E81-4A5C9F2171AF}" type="parTrans" cxnId="{7385E11F-D36E-4D49-B6D1-86244893E196}">
      <dgm:prSet/>
      <dgm:spPr/>
      <dgm:t>
        <a:bodyPr/>
        <a:lstStyle/>
        <a:p>
          <a:endParaRPr lang="sv-SE"/>
        </a:p>
      </dgm:t>
    </dgm:pt>
    <dgm:pt modelId="{7D579E40-1D60-4955-9A7A-474B22987CB1}" type="sibTrans" cxnId="{7385E11F-D36E-4D49-B6D1-86244893E196}">
      <dgm:prSet/>
      <dgm:spPr/>
      <dgm:t>
        <a:bodyPr/>
        <a:lstStyle/>
        <a:p>
          <a:endParaRPr lang="sv-SE"/>
        </a:p>
      </dgm:t>
    </dgm:pt>
    <dgm:pt modelId="{0E2FA903-72E8-4C64-99B3-50AD0AC9BBB4}">
      <dgm:prSet phldrT="[Text]"/>
      <dgm:spPr/>
      <dgm:t>
        <a:bodyPr/>
        <a:lstStyle/>
        <a:p>
          <a:r>
            <a:rPr lang="sv-SE" dirty="0" smtClean="0"/>
            <a:t>Förslag på dagordning och vägval kring prioritering bereds med ordförande och vice ordförande.</a:t>
          </a:r>
          <a:endParaRPr lang="sv-SE" dirty="0">
            <a:solidFill>
              <a:schemeClr val="tx1"/>
            </a:solidFill>
          </a:endParaRPr>
        </a:p>
      </dgm:t>
    </dgm:pt>
    <dgm:pt modelId="{2895AAC6-0D83-45FF-9B36-7860818FD55B}" type="parTrans" cxnId="{90BC5EF3-49C5-4389-A4A8-FFEC2F942CC4}">
      <dgm:prSet/>
      <dgm:spPr/>
      <dgm:t>
        <a:bodyPr/>
        <a:lstStyle/>
        <a:p>
          <a:endParaRPr lang="sv-SE"/>
        </a:p>
      </dgm:t>
    </dgm:pt>
    <dgm:pt modelId="{0DD5FD6F-CBA5-4276-BE1C-B4A4F59D0D39}" type="sibTrans" cxnId="{90BC5EF3-49C5-4389-A4A8-FFEC2F942CC4}">
      <dgm:prSet/>
      <dgm:spPr/>
      <dgm:t>
        <a:bodyPr/>
        <a:lstStyle/>
        <a:p>
          <a:endParaRPr lang="sv-SE"/>
        </a:p>
      </dgm:t>
    </dgm:pt>
    <dgm:pt modelId="{F1965E44-11FA-4A6F-AB0C-2F82899621E9}">
      <dgm:prSet phldrT="[Text]"/>
      <dgm:spPr/>
      <dgm:t>
        <a:bodyPr/>
        <a:lstStyle/>
        <a:p>
          <a:r>
            <a:rPr lang="sv-SE" dirty="0" smtClean="0">
              <a:solidFill>
                <a:schemeClr val="tx1"/>
              </a:solidFill>
            </a:rPr>
            <a:t>Utkast på dagordning skickas till styrgruppen/presidiet för att fastställa dagordningen på mötet.</a:t>
          </a:r>
          <a:endParaRPr lang="sv-SE" dirty="0">
            <a:solidFill>
              <a:schemeClr val="tx1"/>
            </a:solidFill>
          </a:endParaRPr>
        </a:p>
      </dgm:t>
    </dgm:pt>
    <dgm:pt modelId="{B79E8A1D-5F72-4773-8089-67CEC9535D10}" type="parTrans" cxnId="{325CA2F1-0C70-4923-82C6-B249D86E4A85}">
      <dgm:prSet/>
      <dgm:spPr/>
      <dgm:t>
        <a:bodyPr/>
        <a:lstStyle/>
        <a:p>
          <a:endParaRPr lang="sv-SE"/>
        </a:p>
      </dgm:t>
    </dgm:pt>
    <dgm:pt modelId="{DBD911AA-3882-46C2-BFD8-260FF29DB917}" type="sibTrans" cxnId="{325CA2F1-0C70-4923-82C6-B249D86E4A85}">
      <dgm:prSet/>
      <dgm:spPr/>
      <dgm:t>
        <a:bodyPr/>
        <a:lstStyle/>
        <a:p>
          <a:endParaRPr lang="sv-SE"/>
        </a:p>
      </dgm:t>
    </dgm:pt>
    <dgm:pt modelId="{313A5BC6-7281-46B8-BBAA-154F1104B83B}">
      <dgm:prSet phldrT="[Text]"/>
      <dgm:spPr/>
      <dgm:t>
        <a:bodyPr/>
        <a:lstStyle/>
        <a:p>
          <a:r>
            <a:rPr lang="sv-SE" dirty="0" smtClean="0"/>
            <a:t>3.</a:t>
          </a:r>
          <a:endParaRPr lang="sv-SE" dirty="0"/>
        </a:p>
      </dgm:t>
    </dgm:pt>
    <dgm:pt modelId="{2C56E636-3432-4380-9CC2-FD28CEA6E994}" type="parTrans" cxnId="{AC495A7F-79C9-40C1-AEE0-E0730DC651B5}">
      <dgm:prSet/>
      <dgm:spPr/>
      <dgm:t>
        <a:bodyPr/>
        <a:lstStyle/>
        <a:p>
          <a:endParaRPr lang="sv-SE"/>
        </a:p>
      </dgm:t>
    </dgm:pt>
    <dgm:pt modelId="{A6CD28E6-A4A5-413D-88A7-B3BB7252F187}" type="sibTrans" cxnId="{AC495A7F-79C9-40C1-AEE0-E0730DC651B5}">
      <dgm:prSet/>
      <dgm:spPr/>
      <dgm:t>
        <a:bodyPr/>
        <a:lstStyle/>
        <a:p>
          <a:endParaRPr lang="sv-SE"/>
        </a:p>
      </dgm:t>
    </dgm:pt>
    <dgm:pt modelId="{3269DD77-5B00-4828-9E6F-CF9404417DA2}">
      <dgm:prSet phldrT="[Text]"/>
      <dgm:spPr/>
      <dgm:t>
        <a:bodyPr/>
        <a:lstStyle/>
        <a:p>
          <a:r>
            <a:rPr lang="sv-SE" dirty="0" smtClean="0"/>
            <a:t>Dagordningen med tillhörande handlingar delges </a:t>
          </a:r>
          <a:r>
            <a:rPr lang="sv-SE" dirty="0" smtClean="0">
              <a:solidFill>
                <a:schemeClr val="tx1"/>
              </a:solidFill>
            </a:rPr>
            <a:t>en vecka innan mötet. </a:t>
          </a:r>
          <a:endParaRPr lang="sv-SE" dirty="0">
            <a:solidFill>
              <a:schemeClr val="tx1"/>
            </a:solidFill>
          </a:endParaRPr>
        </a:p>
      </dgm:t>
    </dgm:pt>
    <dgm:pt modelId="{202255D0-F826-4D2F-B10D-D4EF1650A7A3}" type="parTrans" cxnId="{63FB4CFF-B805-42CE-AA83-DE8BE7639C44}">
      <dgm:prSet/>
      <dgm:spPr/>
      <dgm:t>
        <a:bodyPr/>
        <a:lstStyle/>
        <a:p>
          <a:endParaRPr lang="sv-SE"/>
        </a:p>
      </dgm:t>
    </dgm:pt>
    <dgm:pt modelId="{0E70B427-A81F-44D3-AE5D-BC8B4D87E42C}" type="sibTrans" cxnId="{63FB4CFF-B805-42CE-AA83-DE8BE7639C44}">
      <dgm:prSet/>
      <dgm:spPr/>
      <dgm:t>
        <a:bodyPr/>
        <a:lstStyle/>
        <a:p>
          <a:endParaRPr lang="sv-SE"/>
        </a:p>
      </dgm:t>
    </dgm:pt>
    <dgm:pt modelId="{6320F6C1-E688-4E88-916F-15AA204CC028}">
      <dgm:prSet phldrT="[Text]"/>
      <dgm:spPr/>
      <dgm:t>
        <a:bodyPr/>
        <a:lstStyle/>
        <a:p>
          <a:r>
            <a:rPr lang="sv-SE" dirty="0" smtClean="0">
              <a:solidFill>
                <a:schemeClr val="tx1"/>
              </a:solidFill>
            </a:rPr>
            <a:t>Minnesanteckningar tas och justeras och publiceras på webben.  </a:t>
          </a:r>
          <a:endParaRPr lang="sv-SE" dirty="0">
            <a:solidFill>
              <a:schemeClr val="tx1"/>
            </a:solidFill>
          </a:endParaRPr>
        </a:p>
      </dgm:t>
    </dgm:pt>
    <dgm:pt modelId="{62B31E4C-A3B2-41CA-A27F-51F712B59147}" type="parTrans" cxnId="{3A255A9D-D215-4FB7-84F4-456F3CFEBA66}">
      <dgm:prSet/>
      <dgm:spPr/>
      <dgm:t>
        <a:bodyPr/>
        <a:lstStyle/>
        <a:p>
          <a:endParaRPr lang="sv-SE"/>
        </a:p>
      </dgm:t>
    </dgm:pt>
    <dgm:pt modelId="{C85BB34B-25E9-45C9-9233-DF815F75C806}" type="sibTrans" cxnId="{3A255A9D-D215-4FB7-84F4-456F3CFEBA66}">
      <dgm:prSet/>
      <dgm:spPr/>
      <dgm:t>
        <a:bodyPr/>
        <a:lstStyle/>
        <a:p>
          <a:endParaRPr lang="sv-SE"/>
        </a:p>
      </dgm:t>
    </dgm:pt>
    <dgm:pt modelId="{679CDD00-3D70-4B48-BCF8-135499524D77}" type="pres">
      <dgm:prSet presAssocID="{DB796ED4-5B49-421D-90F7-40F4AF8DC42C}" presName="linearFlow" presStyleCnt="0">
        <dgm:presLayoutVars>
          <dgm:dir/>
          <dgm:animLvl val="lvl"/>
          <dgm:resizeHandles val="exact"/>
        </dgm:presLayoutVars>
      </dgm:prSet>
      <dgm:spPr/>
      <dgm:t>
        <a:bodyPr/>
        <a:lstStyle/>
        <a:p>
          <a:endParaRPr lang="sv-SE"/>
        </a:p>
      </dgm:t>
    </dgm:pt>
    <dgm:pt modelId="{2CBB0456-E923-401B-AA58-E7082B90CB66}" type="pres">
      <dgm:prSet presAssocID="{5595A80C-0128-46B1-8DBE-345FE309ECC8}" presName="composite" presStyleCnt="0"/>
      <dgm:spPr/>
    </dgm:pt>
    <dgm:pt modelId="{C3AEE1E0-90D2-473A-8B14-D5CB902F48F9}" type="pres">
      <dgm:prSet presAssocID="{5595A80C-0128-46B1-8DBE-345FE309ECC8}" presName="parentText" presStyleLbl="alignNode1" presStyleIdx="0" presStyleCnt="3">
        <dgm:presLayoutVars>
          <dgm:chMax val="1"/>
          <dgm:bulletEnabled val="1"/>
        </dgm:presLayoutVars>
      </dgm:prSet>
      <dgm:spPr/>
      <dgm:t>
        <a:bodyPr/>
        <a:lstStyle/>
        <a:p>
          <a:endParaRPr lang="sv-SE"/>
        </a:p>
      </dgm:t>
    </dgm:pt>
    <dgm:pt modelId="{84CD4B81-B771-422A-9696-B38DA88236E9}" type="pres">
      <dgm:prSet presAssocID="{5595A80C-0128-46B1-8DBE-345FE309ECC8}" presName="descendantText" presStyleLbl="alignAcc1" presStyleIdx="0" presStyleCnt="3">
        <dgm:presLayoutVars>
          <dgm:bulletEnabled val="1"/>
        </dgm:presLayoutVars>
      </dgm:prSet>
      <dgm:spPr/>
      <dgm:t>
        <a:bodyPr/>
        <a:lstStyle/>
        <a:p>
          <a:endParaRPr lang="sv-SE"/>
        </a:p>
      </dgm:t>
    </dgm:pt>
    <dgm:pt modelId="{7BC50ED2-5ADF-4EEC-A7EF-18BDF0FA23AE}" type="pres">
      <dgm:prSet presAssocID="{E5B2EF64-24E2-4965-948A-CEB5AA39E0AD}" presName="sp" presStyleCnt="0"/>
      <dgm:spPr/>
    </dgm:pt>
    <dgm:pt modelId="{6D18CF3B-CCF2-4CE0-A386-C5621B05DA7F}" type="pres">
      <dgm:prSet presAssocID="{31577078-14C4-4CAF-8E02-5A56C2B081FE}" presName="composite" presStyleCnt="0"/>
      <dgm:spPr/>
    </dgm:pt>
    <dgm:pt modelId="{7F54BEC8-EE0B-47EB-B46B-F31D4C3084E0}" type="pres">
      <dgm:prSet presAssocID="{31577078-14C4-4CAF-8E02-5A56C2B081FE}" presName="parentText" presStyleLbl="alignNode1" presStyleIdx="1" presStyleCnt="3">
        <dgm:presLayoutVars>
          <dgm:chMax val="1"/>
          <dgm:bulletEnabled val="1"/>
        </dgm:presLayoutVars>
      </dgm:prSet>
      <dgm:spPr/>
      <dgm:t>
        <a:bodyPr/>
        <a:lstStyle/>
        <a:p>
          <a:endParaRPr lang="sv-SE"/>
        </a:p>
      </dgm:t>
    </dgm:pt>
    <dgm:pt modelId="{E1B7C50C-B9A0-434D-AF0B-B82C06637E66}" type="pres">
      <dgm:prSet presAssocID="{31577078-14C4-4CAF-8E02-5A56C2B081FE}" presName="descendantText" presStyleLbl="alignAcc1" presStyleIdx="1" presStyleCnt="3">
        <dgm:presLayoutVars>
          <dgm:bulletEnabled val="1"/>
        </dgm:presLayoutVars>
      </dgm:prSet>
      <dgm:spPr/>
      <dgm:t>
        <a:bodyPr/>
        <a:lstStyle/>
        <a:p>
          <a:endParaRPr lang="sv-SE"/>
        </a:p>
      </dgm:t>
    </dgm:pt>
    <dgm:pt modelId="{C0548C00-A3FF-4180-8886-103E1D03352B}" type="pres">
      <dgm:prSet presAssocID="{7D579E40-1D60-4955-9A7A-474B22987CB1}" presName="sp" presStyleCnt="0"/>
      <dgm:spPr/>
    </dgm:pt>
    <dgm:pt modelId="{D7176F80-A506-40C2-9916-7718B6014C9E}" type="pres">
      <dgm:prSet presAssocID="{313A5BC6-7281-46B8-BBAA-154F1104B83B}" presName="composite" presStyleCnt="0"/>
      <dgm:spPr/>
    </dgm:pt>
    <dgm:pt modelId="{2FE45EED-5A69-47F6-9D86-51B93BC8C753}" type="pres">
      <dgm:prSet presAssocID="{313A5BC6-7281-46B8-BBAA-154F1104B83B}" presName="parentText" presStyleLbl="alignNode1" presStyleIdx="2" presStyleCnt="3">
        <dgm:presLayoutVars>
          <dgm:chMax val="1"/>
          <dgm:bulletEnabled val="1"/>
        </dgm:presLayoutVars>
      </dgm:prSet>
      <dgm:spPr/>
      <dgm:t>
        <a:bodyPr/>
        <a:lstStyle/>
        <a:p>
          <a:endParaRPr lang="sv-SE"/>
        </a:p>
      </dgm:t>
    </dgm:pt>
    <dgm:pt modelId="{D4D35DEF-C593-49EA-B878-7340CCF15C6F}" type="pres">
      <dgm:prSet presAssocID="{313A5BC6-7281-46B8-BBAA-154F1104B83B}" presName="descendantText" presStyleLbl="alignAcc1" presStyleIdx="2" presStyleCnt="3">
        <dgm:presLayoutVars>
          <dgm:bulletEnabled val="1"/>
        </dgm:presLayoutVars>
      </dgm:prSet>
      <dgm:spPr/>
      <dgm:t>
        <a:bodyPr/>
        <a:lstStyle/>
        <a:p>
          <a:endParaRPr lang="sv-SE"/>
        </a:p>
      </dgm:t>
    </dgm:pt>
  </dgm:ptLst>
  <dgm:cxnLst>
    <dgm:cxn modelId="{11388670-E5C6-4E21-9395-EE250AC0323A}" type="presOf" srcId="{F1965E44-11FA-4A6F-AB0C-2F82899621E9}" destId="{E1B7C50C-B9A0-434D-AF0B-B82C06637E66}" srcOrd="0" destOrd="1" presId="urn:microsoft.com/office/officeart/2005/8/layout/chevron2"/>
    <dgm:cxn modelId="{47B5D11F-1D82-472B-90CF-69D3157D51D5}" type="presOf" srcId="{DB796ED4-5B49-421D-90F7-40F4AF8DC42C}" destId="{679CDD00-3D70-4B48-BCF8-135499524D77}" srcOrd="0" destOrd="0" presId="urn:microsoft.com/office/officeart/2005/8/layout/chevron2"/>
    <dgm:cxn modelId="{90BC5EF3-49C5-4389-A4A8-FFEC2F942CC4}" srcId="{31577078-14C4-4CAF-8E02-5A56C2B081FE}" destId="{0E2FA903-72E8-4C64-99B3-50AD0AC9BBB4}" srcOrd="0" destOrd="0" parTransId="{2895AAC6-0D83-45FF-9B36-7860818FD55B}" sibTransId="{0DD5FD6F-CBA5-4276-BE1C-B4A4F59D0D39}"/>
    <dgm:cxn modelId="{4B3E7BD6-A7DB-4B30-ADDD-873D5CC46497}" srcId="{5595A80C-0128-46B1-8DBE-345FE309ECC8}" destId="{B3BC4800-7915-4EFA-9CC3-93DA64B9C4A1}" srcOrd="1" destOrd="0" parTransId="{C0FFF7F1-01C1-44C4-8A25-D93647ADF917}" sibTransId="{1FAC0D70-7465-4CFE-8753-940C004688E0}"/>
    <dgm:cxn modelId="{1D8183EA-8FE1-41ED-B27F-5F0BD2F43064}" srcId="{5595A80C-0128-46B1-8DBE-345FE309ECC8}" destId="{136F5ADA-39BD-4874-BAC0-720928DFB8E8}" srcOrd="0" destOrd="0" parTransId="{82F5E22F-C0E0-4761-B525-398F2E192405}" sibTransId="{ED024BCE-BE70-4DD2-93D9-2B9CC169782A}"/>
    <dgm:cxn modelId="{3A255A9D-D215-4FB7-84F4-456F3CFEBA66}" srcId="{313A5BC6-7281-46B8-BBAA-154F1104B83B}" destId="{6320F6C1-E688-4E88-916F-15AA204CC028}" srcOrd="1" destOrd="0" parTransId="{62B31E4C-A3B2-41CA-A27F-51F712B59147}" sibTransId="{C85BB34B-25E9-45C9-9233-DF815F75C806}"/>
    <dgm:cxn modelId="{096B83A0-23B4-478C-8E67-78665F154DAD}" srcId="{DB796ED4-5B49-421D-90F7-40F4AF8DC42C}" destId="{5595A80C-0128-46B1-8DBE-345FE309ECC8}" srcOrd="0" destOrd="0" parTransId="{11CE4F1C-FAA0-442D-97BB-8C324E802A7B}" sibTransId="{E5B2EF64-24E2-4965-948A-CEB5AA39E0AD}"/>
    <dgm:cxn modelId="{D780120C-A56D-46B2-A2AC-8A1BD1026A8A}" type="presOf" srcId="{B3BC4800-7915-4EFA-9CC3-93DA64B9C4A1}" destId="{84CD4B81-B771-422A-9696-B38DA88236E9}" srcOrd="0" destOrd="1" presId="urn:microsoft.com/office/officeart/2005/8/layout/chevron2"/>
    <dgm:cxn modelId="{38919761-8E84-42E3-847F-5326CEBBFD2D}" type="presOf" srcId="{31577078-14C4-4CAF-8E02-5A56C2B081FE}" destId="{7F54BEC8-EE0B-47EB-B46B-F31D4C3084E0}" srcOrd="0" destOrd="0" presId="urn:microsoft.com/office/officeart/2005/8/layout/chevron2"/>
    <dgm:cxn modelId="{1CA5BA6F-75E2-4A80-A11E-739892C49461}" type="presOf" srcId="{3269DD77-5B00-4828-9E6F-CF9404417DA2}" destId="{D4D35DEF-C593-49EA-B878-7340CCF15C6F}" srcOrd="0" destOrd="0" presId="urn:microsoft.com/office/officeart/2005/8/layout/chevron2"/>
    <dgm:cxn modelId="{663C992C-F915-484A-A8E7-4695C1F2C4A7}" type="presOf" srcId="{0E2FA903-72E8-4C64-99B3-50AD0AC9BBB4}" destId="{E1B7C50C-B9A0-434D-AF0B-B82C06637E66}" srcOrd="0" destOrd="0" presId="urn:microsoft.com/office/officeart/2005/8/layout/chevron2"/>
    <dgm:cxn modelId="{0C8B6FA1-F3DE-4E0A-8A04-1237B2323500}" type="presOf" srcId="{136F5ADA-39BD-4874-BAC0-720928DFB8E8}" destId="{84CD4B81-B771-422A-9696-B38DA88236E9}" srcOrd="0" destOrd="0" presId="urn:microsoft.com/office/officeart/2005/8/layout/chevron2"/>
    <dgm:cxn modelId="{FE7D683B-BDBC-4316-8C90-8C6D3D3A2C43}" type="presOf" srcId="{313A5BC6-7281-46B8-BBAA-154F1104B83B}" destId="{2FE45EED-5A69-47F6-9D86-51B93BC8C753}" srcOrd="0" destOrd="0" presId="urn:microsoft.com/office/officeart/2005/8/layout/chevron2"/>
    <dgm:cxn modelId="{63FB4CFF-B805-42CE-AA83-DE8BE7639C44}" srcId="{313A5BC6-7281-46B8-BBAA-154F1104B83B}" destId="{3269DD77-5B00-4828-9E6F-CF9404417DA2}" srcOrd="0" destOrd="0" parTransId="{202255D0-F826-4D2F-B10D-D4EF1650A7A3}" sibTransId="{0E70B427-A81F-44D3-AE5D-BC8B4D87E42C}"/>
    <dgm:cxn modelId="{7385E11F-D36E-4D49-B6D1-86244893E196}" srcId="{DB796ED4-5B49-421D-90F7-40F4AF8DC42C}" destId="{31577078-14C4-4CAF-8E02-5A56C2B081FE}" srcOrd="1" destOrd="0" parTransId="{EEDB76A8-FCB1-4CEE-9E81-4A5C9F2171AF}" sibTransId="{7D579E40-1D60-4955-9A7A-474B22987CB1}"/>
    <dgm:cxn modelId="{AC495A7F-79C9-40C1-AEE0-E0730DC651B5}" srcId="{DB796ED4-5B49-421D-90F7-40F4AF8DC42C}" destId="{313A5BC6-7281-46B8-BBAA-154F1104B83B}" srcOrd="2" destOrd="0" parTransId="{2C56E636-3432-4380-9CC2-FD28CEA6E994}" sibTransId="{A6CD28E6-A4A5-413D-88A7-B3BB7252F187}"/>
    <dgm:cxn modelId="{325CA2F1-0C70-4923-82C6-B249D86E4A85}" srcId="{31577078-14C4-4CAF-8E02-5A56C2B081FE}" destId="{F1965E44-11FA-4A6F-AB0C-2F82899621E9}" srcOrd="1" destOrd="0" parTransId="{B79E8A1D-5F72-4773-8089-67CEC9535D10}" sibTransId="{DBD911AA-3882-46C2-BFD8-260FF29DB917}"/>
    <dgm:cxn modelId="{71989D8B-0EF0-40F7-BE42-F4D23ECA048C}" type="presOf" srcId="{5595A80C-0128-46B1-8DBE-345FE309ECC8}" destId="{C3AEE1E0-90D2-473A-8B14-D5CB902F48F9}" srcOrd="0" destOrd="0" presId="urn:microsoft.com/office/officeart/2005/8/layout/chevron2"/>
    <dgm:cxn modelId="{B8085A30-07ED-48BF-BA6C-F0BD6A14F9D7}" type="presOf" srcId="{6320F6C1-E688-4E88-916F-15AA204CC028}" destId="{D4D35DEF-C593-49EA-B878-7340CCF15C6F}" srcOrd="0" destOrd="1" presId="urn:microsoft.com/office/officeart/2005/8/layout/chevron2"/>
    <dgm:cxn modelId="{ADA39B5E-763C-49A1-9979-70EB946F2A3A}" type="presParOf" srcId="{679CDD00-3D70-4B48-BCF8-135499524D77}" destId="{2CBB0456-E923-401B-AA58-E7082B90CB66}" srcOrd="0" destOrd="0" presId="urn:microsoft.com/office/officeart/2005/8/layout/chevron2"/>
    <dgm:cxn modelId="{BD1947C9-B239-4DEE-9344-AB12F6B72155}" type="presParOf" srcId="{2CBB0456-E923-401B-AA58-E7082B90CB66}" destId="{C3AEE1E0-90D2-473A-8B14-D5CB902F48F9}" srcOrd="0" destOrd="0" presId="urn:microsoft.com/office/officeart/2005/8/layout/chevron2"/>
    <dgm:cxn modelId="{8D272258-B064-4B85-A97C-15D0F4D17098}" type="presParOf" srcId="{2CBB0456-E923-401B-AA58-E7082B90CB66}" destId="{84CD4B81-B771-422A-9696-B38DA88236E9}" srcOrd="1" destOrd="0" presId="urn:microsoft.com/office/officeart/2005/8/layout/chevron2"/>
    <dgm:cxn modelId="{94139AA0-8587-4A1C-BA10-A9FB4AA2E555}" type="presParOf" srcId="{679CDD00-3D70-4B48-BCF8-135499524D77}" destId="{7BC50ED2-5ADF-4EEC-A7EF-18BDF0FA23AE}" srcOrd="1" destOrd="0" presId="urn:microsoft.com/office/officeart/2005/8/layout/chevron2"/>
    <dgm:cxn modelId="{8903D634-9EAF-464C-92F5-80EF12D1FCEF}" type="presParOf" srcId="{679CDD00-3D70-4B48-BCF8-135499524D77}" destId="{6D18CF3B-CCF2-4CE0-A386-C5621B05DA7F}" srcOrd="2" destOrd="0" presId="urn:microsoft.com/office/officeart/2005/8/layout/chevron2"/>
    <dgm:cxn modelId="{647AFB22-1B2E-458E-8416-3D098F1DA89F}" type="presParOf" srcId="{6D18CF3B-CCF2-4CE0-A386-C5621B05DA7F}" destId="{7F54BEC8-EE0B-47EB-B46B-F31D4C3084E0}" srcOrd="0" destOrd="0" presId="urn:microsoft.com/office/officeart/2005/8/layout/chevron2"/>
    <dgm:cxn modelId="{A3EA6651-4F56-4CC5-8E9F-C8829D373F08}" type="presParOf" srcId="{6D18CF3B-CCF2-4CE0-A386-C5621B05DA7F}" destId="{E1B7C50C-B9A0-434D-AF0B-B82C06637E66}" srcOrd="1" destOrd="0" presId="urn:microsoft.com/office/officeart/2005/8/layout/chevron2"/>
    <dgm:cxn modelId="{13B89E84-10B3-4A71-A8CC-E9B94CFC9705}" type="presParOf" srcId="{679CDD00-3D70-4B48-BCF8-135499524D77}" destId="{C0548C00-A3FF-4180-8886-103E1D03352B}" srcOrd="3" destOrd="0" presId="urn:microsoft.com/office/officeart/2005/8/layout/chevron2"/>
    <dgm:cxn modelId="{F094A2DD-AF64-4E5A-B513-6B30C408B130}" type="presParOf" srcId="{679CDD00-3D70-4B48-BCF8-135499524D77}" destId="{D7176F80-A506-40C2-9916-7718B6014C9E}" srcOrd="4" destOrd="0" presId="urn:microsoft.com/office/officeart/2005/8/layout/chevron2"/>
    <dgm:cxn modelId="{227D6035-1650-43B1-B9BC-6632E41A737A}" type="presParOf" srcId="{D7176F80-A506-40C2-9916-7718B6014C9E}" destId="{2FE45EED-5A69-47F6-9D86-51B93BC8C753}" srcOrd="0" destOrd="0" presId="urn:microsoft.com/office/officeart/2005/8/layout/chevron2"/>
    <dgm:cxn modelId="{2CE8DD8D-D460-4375-A1F6-5D1820469849}" type="presParOf" srcId="{D7176F80-A506-40C2-9916-7718B6014C9E}" destId="{D4D35DEF-C593-49EA-B878-7340CCF15C6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B796ED4-5B49-421D-90F7-40F4AF8DC42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sv-SE"/>
        </a:p>
      </dgm:t>
    </dgm:pt>
    <dgm:pt modelId="{5595A80C-0128-46B1-8DBE-345FE309ECC8}">
      <dgm:prSet phldrT="[Text]"/>
      <dgm:spPr/>
      <dgm:t>
        <a:bodyPr/>
        <a:lstStyle/>
        <a:p>
          <a:r>
            <a:rPr lang="sv-SE" dirty="0" smtClean="0"/>
            <a:t>1.</a:t>
          </a:r>
          <a:endParaRPr lang="sv-SE" dirty="0"/>
        </a:p>
      </dgm:t>
    </dgm:pt>
    <dgm:pt modelId="{11CE4F1C-FAA0-442D-97BB-8C324E802A7B}" type="parTrans" cxnId="{096B83A0-23B4-478C-8E67-78665F154DAD}">
      <dgm:prSet/>
      <dgm:spPr/>
      <dgm:t>
        <a:bodyPr/>
        <a:lstStyle/>
        <a:p>
          <a:endParaRPr lang="sv-SE"/>
        </a:p>
      </dgm:t>
    </dgm:pt>
    <dgm:pt modelId="{E5B2EF64-24E2-4965-948A-CEB5AA39E0AD}" type="sibTrans" cxnId="{096B83A0-23B4-478C-8E67-78665F154DAD}">
      <dgm:prSet/>
      <dgm:spPr/>
      <dgm:t>
        <a:bodyPr/>
        <a:lstStyle/>
        <a:p>
          <a:endParaRPr lang="sv-SE"/>
        </a:p>
      </dgm:t>
    </dgm:pt>
    <dgm:pt modelId="{136F5ADA-39BD-4874-BAC0-720928DFB8E8}">
      <dgm:prSet phldrT="[Text]"/>
      <dgm:spPr/>
      <dgm:t>
        <a:bodyPr/>
        <a:lstStyle/>
        <a:p>
          <a:r>
            <a:rPr lang="sv-SE" dirty="0" smtClean="0"/>
            <a:t>Ärenden anmäls till RSS-chef (just nu </a:t>
          </a:r>
          <a:r>
            <a:rPr lang="sv-SE" smtClean="0"/>
            <a:t>RSS-samordnare</a:t>
          </a:r>
          <a:r>
            <a:rPr lang="sv-SE" dirty="0" smtClean="0"/>
            <a:t>).</a:t>
          </a:r>
          <a:endParaRPr lang="sv-SE" dirty="0"/>
        </a:p>
      </dgm:t>
    </dgm:pt>
    <dgm:pt modelId="{82F5E22F-C0E0-4761-B525-398F2E192405}" type="parTrans" cxnId="{1D8183EA-8FE1-41ED-B27F-5F0BD2F43064}">
      <dgm:prSet/>
      <dgm:spPr/>
      <dgm:t>
        <a:bodyPr/>
        <a:lstStyle/>
        <a:p>
          <a:endParaRPr lang="sv-SE"/>
        </a:p>
      </dgm:t>
    </dgm:pt>
    <dgm:pt modelId="{ED024BCE-BE70-4DD2-93D9-2B9CC169782A}" type="sibTrans" cxnId="{1D8183EA-8FE1-41ED-B27F-5F0BD2F43064}">
      <dgm:prSet/>
      <dgm:spPr/>
      <dgm:t>
        <a:bodyPr/>
        <a:lstStyle/>
        <a:p>
          <a:endParaRPr lang="sv-SE"/>
        </a:p>
      </dgm:t>
    </dgm:pt>
    <dgm:pt modelId="{B3BC4800-7915-4EFA-9CC3-93DA64B9C4A1}">
      <dgm:prSet phldrT="[Text]"/>
      <dgm:spPr/>
      <dgm:t>
        <a:bodyPr/>
        <a:lstStyle/>
        <a:p>
          <a:r>
            <a:rPr lang="sv-SE" dirty="0" smtClean="0"/>
            <a:t>Förslag på dagordning tas fram.</a:t>
          </a:r>
          <a:endParaRPr lang="sv-SE" dirty="0"/>
        </a:p>
      </dgm:t>
    </dgm:pt>
    <dgm:pt modelId="{C0FFF7F1-01C1-44C4-8A25-D93647ADF917}" type="parTrans" cxnId="{4B3E7BD6-A7DB-4B30-ADDD-873D5CC46497}">
      <dgm:prSet/>
      <dgm:spPr/>
      <dgm:t>
        <a:bodyPr/>
        <a:lstStyle/>
        <a:p>
          <a:endParaRPr lang="sv-SE"/>
        </a:p>
      </dgm:t>
    </dgm:pt>
    <dgm:pt modelId="{1FAC0D70-7465-4CFE-8753-940C004688E0}" type="sibTrans" cxnId="{4B3E7BD6-A7DB-4B30-ADDD-873D5CC46497}">
      <dgm:prSet/>
      <dgm:spPr/>
      <dgm:t>
        <a:bodyPr/>
        <a:lstStyle/>
        <a:p>
          <a:endParaRPr lang="sv-SE"/>
        </a:p>
      </dgm:t>
    </dgm:pt>
    <dgm:pt modelId="{31577078-14C4-4CAF-8E02-5A56C2B081FE}">
      <dgm:prSet phldrT="[Text]"/>
      <dgm:spPr/>
      <dgm:t>
        <a:bodyPr/>
        <a:lstStyle/>
        <a:p>
          <a:r>
            <a:rPr lang="sv-SE" dirty="0" smtClean="0"/>
            <a:t>2.</a:t>
          </a:r>
          <a:endParaRPr lang="sv-SE" dirty="0"/>
        </a:p>
      </dgm:t>
    </dgm:pt>
    <dgm:pt modelId="{EEDB76A8-FCB1-4CEE-9E81-4A5C9F2171AF}" type="parTrans" cxnId="{7385E11F-D36E-4D49-B6D1-86244893E196}">
      <dgm:prSet/>
      <dgm:spPr/>
      <dgm:t>
        <a:bodyPr/>
        <a:lstStyle/>
        <a:p>
          <a:endParaRPr lang="sv-SE"/>
        </a:p>
      </dgm:t>
    </dgm:pt>
    <dgm:pt modelId="{7D579E40-1D60-4955-9A7A-474B22987CB1}" type="sibTrans" cxnId="{7385E11F-D36E-4D49-B6D1-86244893E196}">
      <dgm:prSet/>
      <dgm:spPr/>
      <dgm:t>
        <a:bodyPr/>
        <a:lstStyle/>
        <a:p>
          <a:endParaRPr lang="sv-SE"/>
        </a:p>
      </dgm:t>
    </dgm:pt>
    <dgm:pt modelId="{0E2FA903-72E8-4C64-99B3-50AD0AC9BBB4}">
      <dgm:prSet phldrT="[Text]"/>
      <dgm:spPr/>
      <dgm:t>
        <a:bodyPr/>
        <a:lstStyle/>
        <a:p>
          <a:r>
            <a:rPr lang="sv-SE" dirty="0" smtClean="0"/>
            <a:t>Förslag på dagordning och vägval kring prioritering bereds med ordförande och vice ordförande.</a:t>
          </a:r>
          <a:endParaRPr lang="sv-SE" dirty="0">
            <a:solidFill>
              <a:schemeClr val="tx1"/>
            </a:solidFill>
          </a:endParaRPr>
        </a:p>
      </dgm:t>
    </dgm:pt>
    <dgm:pt modelId="{2895AAC6-0D83-45FF-9B36-7860818FD55B}" type="parTrans" cxnId="{90BC5EF3-49C5-4389-A4A8-FFEC2F942CC4}">
      <dgm:prSet/>
      <dgm:spPr/>
      <dgm:t>
        <a:bodyPr/>
        <a:lstStyle/>
        <a:p>
          <a:endParaRPr lang="sv-SE"/>
        </a:p>
      </dgm:t>
    </dgm:pt>
    <dgm:pt modelId="{0DD5FD6F-CBA5-4276-BE1C-B4A4F59D0D39}" type="sibTrans" cxnId="{90BC5EF3-49C5-4389-A4A8-FFEC2F942CC4}">
      <dgm:prSet/>
      <dgm:spPr/>
      <dgm:t>
        <a:bodyPr/>
        <a:lstStyle/>
        <a:p>
          <a:endParaRPr lang="sv-SE"/>
        </a:p>
      </dgm:t>
    </dgm:pt>
    <dgm:pt modelId="{F1965E44-11FA-4A6F-AB0C-2F82899621E9}">
      <dgm:prSet phldrT="[Text]"/>
      <dgm:spPr/>
      <dgm:t>
        <a:bodyPr/>
        <a:lstStyle/>
        <a:p>
          <a:r>
            <a:rPr lang="sv-SE" dirty="0" smtClean="0">
              <a:solidFill>
                <a:schemeClr val="tx1"/>
              </a:solidFill>
            </a:rPr>
            <a:t>Utkast på dagordning till Länschefsnätverket skickas till styrgruppen för att fastställa dagordningen på styrgruppsmötet.</a:t>
          </a:r>
          <a:endParaRPr lang="sv-SE" dirty="0">
            <a:solidFill>
              <a:schemeClr val="tx1"/>
            </a:solidFill>
          </a:endParaRPr>
        </a:p>
      </dgm:t>
    </dgm:pt>
    <dgm:pt modelId="{B79E8A1D-5F72-4773-8089-67CEC9535D10}" type="parTrans" cxnId="{325CA2F1-0C70-4923-82C6-B249D86E4A85}">
      <dgm:prSet/>
      <dgm:spPr/>
      <dgm:t>
        <a:bodyPr/>
        <a:lstStyle/>
        <a:p>
          <a:endParaRPr lang="sv-SE"/>
        </a:p>
      </dgm:t>
    </dgm:pt>
    <dgm:pt modelId="{DBD911AA-3882-46C2-BFD8-260FF29DB917}" type="sibTrans" cxnId="{325CA2F1-0C70-4923-82C6-B249D86E4A85}">
      <dgm:prSet/>
      <dgm:spPr/>
      <dgm:t>
        <a:bodyPr/>
        <a:lstStyle/>
        <a:p>
          <a:endParaRPr lang="sv-SE"/>
        </a:p>
      </dgm:t>
    </dgm:pt>
    <dgm:pt modelId="{313A5BC6-7281-46B8-BBAA-154F1104B83B}">
      <dgm:prSet phldrT="[Text]"/>
      <dgm:spPr/>
      <dgm:t>
        <a:bodyPr/>
        <a:lstStyle/>
        <a:p>
          <a:r>
            <a:rPr lang="sv-SE" dirty="0" smtClean="0"/>
            <a:t>3.</a:t>
          </a:r>
          <a:endParaRPr lang="sv-SE" dirty="0"/>
        </a:p>
      </dgm:t>
    </dgm:pt>
    <dgm:pt modelId="{2C56E636-3432-4380-9CC2-FD28CEA6E994}" type="parTrans" cxnId="{AC495A7F-79C9-40C1-AEE0-E0730DC651B5}">
      <dgm:prSet/>
      <dgm:spPr/>
      <dgm:t>
        <a:bodyPr/>
        <a:lstStyle/>
        <a:p>
          <a:endParaRPr lang="sv-SE"/>
        </a:p>
      </dgm:t>
    </dgm:pt>
    <dgm:pt modelId="{A6CD28E6-A4A5-413D-88A7-B3BB7252F187}" type="sibTrans" cxnId="{AC495A7F-79C9-40C1-AEE0-E0730DC651B5}">
      <dgm:prSet/>
      <dgm:spPr/>
      <dgm:t>
        <a:bodyPr/>
        <a:lstStyle/>
        <a:p>
          <a:endParaRPr lang="sv-SE"/>
        </a:p>
      </dgm:t>
    </dgm:pt>
    <dgm:pt modelId="{3269DD77-5B00-4828-9E6F-CF9404417DA2}">
      <dgm:prSet phldrT="[Text]"/>
      <dgm:spPr/>
      <dgm:t>
        <a:bodyPr/>
        <a:lstStyle/>
        <a:p>
          <a:r>
            <a:rPr lang="sv-SE" dirty="0" smtClean="0"/>
            <a:t>Dagordningen med tillhörande handlingar skickas ut </a:t>
          </a:r>
          <a:r>
            <a:rPr lang="sv-SE" dirty="0" smtClean="0">
              <a:solidFill>
                <a:schemeClr val="tx1"/>
              </a:solidFill>
            </a:rPr>
            <a:t>till Länschefsnätverket en vecka innan mötet. Minnesanteckningar tas och justeras vid behov med styrgruppen.  </a:t>
          </a:r>
          <a:endParaRPr lang="sv-SE" dirty="0">
            <a:solidFill>
              <a:schemeClr val="tx1"/>
            </a:solidFill>
          </a:endParaRPr>
        </a:p>
      </dgm:t>
    </dgm:pt>
    <dgm:pt modelId="{202255D0-F826-4D2F-B10D-D4EF1650A7A3}" type="parTrans" cxnId="{63FB4CFF-B805-42CE-AA83-DE8BE7639C44}">
      <dgm:prSet/>
      <dgm:spPr/>
      <dgm:t>
        <a:bodyPr/>
        <a:lstStyle/>
        <a:p>
          <a:endParaRPr lang="sv-SE"/>
        </a:p>
      </dgm:t>
    </dgm:pt>
    <dgm:pt modelId="{0E70B427-A81F-44D3-AE5D-BC8B4D87E42C}" type="sibTrans" cxnId="{63FB4CFF-B805-42CE-AA83-DE8BE7639C44}">
      <dgm:prSet/>
      <dgm:spPr/>
      <dgm:t>
        <a:bodyPr/>
        <a:lstStyle/>
        <a:p>
          <a:endParaRPr lang="sv-SE"/>
        </a:p>
      </dgm:t>
    </dgm:pt>
    <dgm:pt modelId="{679CDD00-3D70-4B48-BCF8-135499524D77}" type="pres">
      <dgm:prSet presAssocID="{DB796ED4-5B49-421D-90F7-40F4AF8DC42C}" presName="linearFlow" presStyleCnt="0">
        <dgm:presLayoutVars>
          <dgm:dir/>
          <dgm:animLvl val="lvl"/>
          <dgm:resizeHandles val="exact"/>
        </dgm:presLayoutVars>
      </dgm:prSet>
      <dgm:spPr/>
      <dgm:t>
        <a:bodyPr/>
        <a:lstStyle/>
        <a:p>
          <a:endParaRPr lang="sv-SE"/>
        </a:p>
      </dgm:t>
    </dgm:pt>
    <dgm:pt modelId="{2CBB0456-E923-401B-AA58-E7082B90CB66}" type="pres">
      <dgm:prSet presAssocID="{5595A80C-0128-46B1-8DBE-345FE309ECC8}" presName="composite" presStyleCnt="0"/>
      <dgm:spPr/>
    </dgm:pt>
    <dgm:pt modelId="{C3AEE1E0-90D2-473A-8B14-D5CB902F48F9}" type="pres">
      <dgm:prSet presAssocID="{5595A80C-0128-46B1-8DBE-345FE309ECC8}" presName="parentText" presStyleLbl="alignNode1" presStyleIdx="0" presStyleCnt="3">
        <dgm:presLayoutVars>
          <dgm:chMax val="1"/>
          <dgm:bulletEnabled val="1"/>
        </dgm:presLayoutVars>
      </dgm:prSet>
      <dgm:spPr/>
      <dgm:t>
        <a:bodyPr/>
        <a:lstStyle/>
        <a:p>
          <a:endParaRPr lang="sv-SE"/>
        </a:p>
      </dgm:t>
    </dgm:pt>
    <dgm:pt modelId="{84CD4B81-B771-422A-9696-B38DA88236E9}" type="pres">
      <dgm:prSet presAssocID="{5595A80C-0128-46B1-8DBE-345FE309ECC8}" presName="descendantText" presStyleLbl="alignAcc1" presStyleIdx="0" presStyleCnt="3">
        <dgm:presLayoutVars>
          <dgm:bulletEnabled val="1"/>
        </dgm:presLayoutVars>
      </dgm:prSet>
      <dgm:spPr/>
      <dgm:t>
        <a:bodyPr/>
        <a:lstStyle/>
        <a:p>
          <a:endParaRPr lang="sv-SE"/>
        </a:p>
      </dgm:t>
    </dgm:pt>
    <dgm:pt modelId="{7BC50ED2-5ADF-4EEC-A7EF-18BDF0FA23AE}" type="pres">
      <dgm:prSet presAssocID="{E5B2EF64-24E2-4965-948A-CEB5AA39E0AD}" presName="sp" presStyleCnt="0"/>
      <dgm:spPr/>
    </dgm:pt>
    <dgm:pt modelId="{6D18CF3B-CCF2-4CE0-A386-C5621B05DA7F}" type="pres">
      <dgm:prSet presAssocID="{31577078-14C4-4CAF-8E02-5A56C2B081FE}" presName="composite" presStyleCnt="0"/>
      <dgm:spPr/>
    </dgm:pt>
    <dgm:pt modelId="{7F54BEC8-EE0B-47EB-B46B-F31D4C3084E0}" type="pres">
      <dgm:prSet presAssocID="{31577078-14C4-4CAF-8E02-5A56C2B081FE}" presName="parentText" presStyleLbl="alignNode1" presStyleIdx="1" presStyleCnt="3">
        <dgm:presLayoutVars>
          <dgm:chMax val="1"/>
          <dgm:bulletEnabled val="1"/>
        </dgm:presLayoutVars>
      </dgm:prSet>
      <dgm:spPr/>
      <dgm:t>
        <a:bodyPr/>
        <a:lstStyle/>
        <a:p>
          <a:endParaRPr lang="sv-SE"/>
        </a:p>
      </dgm:t>
    </dgm:pt>
    <dgm:pt modelId="{E1B7C50C-B9A0-434D-AF0B-B82C06637E66}" type="pres">
      <dgm:prSet presAssocID="{31577078-14C4-4CAF-8E02-5A56C2B081FE}" presName="descendantText" presStyleLbl="alignAcc1" presStyleIdx="1" presStyleCnt="3">
        <dgm:presLayoutVars>
          <dgm:bulletEnabled val="1"/>
        </dgm:presLayoutVars>
      </dgm:prSet>
      <dgm:spPr/>
      <dgm:t>
        <a:bodyPr/>
        <a:lstStyle/>
        <a:p>
          <a:endParaRPr lang="sv-SE"/>
        </a:p>
      </dgm:t>
    </dgm:pt>
    <dgm:pt modelId="{C0548C00-A3FF-4180-8886-103E1D03352B}" type="pres">
      <dgm:prSet presAssocID="{7D579E40-1D60-4955-9A7A-474B22987CB1}" presName="sp" presStyleCnt="0"/>
      <dgm:spPr/>
    </dgm:pt>
    <dgm:pt modelId="{D7176F80-A506-40C2-9916-7718B6014C9E}" type="pres">
      <dgm:prSet presAssocID="{313A5BC6-7281-46B8-BBAA-154F1104B83B}" presName="composite" presStyleCnt="0"/>
      <dgm:spPr/>
    </dgm:pt>
    <dgm:pt modelId="{2FE45EED-5A69-47F6-9D86-51B93BC8C753}" type="pres">
      <dgm:prSet presAssocID="{313A5BC6-7281-46B8-BBAA-154F1104B83B}" presName="parentText" presStyleLbl="alignNode1" presStyleIdx="2" presStyleCnt="3">
        <dgm:presLayoutVars>
          <dgm:chMax val="1"/>
          <dgm:bulletEnabled val="1"/>
        </dgm:presLayoutVars>
      </dgm:prSet>
      <dgm:spPr/>
      <dgm:t>
        <a:bodyPr/>
        <a:lstStyle/>
        <a:p>
          <a:endParaRPr lang="sv-SE"/>
        </a:p>
      </dgm:t>
    </dgm:pt>
    <dgm:pt modelId="{D4D35DEF-C593-49EA-B878-7340CCF15C6F}" type="pres">
      <dgm:prSet presAssocID="{313A5BC6-7281-46B8-BBAA-154F1104B83B}" presName="descendantText" presStyleLbl="alignAcc1" presStyleIdx="2" presStyleCnt="3">
        <dgm:presLayoutVars>
          <dgm:bulletEnabled val="1"/>
        </dgm:presLayoutVars>
      </dgm:prSet>
      <dgm:spPr/>
      <dgm:t>
        <a:bodyPr/>
        <a:lstStyle/>
        <a:p>
          <a:endParaRPr lang="sv-SE"/>
        </a:p>
      </dgm:t>
    </dgm:pt>
  </dgm:ptLst>
  <dgm:cxnLst>
    <dgm:cxn modelId="{71989D8B-0EF0-40F7-BE42-F4D23ECA048C}" type="presOf" srcId="{5595A80C-0128-46B1-8DBE-345FE309ECC8}" destId="{C3AEE1E0-90D2-473A-8B14-D5CB902F48F9}" srcOrd="0" destOrd="0" presId="urn:microsoft.com/office/officeart/2005/8/layout/chevron2"/>
    <dgm:cxn modelId="{1CA5BA6F-75E2-4A80-A11E-739892C49461}" type="presOf" srcId="{3269DD77-5B00-4828-9E6F-CF9404417DA2}" destId="{D4D35DEF-C593-49EA-B878-7340CCF15C6F}" srcOrd="0" destOrd="0" presId="urn:microsoft.com/office/officeart/2005/8/layout/chevron2"/>
    <dgm:cxn modelId="{4B3E7BD6-A7DB-4B30-ADDD-873D5CC46497}" srcId="{5595A80C-0128-46B1-8DBE-345FE309ECC8}" destId="{B3BC4800-7915-4EFA-9CC3-93DA64B9C4A1}" srcOrd="1" destOrd="0" parTransId="{C0FFF7F1-01C1-44C4-8A25-D93647ADF917}" sibTransId="{1FAC0D70-7465-4CFE-8753-940C004688E0}"/>
    <dgm:cxn modelId="{7385E11F-D36E-4D49-B6D1-86244893E196}" srcId="{DB796ED4-5B49-421D-90F7-40F4AF8DC42C}" destId="{31577078-14C4-4CAF-8E02-5A56C2B081FE}" srcOrd="1" destOrd="0" parTransId="{EEDB76A8-FCB1-4CEE-9E81-4A5C9F2171AF}" sibTransId="{7D579E40-1D60-4955-9A7A-474B22987CB1}"/>
    <dgm:cxn modelId="{0C8B6FA1-F3DE-4E0A-8A04-1237B2323500}" type="presOf" srcId="{136F5ADA-39BD-4874-BAC0-720928DFB8E8}" destId="{84CD4B81-B771-422A-9696-B38DA88236E9}" srcOrd="0" destOrd="0" presId="urn:microsoft.com/office/officeart/2005/8/layout/chevron2"/>
    <dgm:cxn modelId="{38919761-8E84-42E3-847F-5326CEBBFD2D}" type="presOf" srcId="{31577078-14C4-4CAF-8E02-5A56C2B081FE}" destId="{7F54BEC8-EE0B-47EB-B46B-F31D4C3084E0}" srcOrd="0" destOrd="0" presId="urn:microsoft.com/office/officeart/2005/8/layout/chevron2"/>
    <dgm:cxn modelId="{325CA2F1-0C70-4923-82C6-B249D86E4A85}" srcId="{31577078-14C4-4CAF-8E02-5A56C2B081FE}" destId="{F1965E44-11FA-4A6F-AB0C-2F82899621E9}" srcOrd="1" destOrd="0" parTransId="{B79E8A1D-5F72-4773-8089-67CEC9535D10}" sibTransId="{DBD911AA-3882-46C2-BFD8-260FF29DB917}"/>
    <dgm:cxn modelId="{63FB4CFF-B805-42CE-AA83-DE8BE7639C44}" srcId="{313A5BC6-7281-46B8-BBAA-154F1104B83B}" destId="{3269DD77-5B00-4828-9E6F-CF9404417DA2}" srcOrd="0" destOrd="0" parTransId="{202255D0-F826-4D2F-B10D-D4EF1650A7A3}" sibTransId="{0E70B427-A81F-44D3-AE5D-BC8B4D87E42C}"/>
    <dgm:cxn modelId="{D780120C-A56D-46B2-A2AC-8A1BD1026A8A}" type="presOf" srcId="{B3BC4800-7915-4EFA-9CC3-93DA64B9C4A1}" destId="{84CD4B81-B771-422A-9696-B38DA88236E9}" srcOrd="0" destOrd="1" presId="urn:microsoft.com/office/officeart/2005/8/layout/chevron2"/>
    <dgm:cxn modelId="{11388670-E5C6-4E21-9395-EE250AC0323A}" type="presOf" srcId="{F1965E44-11FA-4A6F-AB0C-2F82899621E9}" destId="{E1B7C50C-B9A0-434D-AF0B-B82C06637E66}" srcOrd="0" destOrd="1" presId="urn:microsoft.com/office/officeart/2005/8/layout/chevron2"/>
    <dgm:cxn modelId="{663C992C-F915-484A-A8E7-4695C1F2C4A7}" type="presOf" srcId="{0E2FA903-72E8-4C64-99B3-50AD0AC9BBB4}" destId="{E1B7C50C-B9A0-434D-AF0B-B82C06637E66}" srcOrd="0" destOrd="0" presId="urn:microsoft.com/office/officeart/2005/8/layout/chevron2"/>
    <dgm:cxn modelId="{AC495A7F-79C9-40C1-AEE0-E0730DC651B5}" srcId="{DB796ED4-5B49-421D-90F7-40F4AF8DC42C}" destId="{313A5BC6-7281-46B8-BBAA-154F1104B83B}" srcOrd="2" destOrd="0" parTransId="{2C56E636-3432-4380-9CC2-FD28CEA6E994}" sibTransId="{A6CD28E6-A4A5-413D-88A7-B3BB7252F187}"/>
    <dgm:cxn modelId="{47B5D11F-1D82-472B-90CF-69D3157D51D5}" type="presOf" srcId="{DB796ED4-5B49-421D-90F7-40F4AF8DC42C}" destId="{679CDD00-3D70-4B48-BCF8-135499524D77}" srcOrd="0" destOrd="0" presId="urn:microsoft.com/office/officeart/2005/8/layout/chevron2"/>
    <dgm:cxn modelId="{FE7D683B-BDBC-4316-8C90-8C6D3D3A2C43}" type="presOf" srcId="{313A5BC6-7281-46B8-BBAA-154F1104B83B}" destId="{2FE45EED-5A69-47F6-9D86-51B93BC8C753}" srcOrd="0" destOrd="0" presId="urn:microsoft.com/office/officeart/2005/8/layout/chevron2"/>
    <dgm:cxn modelId="{096B83A0-23B4-478C-8E67-78665F154DAD}" srcId="{DB796ED4-5B49-421D-90F7-40F4AF8DC42C}" destId="{5595A80C-0128-46B1-8DBE-345FE309ECC8}" srcOrd="0" destOrd="0" parTransId="{11CE4F1C-FAA0-442D-97BB-8C324E802A7B}" sibTransId="{E5B2EF64-24E2-4965-948A-CEB5AA39E0AD}"/>
    <dgm:cxn modelId="{1D8183EA-8FE1-41ED-B27F-5F0BD2F43064}" srcId="{5595A80C-0128-46B1-8DBE-345FE309ECC8}" destId="{136F5ADA-39BD-4874-BAC0-720928DFB8E8}" srcOrd="0" destOrd="0" parTransId="{82F5E22F-C0E0-4761-B525-398F2E192405}" sibTransId="{ED024BCE-BE70-4DD2-93D9-2B9CC169782A}"/>
    <dgm:cxn modelId="{90BC5EF3-49C5-4389-A4A8-FFEC2F942CC4}" srcId="{31577078-14C4-4CAF-8E02-5A56C2B081FE}" destId="{0E2FA903-72E8-4C64-99B3-50AD0AC9BBB4}" srcOrd="0" destOrd="0" parTransId="{2895AAC6-0D83-45FF-9B36-7860818FD55B}" sibTransId="{0DD5FD6F-CBA5-4276-BE1C-B4A4F59D0D39}"/>
    <dgm:cxn modelId="{ADA39B5E-763C-49A1-9979-70EB946F2A3A}" type="presParOf" srcId="{679CDD00-3D70-4B48-BCF8-135499524D77}" destId="{2CBB0456-E923-401B-AA58-E7082B90CB66}" srcOrd="0" destOrd="0" presId="urn:microsoft.com/office/officeart/2005/8/layout/chevron2"/>
    <dgm:cxn modelId="{BD1947C9-B239-4DEE-9344-AB12F6B72155}" type="presParOf" srcId="{2CBB0456-E923-401B-AA58-E7082B90CB66}" destId="{C3AEE1E0-90D2-473A-8B14-D5CB902F48F9}" srcOrd="0" destOrd="0" presId="urn:microsoft.com/office/officeart/2005/8/layout/chevron2"/>
    <dgm:cxn modelId="{8D272258-B064-4B85-A97C-15D0F4D17098}" type="presParOf" srcId="{2CBB0456-E923-401B-AA58-E7082B90CB66}" destId="{84CD4B81-B771-422A-9696-B38DA88236E9}" srcOrd="1" destOrd="0" presId="urn:microsoft.com/office/officeart/2005/8/layout/chevron2"/>
    <dgm:cxn modelId="{94139AA0-8587-4A1C-BA10-A9FB4AA2E555}" type="presParOf" srcId="{679CDD00-3D70-4B48-BCF8-135499524D77}" destId="{7BC50ED2-5ADF-4EEC-A7EF-18BDF0FA23AE}" srcOrd="1" destOrd="0" presId="urn:microsoft.com/office/officeart/2005/8/layout/chevron2"/>
    <dgm:cxn modelId="{8903D634-9EAF-464C-92F5-80EF12D1FCEF}" type="presParOf" srcId="{679CDD00-3D70-4B48-BCF8-135499524D77}" destId="{6D18CF3B-CCF2-4CE0-A386-C5621B05DA7F}" srcOrd="2" destOrd="0" presId="urn:microsoft.com/office/officeart/2005/8/layout/chevron2"/>
    <dgm:cxn modelId="{647AFB22-1B2E-458E-8416-3D098F1DA89F}" type="presParOf" srcId="{6D18CF3B-CCF2-4CE0-A386-C5621B05DA7F}" destId="{7F54BEC8-EE0B-47EB-B46B-F31D4C3084E0}" srcOrd="0" destOrd="0" presId="urn:microsoft.com/office/officeart/2005/8/layout/chevron2"/>
    <dgm:cxn modelId="{A3EA6651-4F56-4CC5-8E9F-C8829D373F08}" type="presParOf" srcId="{6D18CF3B-CCF2-4CE0-A386-C5621B05DA7F}" destId="{E1B7C50C-B9A0-434D-AF0B-B82C06637E66}" srcOrd="1" destOrd="0" presId="urn:microsoft.com/office/officeart/2005/8/layout/chevron2"/>
    <dgm:cxn modelId="{13B89E84-10B3-4A71-A8CC-E9B94CFC9705}" type="presParOf" srcId="{679CDD00-3D70-4B48-BCF8-135499524D77}" destId="{C0548C00-A3FF-4180-8886-103E1D03352B}" srcOrd="3" destOrd="0" presId="urn:microsoft.com/office/officeart/2005/8/layout/chevron2"/>
    <dgm:cxn modelId="{F094A2DD-AF64-4E5A-B513-6B30C408B130}" type="presParOf" srcId="{679CDD00-3D70-4B48-BCF8-135499524D77}" destId="{D7176F80-A506-40C2-9916-7718B6014C9E}" srcOrd="4" destOrd="0" presId="urn:microsoft.com/office/officeart/2005/8/layout/chevron2"/>
    <dgm:cxn modelId="{227D6035-1650-43B1-B9BC-6632E41A737A}" type="presParOf" srcId="{D7176F80-A506-40C2-9916-7718B6014C9E}" destId="{2FE45EED-5A69-47F6-9D86-51B93BC8C753}" srcOrd="0" destOrd="0" presId="urn:microsoft.com/office/officeart/2005/8/layout/chevron2"/>
    <dgm:cxn modelId="{2CE8DD8D-D460-4375-A1F6-5D1820469849}" type="presParOf" srcId="{D7176F80-A506-40C2-9916-7718B6014C9E}" destId="{D4D35DEF-C593-49EA-B878-7340CCF15C6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F4CF22-CAB4-422E-AAA2-A4C2A0EEC795}">
      <dsp:nvSpPr>
        <dsp:cNvPr id="0" name=""/>
        <dsp:cNvSpPr/>
      </dsp:nvSpPr>
      <dsp:spPr>
        <a:xfrm>
          <a:off x="4991099" y="1248634"/>
          <a:ext cx="3909059" cy="452287"/>
        </a:xfrm>
        <a:custGeom>
          <a:avLst/>
          <a:gdLst/>
          <a:ahLst/>
          <a:cxnLst/>
          <a:rect l="0" t="0" r="0" b="0"/>
          <a:pathLst>
            <a:path>
              <a:moveTo>
                <a:pt x="0" y="0"/>
              </a:moveTo>
              <a:lnTo>
                <a:pt x="0" y="226143"/>
              </a:lnTo>
              <a:lnTo>
                <a:pt x="3909059" y="226143"/>
              </a:lnTo>
              <a:lnTo>
                <a:pt x="3909059" y="4522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DA9230-9548-4089-9564-4D4BA7BD3D12}">
      <dsp:nvSpPr>
        <dsp:cNvPr id="0" name=""/>
        <dsp:cNvSpPr/>
      </dsp:nvSpPr>
      <dsp:spPr>
        <a:xfrm>
          <a:off x="4991099" y="1248634"/>
          <a:ext cx="1303019" cy="452287"/>
        </a:xfrm>
        <a:custGeom>
          <a:avLst/>
          <a:gdLst/>
          <a:ahLst/>
          <a:cxnLst/>
          <a:rect l="0" t="0" r="0" b="0"/>
          <a:pathLst>
            <a:path>
              <a:moveTo>
                <a:pt x="0" y="0"/>
              </a:moveTo>
              <a:lnTo>
                <a:pt x="0" y="226143"/>
              </a:lnTo>
              <a:lnTo>
                <a:pt x="1303019" y="226143"/>
              </a:lnTo>
              <a:lnTo>
                <a:pt x="1303019" y="4522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ED61A2-1266-4EF3-BA30-5311520542CE}">
      <dsp:nvSpPr>
        <dsp:cNvPr id="0" name=""/>
        <dsp:cNvSpPr/>
      </dsp:nvSpPr>
      <dsp:spPr>
        <a:xfrm>
          <a:off x="3688079" y="1248634"/>
          <a:ext cx="1303019" cy="452287"/>
        </a:xfrm>
        <a:custGeom>
          <a:avLst/>
          <a:gdLst/>
          <a:ahLst/>
          <a:cxnLst/>
          <a:rect l="0" t="0" r="0" b="0"/>
          <a:pathLst>
            <a:path>
              <a:moveTo>
                <a:pt x="1303019" y="0"/>
              </a:moveTo>
              <a:lnTo>
                <a:pt x="1303019" y="226143"/>
              </a:lnTo>
              <a:lnTo>
                <a:pt x="0" y="226143"/>
              </a:lnTo>
              <a:lnTo>
                <a:pt x="0" y="4522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018718-C83A-47E5-80D3-678ADC08B1A5}">
      <dsp:nvSpPr>
        <dsp:cNvPr id="0" name=""/>
        <dsp:cNvSpPr/>
      </dsp:nvSpPr>
      <dsp:spPr>
        <a:xfrm>
          <a:off x="1082039" y="1248634"/>
          <a:ext cx="3909059" cy="452287"/>
        </a:xfrm>
        <a:custGeom>
          <a:avLst/>
          <a:gdLst/>
          <a:ahLst/>
          <a:cxnLst/>
          <a:rect l="0" t="0" r="0" b="0"/>
          <a:pathLst>
            <a:path>
              <a:moveTo>
                <a:pt x="3909059" y="0"/>
              </a:moveTo>
              <a:lnTo>
                <a:pt x="3909059" y="226143"/>
              </a:lnTo>
              <a:lnTo>
                <a:pt x="0" y="226143"/>
              </a:lnTo>
              <a:lnTo>
                <a:pt x="0" y="4522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8ADBA0-F56B-4CA6-90BF-B630B74DC3D0}">
      <dsp:nvSpPr>
        <dsp:cNvPr id="0" name=""/>
        <dsp:cNvSpPr/>
      </dsp:nvSpPr>
      <dsp:spPr>
        <a:xfrm>
          <a:off x="3914223" y="171758"/>
          <a:ext cx="2153752" cy="10768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sv-SE" sz="1800" kern="1200" dirty="0" smtClean="0">
              <a:solidFill>
                <a:sysClr val="window" lastClr="FFFFFF"/>
              </a:solidFill>
              <a:latin typeface="Calibri" panose="020F0502020204030204"/>
              <a:ea typeface="+mn-ea"/>
              <a:cs typeface="+mn-cs"/>
            </a:rPr>
            <a:t>Styrgrupp divisionschefer</a:t>
          </a:r>
          <a:endParaRPr lang="sv-SE" sz="1800" kern="1200" dirty="0"/>
        </a:p>
      </dsp:txBody>
      <dsp:txXfrm>
        <a:off x="3914223" y="171758"/>
        <a:ext cx="2153752" cy="1076876"/>
      </dsp:txXfrm>
    </dsp:sp>
    <dsp:sp modelId="{42AB6376-FD2E-45D7-9AE7-79A4913FA23B}">
      <dsp:nvSpPr>
        <dsp:cNvPr id="0" name=""/>
        <dsp:cNvSpPr/>
      </dsp:nvSpPr>
      <dsp:spPr>
        <a:xfrm>
          <a:off x="5163" y="1700921"/>
          <a:ext cx="2153752" cy="10768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sv-SE" sz="1800" kern="1200" dirty="0" smtClean="0">
              <a:solidFill>
                <a:sysClr val="window" lastClr="FFFFFF"/>
              </a:solidFill>
              <a:latin typeface="Calibri" panose="020F0502020204030204"/>
              <a:ea typeface="+mn-ea"/>
              <a:cs typeface="+mn-cs"/>
            </a:rPr>
            <a:t>Processägare vårdplatser </a:t>
          </a:r>
        </a:p>
        <a:p>
          <a:pPr lvl="0" algn="ctr" defTabSz="800100">
            <a:lnSpc>
              <a:spcPct val="90000"/>
            </a:lnSpc>
            <a:spcBef>
              <a:spcPct val="0"/>
            </a:spcBef>
            <a:spcAft>
              <a:spcPct val="35000"/>
            </a:spcAft>
          </a:pPr>
          <a:r>
            <a:rPr lang="sv-SE" sz="1800" kern="1200" dirty="0" smtClean="0">
              <a:solidFill>
                <a:sysClr val="window" lastClr="FFFFFF"/>
              </a:solidFill>
              <a:latin typeface="Calibri" panose="020F0502020204030204"/>
              <a:ea typeface="+mn-ea"/>
              <a:cs typeface="+mn-cs"/>
            </a:rPr>
            <a:t>Chef produktion</a:t>
          </a:r>
          <a:endParaRPr lang="sv-SE" sz="1800" kern="1200" dirty="0"/>
        </a:p>
      </dsp:txBody>
      <dsp:txXfrm>
        <a:off x="5163" y="1700921"/>
        <a:ext cx="2153752" cy="1076876"/>
      </dsp:txXfrm>
    </dsp:sp>
    <dsp:sp modelId="{F25637F4-4334-48FF-81A0-AB6AD9E7D2EA}">
      <dsp:nvSpPr>
        <dsp:cNvPr id="0" name=""/>
        <dsp:cNvSpPr/>
      </dsp:nvSpPr>
      <dsp:spPr>
        <a:xfrm>
          <a:off x="2611203" y="1700921"/>
          <a:ext cx="2153752" cy="10768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sv-SE" sz="1800" kern="1200" dirty="0" smtClean="0">
              <a:solidFill>
                <a:sysClr val="window" lastClr="FFFFFF"/>
              </a:solidFill>
              <a:latin typeface="Calibri" panose="020F0502020204030204"/>
              <a:ea typeface="+mn-ea"/>
              <a:cs typeface="+mn-cs"/>
            </a:rPr>
            <a:t>Processägare bemanning </a:t>
          </a:r>
        </a:p>
        <a:p>
          <a:pPr lvl="0" algn="ctr" defTabSz="800100">
            <a:lnSpc>
              <a:spcPct val="90000"/>
            </a:lnSpc>
            <a:spcBef>
              <a:spcPct val="0"/>
            </a:spcBef>
            <a:spcAft>
              <a:spcPct val="35000"/>
            </a:spcAft>
          </a:pPr>
          <a:r>
            <a:rPr lang="sv-SE" sz="1800" kern="1200" dirty="0" smtClean="0">
              <a:solidFill>
                <a:sysClr val="window" lastClr="FFFFFF"/>
              </a:solidFill>
              <a:latin typeface="Calibri" panose="020F0502020204030204"/>
              <a:ea typeface="+mn-ea"/>
              <a:cs typeface="+mn-cs"/>
            </a:rPr>
            <a:t>Chef HR </a:t>
          </a:r>
          <a:r>
            <a:rPr lang="sv-SE" sz="1800" kern="1200" dirty="0" err="1" smtClean="0">
              <a:solidFill>
                <a:sysClr val="window" lastClr="FFFFFF"/>
              </a:solidFill>
              <a:latin typeface="Calibri" panose="020F0502020204030204"/>
              <a:ea typeface="+mn-ea"/>
              <a:cs typeface="+mn-cs"/>
            </a:rPr>
            <a:t>HoS</a:t>
          </a:r>
          <a:endParaRPr lang="sv-SE" sz="1800" kern="1200" dirty="0"/>
        </a:p>
      </dsp:txBody>
      <dsp:txXfrm>
        <a:off x="2611203" y="1700921"/>
        <a:ext cx="2153752" cy="1076876"/>
      </dsp:txXfrm>
    </dsp:sp>
    <dsp:sp modelId="{490949EA-09BB-4123-A0CB-70E7536B72C7}">
      <dsp:nvSpPr>
        <dsp:cNvPr id="0" name=""/>
        <dsp:cNvSpPr/>
      </dsp:nvSpPr>
      <dsp:spPr>
        <a:xfrm>
          <a:off x="5217243" y="1700921"/>
          <a:ext cx="2153752" cy="10768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sv-SE" sz="1800" kern="1200" dirty="0" smtClean="0">
              <a:solidFill>
                <a:sysClr val="window" lastClr="FFFFFF"/>
              </a:solidFill>
              <a:latin typeface="Calibri" panose="020F0502020204030204"/>
              <a:ea typeface="+mn-ea"/>
              <a:cs typeface="+mn-cs"/>
            </a:rPr>
            <a:t>Processägare interna patientflöden</a:t>
          </a:r>
          <a:endParaRPr lang="sv-SE" sz="1800" kern="1200" dirty="0"/>
        </a:p>
      </dsp:txBody>
      <dsp:txXfrm>
        <a:off x="5217243" y="1700921"/>
        <a:ext cx="2153752" cy="1076876"/>
      </dsp:txXfrm>
    </dsp:sp>
    <dsp:sp modelId="{56FAD3D7-461D-4F2D-B04B-B1BD10017118}">
      <dsp:nvSpPr>
        <dsp:cNvPr id="0" name=""/>
        <dsp:cNvSpPr/>
      </dsp:nvSpPr>
      <dsp:spPr>
        <a:xfrm>
          <a:off x="7823283" y="1700921"/>
          <a:ext cx="2153752" cy="10768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sv-SE" sz="1800" kern="1200" dirty="0" smtClean="0">
              <a:solidFill>
                <a:sysClr val="window" lastClr="FFFFFF"/>
              </a:solidFill>
              <a:latin typeface="Calibri" panose="020F0502020204030204"/>
              <a:ea typeface="+mn-ea"/>
              <a:cs typeface="+mn-cs"/>
            </a:rPr>
            <a:t>Processägare externa patientflöden </a:t>
          </a:r>
        </a:p>
        <a:p>
          <a:pPr lvl="0" algn="ctr" defTabSz="800100">
            <a:lnSpc>
              <a:spcPct val="90000"/>
            </a:lnSpc>
            <a:spcBef>
              <a:spcPct val="0"/>
            </a:spcBef>
            <a:spcAft>
              <a:spcPct val="35000"/>
            </a:spcAft>
          </a:pPr>
          <a:r>
            <a:rPr lang="sv-SE" sz="1800" kern="1200" dirty="0" smtClean="0">
              <a:solidFill>
                <a:sysClr val="window" lastClr="FFFFFF"/>
              </a:solidFill>
              <a:latin typeface="Calibri" panose="020F0502020204030204"/>
              <a:ea typeface="+mn-ea"/>
              <a:cs typeface="+mn-cs"/>
            </a:rPr>
            <a:t>Chef God &amp; Nära vård</a:t>
          </a:r>
          <a:endParaRPr lang="sv-SE" sz="1800" kern="1200" dirty="0">
            <a:solidFill>
              <a:sysClr val="window" lastClr="FFFFFF"/>
            </a:solidFill>
            <a:latin typeface="Calibri" panose="020F0502020204030204"/>
            <a:ea typeface="+mn-ea"/>
            <a:cs typeface="+mn-cs"/>
          </a:endParaRPr>
        </a:p>
      </dsp:txBody>
      <dsp:txXfrm>
        <a:off x="7823283" y="1700921"/>
        <a:ext cx="2153752" cy="10768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F90B7-D125-474D-A87E-64BDC1BF2FC4}">
      <dsp:nvSpPr>
        <dsp:cNvPr id="0" name=""/>
        <dsp:cNvSpPr/>
      </dsp:nvSpPr>
      <dsp:spPr>
        <a:xfrm>
          <a:off x="5" y="0"/>
          <a:ext cx="11369669" cy="2297197"/>
        </a:xfrm>
        <a:prstGeom prst="rightArrow">
          <a:avLst/>
        </a:prstGeom>
        <a:solidFill>
          <a:schemeClr val="tx2">
            <a:lumMod val="40000"/>
            <a:lumOff val="60000"/>
          </a:schemeClr>
        </a:solidFill>
        <a:ln>
          <a:noFill/>
        </a:ln>
        <a:effectLst/>
      </dsp:spPr>
      <dsp:style>
        <a:lnRef idx="0">
          <a:scrgbClr r="0" g="0" b="0"/>
        </a:lnRef>
        <a:fillRef idx="1">
          <a:scrgbClr r="0" g="0" b="0"/>
        </a:fillRef>
        <a:effectRef idx="0">
          <a:scrgbClr r="0" g="0" b="0"/>
        </a:effectRef>
        <a:fontRef idx="minor"/>
      </dsp:style>
    </dsp:sp>
    <dsp:sp modelId="{A32B3317-06F4-4CEA-A97C-7BFA6C0460E0}">
      <dsp:nvSpPr>
        <dsp:cNvPr id="0" name=""/>
        <dsp:cNvSpPr/>
      </dsp:nvSpPr>
      <dsp:spPr>
        <a:xfrm>
          <a:off x="3990" y="689159"/>
          <a:ext cx="1688900" cy="918878"/>
        </a:xfrm>
        <a:prstGeom prst="roundRect">
          <a:avLst/>
        </a:prstGeom>
        <a:solidFill>
          <a:schemeClr val="bg1">
            <a:lumMod val="75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sv-SE" sz="1600" kern="1200">
              <a:solidFill>
                <a:schemeClr val="bg1"/>
              </a:solidFill>
            </a:rPr>
            <a:t>Behov</a:t>
          </a:r>
        </a:p>
      </dsp:txBody>
      <dsp:txXfrm>
        <a:off x="48846" y="734015"/>
        <a:ext cx="1599188" cy="829166"/>
      </dsp:txXfrm>
    </dsp:sp>
    <dsp:sp modelId="{1FD076FC-80CA-4F2E-B877-1D771B8277C7}">
      <dsp:nvSpPr>
        <dsp:cNvPr id="0" name=""/>
        <dsp:cNvSpPr/>
      </dsp:nvSpPr>
      <dsp:spPr>
        <a:xfrm>
          <a:off x="1938549" y="689159"/>
          <a:ext cx="1688900" cy="918878"/>
        </a:xfrm>
        <a:prstGeom prst="roundRect">
          <a:avLst/>
        </a:prstGeom>
        <a:solidFill>
          <a:schemeClr val="bg1">
            <a:lumMod val="75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sv-SE" sz="1600" kern="1200">
              <a:solidFill>
                <a:schemeClr val="bg1"/>
              </a:solidFill>
            </a:rPr>
            <a:t>Upphandling</a:t>
          </a:r>
          <a:r>
            <a:rPr lang="sv-SE" sz="1600" kern="1200"/>
            <a:t> </a:t>
          </a:r>
        </a:p>
      </dsp:txBody>
      <dsp:txXfrm>
        <a:off x="1983405" y="734015"/>
        <a:ext cx="1599188" cy="829166"/>
      </dsp:txXfrm>
    </dsp:sp>
    <dsp:sp modelId="{2162D5C4-E70A-4C6F-8770-AB4FDA76303D}">
      <dsp:nvSpPr>
        <dsp:cNvPr id="0" name=""/>
        <dsp:cNvSpPr/>
      </dsp:nvSpPr>
      <dsp:spPr>
        <a:xfrm>
          <a:off x="3873107" y="689159"/>
          <a:ext cx="1688900" cy="918878"/>
        </a:xfrm>
        <a:prstGeom prst="roundRect">
          <a:avLst/>
        </a:prstGeom>
        <a:solidFill>
          <a:schemeClr val="bg1">
            <a:lumMod val="75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sv-SE" sz="1600" kern="1200">
              <a:solidFill>
                <a:schemeClr val="bg1"/>
              </a:solidFill>
            </a:rPr>
            <a:t>Process/rutiner</a:t>
          </a:r>
        </a:p>
        <a:p>
          <a:pPr lvl="0" algn="ctr" defTabSz="711200">
            <a:lnSpc>
              <a:spcPct val="90000"/>
            </a:lnSpc>
            <a:spcBef>
              <a:spcPct val="0"/>
            </a:spcBef>
            <a:spcAft>
              <a:spcPct val="35000"/>
            </a:spcAft>
          </a:pPr>
          <a:r>
            <a:rPr lang="sv-SE" sz="1600" kern="1200">
              <a:solidFill>
                <a:schemeClr val="bg1"/>
              </a:solidFill>
            </a:rPr>
            <a:t>riktlinjer</a:t>
          </a:r>
        </a:p>
      </dsp:txBody>
      <dsp:txXfrm>
        <a:off x="3917963" y="734015"/>
        <a:ext cx="1599188" cy="829166"/>
      </dsp:txXfrm>
    </dsp:sp>
    <dsp:sp modelId="{82B06EF6-1789-4E23-8A01-3F2BBF34AC93}">
      <dsp:nvSpPr>
        <dsp:cNvPr id="0" name=""/>
        <dsp:cNvSpPr/>
      </dsp:nvSpPr>
      <dsp:spPr>
        <a:xfrm>
          <a:off x="5807666" y="689159"/>
          <a:ext cx="1688900" cy="918878"/>
        </a:xfrm>
        <a:prstGeom prst="roundRect">
          <a:avLst/>
        </a:prstGeom>
        <a:solidFill>
          <a:schemeClr val="bg1">
            <a:lumMod val="75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sv-SE" sz="1600" kern="1200">
              <a:solidFill>
                <a:schemeClr val="bg1"/>
              </a:solidFill>
            </a:rPr>
            <a:t>Implementering </a:t>
          </a:r>
        </a:p>
      </dsp:txBody>
      <dsp:txXfrm>
        <a:off x="5852522" y="734015"/>
        <a:ext cx="1599188" cy="829166"/>
      </dsp:txXfrm>
    </dsp:sp>
    <dsp:sp modelId="{E535E72E-DC18-47DB-9506-A1A5D2BBF044}">
      <dsp:nvSpPr>
        <dsp:cNvPr id="0" name=""/>
        <dsp:cNvSpPr/>
      </dsp:nvSpPr>
      <dsp:spPr>
        <a:xfrm>
          <a:off x="7742225" y="689159"/>
          <a:ext cx="1688900" cy="918878"/>
        </a:xfrm>
        <a:prstGeom prst="roundRect">
          <a:avLst/>
        </a:prstGeom>
        <a:solidFill>
          <a:schemeClr val="bg1">
            <a:lumMod val="75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sv-SE" sz="1600" kern="1200">
              <a:solidFill>
                <a:schemeClr val="bg1"/>
              </a:solidFill>
            </a:rPr>
            <a:t>Drift/förvaltning</a:t>
          </a:r>
        </a:p>
      </dsp:txBody>
      <dsp:txXfrm>
        <a:off x="7787081" y="734015"/>
        <a:ext cx="1599188" cy="829166"/>
      </dsp:txXfrm>
    </dsp:sp>
    <dsp:sp modelId="{8A152A03-6444-4746-87D5-51DDE7A1BB79}">
      <dsp:nvSpPr>
        <dsp:cNvPr id="0" name=""/>
        <dsp:cNvSpPr/>
      </dsp:nvSpPr>
      <dsp:spPr>
        <a:xfrm>
          <a:off x="9676784" y="689159"/>
          <a:ext cx="1688900" cy="918878"/>
        </a:xfrm>
        <a:prstGeom prst="roundRect">
          <a:avLst/>
        </a:prstGeom>
        <a:solidFill>
          <a:schemeClr val="bg1">
            <a:lumMod val="75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sv-SE" sz="1600" kern="1200">
              <a:solidFill>
                <a:schemeClr val="bg1"/>
              </a:solidFill>
            </a:rPr>
            <a:t>Ny upphandling</a:t>
          </a:r>
        </a:p>
      </dsp:txBody>
      <dsp:txXfrm>
        <a:off x="9721640" y="734015"/>
        <a:ext cx="1599188" cy="8291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1C90D4-5413-4E06-A787-F1D575F0EC5B}">
      <dsp:nvSpPr>
        <dsp:cNvPr id="0" name=""/>
        <dsp:cNvSpPr/>
      </dsp:nvSpPr>
      <dsp:spPr>
        <a:xfrm>
          <a:off x="2" y="0"/>
          <a:ext cx="11369669" cy="1889388"/>
        </a:xfrm>
        <a:prstGeom prst="rightArrow">
          <a:avLst/>
        </a:prstGeom>
        <a:solidFill>
          <a:schemeClr val="tx2">
            <a:lumMod val="40000"/>
            <a:lumOff val="60000"/>
          </a:schemeClr>
        </a:solidFill>
        <a:ln>
          <a:noFill/>
        </a:ln>
        <a:effectLst/>
      </dsp:spPr>
      <dsp:style>
        <a:lnRef idx="0">
          <a:scrgbClr r="0" g="0" b="0"/>
        </a:lnRef>
        <a:fillRef idx="1">
          <a:scrgbClr r="0" g="0" b="0"/>
        </a:fillRef>
        <a:effectRef idx="0">
          <a:scrgbClr r="0" g="0" b="0"/>
        </a:effectRef>
        <a:fontRef idx="minor"/>
      </dsp:style>
    </dsp:sp>
    <dsp:sp modelId="{49568E17-38C0-444E-B0F4-7150E849CE14}">
      <dsp:nvSpPr>
        <dsp:cNvPr id="0" name=""/>
        <dsp:cNvSpPr/>
      </dsp:nvSpPr>
      <dsp:spPr>
        <a:xfrm>
          <a:off x="138" y="566816"/>
          <a:ext cx="1663814" cy="755755"/>
        </a:xfrm>
        <a:prstGeom prst="roundRect">
          <a:avLst/>
        </a:prstGeom>
        <a:gradFill rotWithShape="0">
          <a:gsLst>
            <a:gs pos="7000">
              <a:schemeClr val="tx2">
                <a:lumMod val="60000"/>
                <a:lumOff val="40000"/>
              </a:schemeClr>
            </a:gs>
            <a:gs pos="100000">
              <a:schemeClr val="bg1"/>
            </a:gs>
          </a:gsLst>
          <a:lin ang="5400000" scaled="1"/>
        </a:gra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sv-SE" sz="1600" kern="1200"/>
            <a:t>Behov</a:t>
          </a:r>
        </a:p>
      </dsp:txBody>
      <dsp:txXfrm>
        <a:off x="37031" y="603709"/>
        <a:ext cx="1590028" cy="681969"/>
      </dsp:txXfrm>
    </dsp:sp>
    <dsp:sp modelId="{5310373D-7542-4171-9863-B0C643B427AF}">
      <dsp:nvSpPr>
        <dsp:cNvPr id="0" name=""/>
        <dsp:cNvSpPr/>
      </dsp:nvSpPr>
      <dsp:spPr>
        <a:xfrm>
          <a:off x="1941255" y="566816"/>
          <a:ext cx="1663814" cy="755755"/>
        </a:xfrm>
        <a:prstGeom prst="roundRect">
          <a:avLst/>
        </a:prstGeom>
        <a:gradFill rotWithShape="0">
          <a:gsLst>
            <a:gs pos="7000">
              <a:srgbClr val="F15060">
                <a:lumMod val="60000"/>
                <a:lumOff val="40000"/>
              </a:srgbClr>
            </a:gs>
            <a:gs pos="100000">
              <a:prstClr val="white"/>
            </a:gs>
          </a:gsLst>
          <a:lin ang="5400000" scaled="1"/>
        </a:gradFill>
        <a:ln w="12700" cap="flat" cmpd="sng" algn="ctr">
          <a:solidFill>
            <a:prstClr val="black">
              <a:shade val="80000"/>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sv-SE" sz="1600" kern="1200">
              <a:solidFill>
                <a:prstClr val="black">
                  <a:hueOff val="0"/>
                  <a:satOff val="0"/>
                  <a:lumOff val="0"/>
                  <a:alphaOff val="0"/>
                </a:prstClr>
              </a:solidFill>
              <a:latin typeface="Arial"/>
              <a:ea typeface="+mn-ea"/>
              <a:cs typeface="+mn-cs"/>
            </a:rPr>
            <a:t>Process</a:t>
          </a:r>
          <a:r>
            <a:rPr lang="sv-SE" sz="1600" kern="1200"/>
            <a:t>/rutiner </a:t>
          </a:r>
        </a:p>
        <a:p>
          <a:pPr lvl="0" algn="ctr" defTabSz="711200">
            <a:lnSpc>
              <a:spcPct val="90000"/>
            </a:lnSpc>
            <a:spcBef>
              <a:spcPct val="0"/>
            </a:spcBef>
            <a:spcAft>
              <a:spcPct val="35000"/>
            </a:spcAft>
          </a:pPr>
          <a:r>
            <a:rPr lang="sv-SE" sz="1600" kern="1200"/>
            <a:t>Riktlinjer</a:t>
          </a:r>
        </a:p>
      </dsp:txBody>
      <dsp:txXfrm>
        <a:off x="1978148" y="603709"/>
        <a:ext cx="1590028" cy="681969"/>
      </dsp:txXfrm>
    </dsp:sp>
    <dsp:sp modelId="{5A56F71D-DB0A-438C-B361-BF0A1A5196AF}">
      <dsp:nvSpPr>
        <dsp:cNvPr id="0" name=""/>
        <dsp:cNvSpPr/>
      </dsp:nvSpPr>
      <dsp:spPr>
        <a:xfrm>
          <a:off x="3882372" y="566816"/>
          <a:ext cx="1663814" cy="755755"/>
        </a:xfrm>
        <a:prstGeom prst="roundRect">
          <a:avLst/>
        </a:prstGeom>
        <a:gradFill rotWithShape="0">
          <a:gsLst>
            <a:gs pos="7000">
              <a:srgbClr val="F15060">
                <a:lumMod val="60000"/>
                <a:lumOff val="40000"/>
              </a:srgbClr>
            </a:gs>
            <a:gs pos="100000">
              <a:prstClr val="white"/>
            </a:gs>
          </a:gsLst>
          <a:lin ang="5400000" scaled="1"/>
        </a:gradFill>
        <a:ln w="12700" cap="flat" cmpd="sng" algn="ctr">
          <a:solidFill>
            <a:prstClr val="black">
              <a:shade val="80000"/>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algn="ctr" defTabSz="711200">
            <a:lnSpc>
              <a:spcPct val="90000"/>
            </a:lnSpc>
            <a:spcBef>
              <a:spcPct val="0"/>
            </a:spcBef>
            <a:spcAft>
              <a:spcPct val="35000"/>
            </a:spcAft>
            <a:buNone/>
          </a:pPr>
          <a:r>
            <a:rPr lang="sv-SE" sz="1600" kern="1200">
              <a:solidFill>
                <a:prstClr val="black">
                  <a:hueOff val="0"/>
                  <a:satOff val="0"/>
                  <a:lumOff val="0"/>
                  <a:alphaOff val="0"/>
                </a:prstClr>
              </a:solidFill>
              <a:latin typeface="Arial"/>
              <a:ea typeface="+mn-ea"/>
              <a:cs typeface="+mn-cs"/>
            </a:rPr>
            <a:t>Upphandling</a:t>
          </a:r>
        </a:p>
      </dsp:txBody>
      <dsp:txXfrm>
        <a:off x="3919265" y="603709"/>
        <a:ext cx="1590028" cy="681969"/>
      </dsp:txXfrm>
    </dsp:sp>
    <dsp:sp modelId="{A7DF9C23-8E4C-41C6-B6B1-CC031ED089A8}">
      <dsp:nvSpPr>
        <dsp:cNvPr id="0" name=""/>
        <dsp:cNvSpPr/>
      </dsp:nvSpPr>
      <dsp:spPr>
        <a:xfrm>
          <a:off x="5823488" y="566816"/>
          <a:ext cx="1663814" cy="755755"/>
        </a:xfrm>
        <a:prstGeom prst="roundRect">
          <a:avLst/>
        </a:prstGeom>
        <a:solidFill>
          <a:schemeClr val="bg2">
            <a:lumMod val="9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sv-SE" sz="1600" kern="1200">
              <a:solidFill>
                <a:schemeClr val="bg1"/>
              </a:solidFill>
            </a:rPr>
            <a:t>Implementering</a:t>
          </a:r>
          <a:r>
            <a:rPr lang="sv-SE" sz="1600" kern="1200"/>
            <a:t> </a:t>
          </a:r>
        </a:p>
      </dsp:txBody>
      <dsp:txXfrm>
        <a:off x="5860381" y="603709"/>
        <a:ext cx="1590028" cy="681969"/>
      </dsp:txXfrm>
    </dsp:sp>
    <dsp:sp modelId="{1A36C054-0362-402A-8499-6BAA1E441127}">
      <dsp:nvSpPr>
        <dsp:cNvPr id="0" name=""/>
        <dsp:cNvSpPr/>
      </dsp:nvSpPr>
      <dsp:spPr>
        <a:xfrm>
          <a:off x="7764605" y="566816"/>
          <a:ext cx="1663814" cy="755755"/>
        </a:xfrm>
        <a:prstGeom prst="roundRect">
          <a:avLst/>
        </a:prstGeom>
        <a:solidFill>
          <a:schemeClr val="bg2">
            <a:lumMod val="9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sv-SE" sz="1600" kern="1200">
              <a:solidFill>
                <a:schemeClr val="bg1"/>
              </a:solidFill>
            </a:rPr>
            <a:t>Drift/förvaltning</a:t>
          </a:r>
        </a:p>
      </dsp:txBody>
      <dsp:txXfrm>
        <a:off x="7801498" y="603709"/>
        <a:ext cx="1590028" cy="681969"/>
      </dsp:txXfrm>
    </dsp:sp>
    <dsp:sp modelId="{16503575-CE2B-46FF-BB13-D05807A3FC6A}">
      <dsp:nvSpPr>
        <dsp:cNvPr id="0" name=""/>
        <dsp:cNvSpPr/>
      </dsp:nvSpPr>
      <dsp:spPr>
        <a:xfrm>
          <a:off x="9705721" y="566816"/>
          <a:ext cx="1663814" cy="755755"/>
        </a:xfrm>
        <a:prstGeom prst="roundRect">
          <a:avLst/>
        </a:prstGeom>
        <a:gradFill rotWithShape="0">
          <a:gsLst>
            <a:gs pos="7000">
              <a:srgbClr val="F15060">
                <a:lumMod val="60000"/>
                <a:lumOff val="40000"/>
              </a:srgbClr>
            </a:gs>
            <a:gs pos="100000">
              <a:prstClr val="white"/>
            </a:gs>
          </a:gsLst>
          <a:lin ang="5400000" scaled="1"/>
        </a:gradFill>
        <a:ln w="12700" cap="flat" cmpd="sng" algn="ctr">
          <a:solidFill>
            <a:prstClr val="black">
              <a:shade val="80000"/>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kern="1200">
              <a:solidFill>
                <a:prstClr val="black">
                  <a:hueOff val="0"/>
                  <a:satOff val="0"/>
                  <a:lumOff val="0"/>
                  <a:alphaOff val="0"/>
                </a:prstClr>
              </a:solidFill>
              <a:latin typeface="Arial"/>
              <a:ea typeface="+mn-ea"/>
              <a:cs typeface="+mn-cs"/>
            </a:rPr>
            <a:t>Ny upphandling</a:t>
          </a:r>
        </a:p>
      </dsp:txBody>
      <dsp:txXfrm>
        <a:off x="9742614" y="603709"/>
        <a:ext cx="1590028" cy="6819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262D6-BEBE-4C05-981E-A181BC70F875}">
      <dsp:nvSpPr>
        <dsp:cNvPr id="0" name=""/>
        <dsp:cNvSpPr/>
      </dsp:nvSpPr>
      <dsp:spPr>
        <a:xfrm rot="5400000">
          <a:off x="-246351" y="341571"/>
          <a:ext cx="1642342" cy="1149639"/>
        </a:xfrm>
        <a:prstGeom prst="chevron">
          <a:avLst/>
        </a:prstGeom>
        <a:solidFill>
          <a:schemeClr val="tx2"/>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sv-SE" sz="2800" kern="1200"/>
            <a:t>6mån</a:t>
          </a:r>
        </a:p>
      </dsp:txBody>
      <dsp:txXfrm rot="-5400000">
        <a:off x="1" y="670040"/>
        <a:ext cx="1149639" cy="492703"/>
      </dsp:txXfrm>
    </dsp:sp>
    <dsp:sp modelId="{979604B7-2607-44B4-9596-5BB91DBC41B2}">
      <dsp:nvSpPr>
        <dsp:cNvPr id="0" name=""/>
        <dsp:cNvSpPr/>
      </dsp:nvSpPr>
      <dsp:spPr>
        <a:xfrm rot="5400000">
          <a:off x="2062990" y="-835146"/>
          <a:ext cx="1172545" cy="2923991"/>
        </a:xfrm>
        <a:prstGeom prst="round2SameRect">
          <a:avLst/>
        </a:prstGeom>
        <a:solidFill>
          <a:schemeClr val="lt1">
            <a:alpha val="90000"/>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sv-SE" sz="1800" kern="1200"/>
            <a:t>Information och förankring – pågår under hela implementeringen </a:t>
          </a:r>
        </a:p>
      </dsp:txBody>
      <dsp:txXfrm rot="-5400000">
        <a:off x="1187268" y="97815"/>
        <a:ext cx="2866752" cy="1058067"/>
      </dsp:txXfrm>
    </dsp:sp>
    <dsp:sp modelId="{1B7C1C99-2582-4223-8D95-58F419EBCCFE}">
      <dsp:nvSpPr>
        <dsp:cNvPr id="0" name=""/>
        <dsp:cNvSpPr/>
      </dsp:nvSpPr>
      <dsp:spPr>
        <a:xfrm rot="5400000">
          <a:off x="-246351" y="1613844"/>
          <a:ext cx="1642342" cy="1149639"/>
        </a:xfrm>
        <a:prstGeom prst="chevron">
          <a:avLst/>
        </a:prstGeom>
        <a:solidFill>
          <a:schemeClr val="tx2"/>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sv-SE" sz="2800" kern="1200"/>
            <a:t>12mån</a:t>
          </a:r>
        </a:p>
      </dsp:txBody>
      <dsp:txXfrm rot="-5400000">
        <a:off x="1" y="1942313"/>
        <a:ext cx="1149639" cy="492703"/>
      </dsp:txXfrm>
    </dsp:sp>
    <dsp:sp modelId="{57E53509-F6AF-415B-9786-E69DEE503485}">
      <dsp:nvSpPr>
        <dsp:cNvPr id="0" name=""/>
        <dsp:cNvSpPr/>
      </dsp:nvSpPr>
      <dsp:spPr>
        <a:xfrm rot="5400000">
          <a:off x="5011956" y="-591240"/>
          <a:ext cx="1067522" cy="4984982"/>
        </a:xfrm>
        <a:prstGeom prst="round2SameRect">
          <a:avLst/>
        </a:prstGeom>
        <a:solidFill>
          <a:schemeClr val="lt1">
            <a:alpha val="90000"/>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sv-SE" sz="1800" kern="1200"/>
            <a:t>Avtalsarbete (Nämnden)</a:t>
          </a:r>
        </a:p>
        <a:p>
          <a:pPr marL="171450" lvl="1" indent="-171450" algn="l" defTabSz="800100">
            <a:lnSpc>
              <a:spcPct val="90000"/>
            </a:lnSpc>
            <a:spcBef>
              <a:spcPct val="0"/>
            </a:spcBef>
            <a:spcAft>
              <a:spcPct val="15000"/>
            </a:spcAft>
            <a:buChar char="••"/>
          </a:pPr>
          <a:r>
            <a:rPr lang="sv-SE" sz="1800" kern="1200"/>
            <a:t>Uppdragsformulering och tjänstekatalog</a:t>
          </a:r>
        </a:p>
      </dsp:txBody>
      <dsp:txXfrm rot="-5400000">
        <a:off x="3053226" y="1419602"/>
        <a:ext cx="4932870" cy="963298"/>
      </dsp:txXfrm>
    </dsp:sp>
    <dsp:sp modelId="{9EAECA17-9FEE-4AB5-A63E-168D5176D7B0}">
      <dsp:nvSpPr>
        <dsp:cNvPr id="0" name=""/>
        <dsp:cNvSpPr/>
      </dsp:nvSpPr>
      <dsp:spPr>
        <a:xfrm rot="5400000">
          <a:off x="-246351" y="2845436"/>
          <a:ext cx="1642342" cy="1149639"/>
        </a:xfrm>
        <a:prstGeom prst="chevron">
          <a:avLst/>
        </a:prstGeom>
        <a:solidFill>
          <a:schemeClr val="tx2"/>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sv-SE" sz="2800" kern="1200"/>
            <a:t>12mån</a:t>
          </a:r>
        </a:p>
      </dsp:txBody>
      <dsp:txXfrm rot="-5400000">
        <a:off x="1" y="3173905"/>
        <a:ext cx="1149639" cy="492703"/>
      </dsp:txXfrm>
    </dsp:sp>
    <dsp:sp modelId="{24AFFA66-A89A-4400-9F05-1E4ED3B35B02}">
      <dsp:nvSpPr>
        <dsp:cNvPr id="0" name=""/>
        <dsp:cNvSpPr/>
      </dsp:nvSpPr>
      <dsp:spPr>
        <a:xfrm rot="5400000">
          <a:off x="7457748" y="825928"/>
          <a:ext cx="1067522" cy="5004140"/>
        </a:xfrm>
        <a:prstGeom prst="round2SameRect">
          <a:avLst/>
        </a:prstGeom>
        <a:solidFill>
          <a:schemeClr val="lt1">
            <a:alpha val="90000"/>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sv-SE" sz="1800" kern="1200"/>
            <a:t>Beslut i respektive fullmäktige</a:t>
          </a:r>
        </a:p>
      </dsp:txBody>
      <dsp:txXfrm rot="-5400000">
        <a:off x="5489439" y="2846349"/>
        <a:ext cx="4952028" cy="9632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5E715B-F326-4F66-B65B-20FEC5F90EEE}">
      <dsp:nvSpPr>
        <dsp:cNvPr id="0" name=""/>
        <dsp:cNvSpPr/>
      </dsp:nvSpPr>
      <dsp:spPr>
        <a:xfrm>
          <a:off x="4953162" y="2606039"/>
          <a:ext cx="3185159" cy="3185159"/>
        </a:xfrm>
        <a:prstGeom prst="gear9">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kumimoji="0" lang="sv-SE" sz="1600" b="0" i="0" u="none" strike="noStrike" kern="1200" cap="none" spc="0" normalizeH="0" baseline="0" noProof="0" dirty="0">
              <a:ln>
                <a:noFill/>
              </a:ln>
              <a:solidFill>
                <a:schemeClr val="tx1"/>
              </a:solidFill>
              <a:effectLst/>
              <a:uLnTx/>
              <a:uFillTx/>
              <a:latin typeface="+mj-lt"/>
              <a:ea typeface="+mn-ea"/>
              <a:cs typeface="+mn-cs"/>
            </a:rPr>
            <a:t>Välfärdsrådet</a:t>
          </a:r>
          <a:endParaRPr lang="sv-SE" sz="1600" b="0" kern="1200" dirty="0">
            <a:solidFill>
              <a:schemeClr val="tx1"/>
            </a:solidFill>
            <a:latin typeface="+mj-lt"/>
          </a:endParaRPr>
        </a:p>
      </dsp:txBody>
      <dsp:txXfrm>
        <a:off x="5593521" y="3352147"/>
        <a:ext cx="1904441" cy="1637238"/>
      </dsp:txXfrm>
    </dsp:sp>
    <dsp:sp modelId="{95586E16-C30C-412D-836F-754A946C1479}">
      <dsp:nvSpPr>
        <dsp:cNvPr id="0" name=""/>
        <dsp:cNvSpPr/>
      </dsp:nvSpPr>
      <dsp:spPr>
        <a:xfrm>
          <a:off x="4169187" y="4501904"/>
          <a:ext cx="2688992" cy="13136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rtl="0">
            <a:lnSpc>
              <a:spcPct val="90000"/>
            </a:lnSpc>
            <a:spcBef>
              <a:spcPct val="0"/>
            </a:spcBef>
            <a:spcAft>
              <a:spcPct val="15000"/>
            </a:spcAft>
            <a:buChar char="••"/>
          </a:pPr>
          <a:r>
            <a:rPr lang="sv-SE" sz="1400" kern="1200" dirty="0">
              <a:latin typeface="+mn-lt"/>
            </a:rPr>
            <a:t>Region Dalarna och Dalarnas kommuner</a:t>
          </a:r>
          <a:br>
            <a:rPr lang="sv-SE" sz="1400" kern="1200" dirty="0">
              <a:latin typeface="+mn-lt"/>
            </a:rPr>
          </a:br>
          <a:endParaRPr lang="sv-SE" sz="1400" kern="1200" dirty="0">
            <a:latin typeface="+mn-lt"/>
          </a:endParaRPr>
        </a:p>
        <a:p>
          <a:pPr marL="114300" lvl="1" indent="-114300" algn="l" defTabSz="622300" rtl="0">
            <a:lnSpc>
              <a:spcPct val="90000"/>
            </a:lnSpc>
            <a:spcBef>
              <a:spcPct val="0"/>
            </a:spcBef>
            <a:spcAft>
              <a:spcPct val="15000"/>
            </a:spcAft>
            <a:buChar char="••"/>
          </a:pPr>
          <a:r>
            <a:rPr lang="sv-SE" sz="1400" kern="1200" noProof="0" dirty="0">
              <a:latin typeface="+mn-lt"/>
            </a:rPr>
            <a:t>Länets högsta </a:t>
          </a:r>
          <a:r>
            <a:rPr lang="sv-SE" sz="1400" b="1" kern="1200" noProof="0" dirty="0">
              <a:latin typeface="+mn-lt"/>
            </a:rPr>
            <a:t>politiska </a:t>
          </a:r>
          <a:r>
            <a:rPr lang="sv-SE" sz="1400" kern="1200" noProof="0" dirty="0">
              <a:latin typeface="+mn-lt"/>
            </a:rPr>
            <a:t>ledning för socialtjänst och </a:t>
          </a:r>
          <a:r>
            <a:rPr lang="sv-SE" sz="1400" kern="1200" noProof="0" dirty="0" err="1">
              <a:latin typeface="+mn-lt"/>
            </a:rPr>
            <a:t>hälso-</a:t>
          </a:r>
          <a:r>
            <a:rPr lang="sv-SE" sz="1400" kern="1200" noProof="0" dirty="0">
              <a:latin typeface="+mn-lt"/>
            </a:rPr>
            <a:t> och sjukvård</a:t>
          </a:r>
          <a:endParaRPr lang="sv-SE" sz="1400" kern="1200" dirty="0">
            <a:latin typeface="+mn-lt"/>
          </a:endParaRPr>
        </a:p>
      </dsp:txBody>
      <dsp:txXfrm>
        <a:off x="4207663" y="4540380"/>
        <a:ext cx="2612040" cy="1236723"/>
      </dsp:txXfrm>
    </dsp:sp>
    <dsp:sp modelId="{822EB54F-5403-4B40-8B9D-D0B1923AE077}">
      <dsp:nvSpPr>
        <dsp:cNvPr id="0" name=""/>
        <dsp:cNvSpPr/>
      </dsp:nvSpPr>
      <dsp:spPr>
        <a:xfrm>
          <a:off x="2345049" y="1405246"/>
          <a:ext cx="3452736" cy="3253657"/>
        </a:xfrm>
        <a:prstGeom prst="gear6">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sv-SE" sz="1600" b="0" kern="1200" dirty="0">
              <a:solidFill>
                <a:schemeClr val="tx1"/>
              </a:solidFill>
              <a:latin typeface="+mj-lt"/>
            </a:rPr>
            <a:t>Länsnätverket för förvaltningschefer LCHNV</a:t>
          </a:r>
        </a:p>
      </dsp:txBody>
      <dsp:txXfrm>
        <a:off x="3193105" y="2229315"/>
        <a:ext cx="1756624" cy="1605519"/>
      </dsp:txXfrm>
    </dsp:sp>
    <dsp:sp modelId="{7FE5749C-439D-47BD-9F54-3607CEAB6BEF}">
      <dsp:nvSpPr>
        <dsp:cNvPr id="0" name=""/>
        <dsp:cNvSpPr/>
      </dsp:nvSpPr>
      <dsp:spPr>
        <a:xfrm>
          <a:off x="492650" y="3448455"/>
          <a:ext cx="2625631" cy="15404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kumimoji="0" lang="sv-SE" sz="1400" b="0" i="0" u="none" strike="noStrike" kern="1200" cap="none" spc="0" normalizeH="0" baseline="0" noProof="0" dirty="0">
              <a:ln>
                <a:noFill/>
              </a:ln>
              <a:solidFill>
                <a:prstClr val="black"/>
              </a:solidFill>
              <a:effectLst/>
              <a:uLnTx/>
              <a:uFillTx/>
              <a:latin typeface="+mn-lt"/>
              <a:ea typeface="+mn-ea"/>
              <a:cs typeface="+mn-cs"/>
            </a:rPr>
            <a:t>Region Dalarna och Dalarnas kommuner</a:t>
          </a:r>
          <a:br>
            <a:rPr kumimoji="0" lang="sv-SE" sz="1400" b="0" i="0" u="none" strike="noStrike" kern="1200" cap="none" spc="0" normalizeH="0" baseline="0" noProof="0" dirty="0">
              <a:ln>
                <a:noFill/>
              </a:ln>
              <a:solidFill>
                <a:prstClr val="black"/>
              </a:solidFill>
              <a:effectLst/>
              <a:uLnTx/>
              <a:uFillTx/>
              <a:latin typeface="+mn-lt"/>
              <a:ea typeface="+mn-ea"/>
              <a:cs typeface="+mn-cs"/>
            </a:rPr>
          </a:br>
          <a:endParaRPr lang="sv-SE" sz="1400" kern="1200" dirty="0">
            <a:latin typeface="+mn-lt"/>
          </a:endParaRPr>
        </a:p>
        <a:p>
          <a:pPr marL="114300" lvl="1" indent="-114300" algn="l" defTabSz="622300" rtl="0">
            <a:lnSpc>
              <a:spcPct val="90000"/>
            </a:lnSpc>
            <a:spcBef>
              <a:spcPct val="0"/>
            </a:spcBef>
            <a:spcAft>
              <a:spcPct val="15000"/>
            </a:spcAft>
            <a:buChar char="••"/>
          </a:pPr>
          <a:r>
            <a:rPr kumimoji="0" lang="sv-SE" sz="1400" b="0" i="0" u="none" strike="noStrike" kern="1200" cap="none" spc="0" normalizeH="0" baseline="0" noProof="0" dirty="0">
              <a:ln>
                <a:noFill/>
              </a:ln>
              <a:solidFill>
                <a:prstClr val="black"/>
              </a:solidFill>
              <a:effectLst/>
              <a:uLnTx/>
              <a:uFillTx/>
              <a:latin typeface="+mn-lt"/>
              <a:ea typeface="+mn-ea"/>
              <a:cs typeface="+mn-cs"/>
            </a:rPr>
            <a:t>Länets högsta </a:t>
          </a:r>
          <a:r>
            <a:rPr kumimoji="0" lang="sv-SE" sz="1400" b="1" i="0" u="none" strike="noStrike" kern="1200" cap="none" spc="0" normalizeH="0" baseline="0" noProof="0" dirty="0">
              <a:ln>
                <a:noFill/>
              </a:ln>
              <a:solidFill>
                <a:prstClr val="black"/>
              </a:solidFill>
              <a:effectLst/>
              <a:uLnTx/>
              <a:uFillTx/>
              <a:latin typeface="+mn-lt"/>
              <a:ea typeface="+mn-ea"/>
              <a:cs typeface="+mn-cs"/>
            </a:rPr>
            <a:t>tjänsteledning</a:t>
          </a:r>
          <a:r>
            <a:rPr kumimoji="0" lang="sv-SE" sz="1400" b="0" i="0" u="none" strike="noStrike" kern="1200" cap="none" spc="0" normalizeH="0" baseline="0" noProof="0" dirty="0">
              <a:ln>
                <a:noFill/>
              </a:ln>
              <a:solidFill>
                <a:prstClr val="black"/>
              </a:solidFill>
              <a:effectLst/>
              <a:uLnTx/>
              <a:uFillTx/>
              <a:latin typeface="+mn-lt"/>
              <a:ea typeface="+mn-ea"/>
              <a:cs typeface="+mn-cs"/>
            </a:rPr>
            <a:t> för socialtjänst och </a:t>
          </a:r>
          <a:r>
            <a:rPr kumimoji="0" lang="sv-SE" sz="1400" b="0" i="0" u="none" strike="noStrike" kern="1200" cap="none" spc="0" normalizeH="0" baseline="0" noProof="0" dirty="0" err="1">
              <a:ln>
                <a:noFill/>
              </a:ln>
              <a:solidFill>
                <a:prstClr val="black"/>
              </a:solidFill>
              <a:effectLst/>
              <a:uLnTx/>
              <a:uFillTx/>
              <a:latin typeface="+mn-lt"/>
              <a:ea typeface="+mn-ea"/>
              <a:cs typeface="+mn-cs"/>
            </a:rPr>
            <a:t>hälso-</a:t>
          </a:r>
          <a:r>
            <a:rPr kumimoji="0" lang="sv-SE" sz="1400" b="0" i="0" u="none" strike="noStrike" kern="1200" cap="none" spc="0" normalizeH="0" baseline="0" noProof="0" dirty="0">
              <a:ln>
                <a:noFill/>
              </a:ln>
              <a:solidFill>
                <a:prstClr val="black"/>
              </a:solidFill>
              <a:effectLst/>
              <a:uLnTx/>
              <a:uFillTx/>
              <a:latin typeface="+mn-lt"/>
              <a:ea typeface="+mn-ea"/>
              <a:cs typeface="+mn-cs"/>
            </a:rPr>
            <a:t> och sjukvård</a:t>
          </a:r>
          <a:endParaRPr kumimoji="0" lang="sv-SE" sz="1400" b="0" i="0" u="none" strike="noStrike" kern="1200" cap="none" spc="0" normalizeH="0" baseline="0" dirty="0">
            <a:ln>
              <a:noFill/>
            </a:ln>
            <a:solidFill>
              <a:prstClr val="black"/>
            </a:solidFill>
            <a:effectLst/>
            <a:uLnTx/>
            <a:uFillTx/>
            <a:latin typeface="+mn-lt"/>
            <a:ea typeface="+mn-ea"/>
            <a:cs typeface="+mn-cs"/>
          </a:endParaRPr>
        </a:p>
      </dsp:txBody>
      <dsp:txXfrm>
        <a:off x="537770" y="3493575"/>
        <a:ext cx="2535391" cy="1450259"/>
      </dsp:txXfrm>
    </dsp:sp>
    <dsp:sp modelId="{B03F0658-7175-4446-A31D-89F3D6A0F01A}">
      <dsp:nvSpPr>
        <dsp:cNvPr id="0" name=""/>
        <dsp:cNvSpPr/>
      </dsp:nvSpPr>
      <dsp:spPr>
        <a:xfrm rot="20700000">
          <a:off x="4175756" y="260078"/>
          <a:ext cx="2269677" cy="2269677"/>
        </a:xfrm>
        <a:prstGeom prst="gear6">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kumimoji="0" lang="sv-SE" sz="1600" b="0" i="0" u="none" strike="noStrike" kern="1200" cap="none" spc="0" normalizeH="0" baseline="0" noProof="0" dirty="0">
              <a:ln>
                <a:noFill/>
              </a:ln>
              <a:solidFill>
                <a:schemeClr val="tx1"/>
              </a:solidFill>
              <a:effectLst/>
              <a:uLnTx/>
              <a:uFillTx/>
              <a:latin typeface="+mj-lt"/>
              <a:ea typeface="+mn-ea"/>
              <a:cs typeface="+mn-cs"/>
            </a:rPr>
            <a:t>Socialchefs-nätverket SCHNV</a:t>
          </a:r>
          <a:endParaRPr lang="sv-SE" sz="1600" b="0" kern="1200" dirty="0">
            <a:solidFill>
              <a:schemeClr val="tx1"/>
            </a:solidFill>
            <a:latin typeface="+mj-lt"/>
          </a:endParaRPr>
        </a:p>
      </dsp:txBody>
      <dsp:txXfrm rot="-20700000">
        <a:off x="4673563" y="757885"/>
        <a:ext cx="1274063" cy="1274063"/>
      </dsp:txXfrm>
    </dsp:sp>
    <dsp:sp modelId="{414C7CDB-BAB0-4833-83AE-61D71C0865C2}">
      <dsp:nvSpPr>
        <dsp:cNvPr id="0" name=""/>
        <dsp:cNvSpPr/>
      </dsp:nvSpPr>
      <dsp:spPr>
        <a:xfrm>
          <a:off x="6026714" y="1020448"/>
          <a:ext cx="2026919" cy="12161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rtl="0">
            <a:lnSpc>
              <a:spcPct val="90000"/>
            </a:lnSpc>
            <a:spcBef>
              <a:spcPct val="0"/>
            </a:spcBef>
            <a:spcAft>
              <a:spcPct val="15000"/>
            </a:spcAft>
            <a:buChar char="••"/>
          </a:pPr>
          <a:r>
            <a:rPr kumimoji="0" lang="sv-SE" sz="1400" b="0" i="0" u="none" strike="noStrike" kern="1200" cap="none" spc="0" normalizeH="0" baseline="0" noProof="0" dirty="0">
              <a:ln>
                <a:noFill/>
              </a:ln>
              <a:solidFill>
                <a:prstClr val="black"/>
              </a:solidFill>
              <a:effectLst/>
              <a:uLnTx/>
              <a:uFillTx/>
              <a:latin typeface="+mn-lt"/>
              <a:ea typeface="+mn-ea"/>
              <a:cs typeface="+mn-cs"/>
            </a:rPr>
            <a:t>Dalarnas kommuner</a:t>
          </a:r>
          <a:endParaRPr lang="sv-SE" sz="1400" kern="1200" dirty="0">
            <a:latin typeface="+mn-lt"/>
          </a:endParaRPr>
        </a:p>
        <a:p>
          <a:pPr marL="114300" lvl="1" indent="-114300" algn="l" defTabSz="622300" rtl="0">
            <a:lnSpc>
              <a:spcPct val="90000"/>
            </a:lnSpc>
            <a:spcBef>
              <a:spcPct val="0"/>
            </a:spcBef>
            <a:spcAft>
              <a:spcPct val="15000"/>
            </a:spcAft>
            <a:buChar char="••"/>
          </a:pPr>
          <a:endParaRPr lang="sv-SE" sz="1400" kern="1200" dirty="0">
            <a:latin typeface="+mn-lt"/>
          </a:endParaRPr>
        </a:p>
        <a:p>
          <a:pPr marL="114300" lvl="1" indent="-114300" algn="l" defTabSz="622300" rtl="0">
            <a:lnSpc>
              <a:spcPct val="90000"/>
            </a:lnSpc>
            <a:spcBef>
              <a:spcPct val="0"/>
            </a:spcBef>
            <a:spcAft>
              <a:spcPct val="15000"/>
            </a:spcAft>
            <a:buChar char="••"/>
          </a:pPr>
          <a:r>
            <a:rPr kumimoji="0" lang="sv-SE" sz="1400" b="0" i="0" u="none" strike="noStrike" kern="1200" cap="none" spc="0" normalizeH="0" baseline="0" noProof="0" dirty="0">
              <a:ln>
                <a:noFill/>
              </a:ln>
              <a:solidFill>
                <a:prstClr val="black"/>
              </a:solidFill>
              <a:effectLst/>
              <a:uLnTx/>
              <a:uFillTx/>
              <a:latin typeface="+mn-lt"/>
              <a:ea typeface="+mn-ea"/>
              <a:cs typeface="+mn-cs"/>
            </a:rPr>
            <a:t>Länets högsta </a:t>
          </a:r>
          <a:r>
            <a:rPr kumimoji="0" lang="sv-SE" sz="1400" b="1" i="0" u="none" strike="noStrike" kern="1200" cap="none" spc="0" normalizeH="0" baseline="0" noProof="0" dirty="0">
              <a:ln>
                <a:noFill/>
              </a:ln>
              <a:solidFill>
                <a:prstClr val="black"/>
              </a:solidFill>
              <a:effectLst/>
              <a:uLnTx/>
              <a:uFillTx/>
              <a:latin typeface="+mn-lt"/>
              <a:ea typeface="+mn-ea"/>
              <a:cs typeface="+mn-cs"/>
            </a:rPr>
            <a:t>tjänsteledning</a:t>
          </a:r>
          <a:r>
            <a:rPr kumimoji="0" lang="sv-SE" sz="1400" b="0" i="0" u="none" strike="noStrike" kern="1200" cap="none" spc="0" normalizeH="0" baseline="0" noProof="0" dirty="0">
              <a:ln>
                <a:noFill/>
              </a:ln>
              <a:solidFill>
                <a:prstClr val="black"/>
              </a:solidFill>
              <a:effectLst/>
              <a:uLnTx/>
              <a:uFillTx/>
              <a:latin typeface="+mn-lt"/>
              <a:ea typeface="+mn-ea"/>
              <a:cs typeface="+mn-cs"/>
            </a:rPr>
            <a:t> för </a:t>
          </a:r>
          <a:r>
            <a:rPr kumimoji="0" lang="sv-SE" sz="1400" b="1" i="0" u="none" strike="noStrike" kern="1200" cap="none" spc="0" normalizeH="0" baseline="0" noProof="0" dirty="0">
              <a:ln>
                <a:noFill/>
              </a:ln>
              <a:solidFill>
                <a:prstClr val="black"/>
              </a:solidFill>
              <a:effectLst/>
              <a:uLnTx/>
              <a:uFillTx/>
              <a:latin typeface="+mn-lt"/>
              <a:ea typeface="+mn-ea"/>
              <a:cs typeface="+mn-cs"/>
            </a:rPr>
            <a:t>socialtjänst</a:t>
          </a:r>
        </a:p>
      </dsp:txBody>
      <dsp:txXfrm>
        <a:off x="6062334" y="1056068"/>
        <a:ext cx="1955679" cy="1144911"/>
      </dsp:txXfrm>
    </dsp:sp>
    <dsp:sp modelId="{7E4AA2ED-212D-4F52-93BC-45965AA641F1}">
      <dsp:nvSpPr>
        <dsp:cNvPr id="0" name=""/>
        <dsp:cNvSpPr/>
      </dsp:nvSpPr>
      <dsp:spPr>
        <a:xfrm>
          <a:off x="4504472" y="2090766"/>
          <a:ext cx="4077004" cy="4077004"/>
        </a:xfrm>
        <a:prstGeom prst="circularArrow">
          <a:avLst>
            <a:gd name="adj1" fmla="val 4688"/>
            <a:gd name="adj2" fmla="val 299029"/>
            <a:gd name="adj3" fmla="val 2544562"/>
            <a:gd name="adj4" fmla="val 15801408"/>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6F3BC9-46D0-449E-9D7E-8324886CB1BF}">
      <dsp:nvSpPr>
        <dsp:cNvPr id="0" name=""/>
        <dsp:cNvSpPr/>
      </dsp:nvSpPr>
      <dsp:spPr>
        <a:xfrm>
          <a:off x="2468047" y="1309400"/>
          <a:ext cx="2962198" cy="296219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578C48-1CBB-46E6-A7E6-A96CF85D66EE}">
      <dsp:nvSpPr>
        <dsp:cNvPr id="0" name=""/>
        <dsp:cNvSpPr/>
      </dsp:nvSpPr>
      <dsp:spPr>
        <a:xfrm>
          <a:off x="3650756" y="-273329"/>
          <a:ext cx="3193846" cy="319384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AEE1E0-90D2-473A-8B14-D5CB902F48F9}">
      <dsp:nvSpPr>
        <dsp:cNvPr id="0" name=""/>
        <dsp:cNvSpPr/>
      </dsp:nvSpPr>
      <dsp:spPr>
        <a:xfrm rot="5400000">
          <a:off x="-198389" y="199485"/>
          <a:ext cx="1322599" cy="92581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sv-SE" sz="2700" kern="1200" dirty="0" smtClean="0"/>
            <a:t>1.</a:t>
          </a:r>
          <a:endParaRPr lang="sv-SE" sz="2700" kern="1200" dirty="0"/>
        </a:p>
      </dsp:txBody>
      <dsp:txXfrm rot="-5400000">
        <a:off x="2" y="464005"/>
        <a:ext cx="925819" cy="396780"/>
      </dsp:txXfrm>
    </dsp:sp>
    <dsp:sp modelId="{84CD4B81-B771-422A-9696-B38DA88236E9}">
      <dsp:nvSpPr>
        <dsp:cNvPr id="0" name=""/>
        <dsp:cNvSpPr/>
      </dsp:nvSpPr>
      <dsp:spPr>
        <a:xfrm rot="5400000">
          <a:off x="4132782" y="-3205867"/>
          <a:ext cx="859689" cy="727361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sv-SE" sz="1300" kern="1200" dirty="0" smtClean="0"/>
            <a:t>Ärenden anmäls till RSS-chef.</a:t>
          </a:r>
          <a:endParaRPr lang="sv-SE" sz="1300" kern="1200" dirty="0"/>
        </a:p>
        <a:p>
          <a:pPr marL="114300" lvl="1" indent="-114300" algn="l" defTabSz="577850">
            <a:lnSpc>
              <a:spcPct val="90000"/>
            </a:lnSpc>
            <a:spcBef>
              <a:spcPct val="0"/>
            </a:spcBef>
            <a:spcAft>
              <a:spcPct val="15000"/>
            </a:spcAft>
            <a:buChar char="••"/>
          </a:pPr>
          <a:r>
            <a:rPr lang="sv-SE" sz="1300" kern="1200" dirty="0" smtClean="0"/>
            <a:t>Förslag på dagordning tas fram.</a:t>
          </a:r>
          <a:endParaRPr lang="sv-SE" sz="1300" kern="1200" dirty="0"/>
        </a:p>
      </dsp:txBody>
      <dsp:txXfrm rot="-5400000">
        <a:off x="925819" y="43063"/>
        <a:ext cx="7231649" cy="775755"/>
      </dsp:txXfrm>
    </dsp:sp>
    <dsp:sp modelId="{7F54BEC8-EE0B-47EB-B46B-F31D4C3084E0}">
      <dsp:nvSpPr>
        <dsp:cNvPr id="0" name=""/>
        <dsp:cNvSpPr/>
      </dsp:nvSpPr>
      <dsp:spPr>
        <a:xfrm rot="5400000">
          <a:off x="-198389" y="1323821"/>
          <a:ext cx="1322599" cy="92581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sv-SE" sz="2700" kern="1200" dirty="0" smtClean="0"/>
            <a:t>2.</a:t>
          </a:r>
          <a:endParaRPr lang="sv-SE" sz="2700" kern="1200" dirty="0"/>
        </a:p>
      </dsp:txBody>
      <dsp:txXfrm rot="-5400000">
        <a:off x="2" y="1588341"/>
        <a:ext cx="925819" cy="396780"/>
      </dsp:txXfrm>
    </dsp:sp>
    <dsp:sp modelId="{E1B7C50C-B9A0-434D-AF0B-B82C06637E66}">
      <dsp:nvSpPr>
        <dsp:cNvPr id="0" name=""/>
        <dsp:cNvSpPr/>
      </dsp:nvSpPr>
      <dsp:spPr>
        <a:xfrm rot="5400000">
          <a:off x="4132782" y="-2081532"/>
          <a:ext cx="859689" cy="727361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sv-SE" sz="1300" kern="1200" dirty="0" smtClean="0"/>
            <a:t>Förslag på dagordning och vägval kring prioritering bereds med ordförande och vice ordförande.</a:t>
          </a:r>
          <a:endParaRPr lang="sv-SE" sz="1300" kern="1200" dirty="0">
            <a:solidFill>
              <a:schemeClr val="tx1"/>
            </a:solidFill>
          </a:endParaRPr>
        </a:p>
        <a:p>
          <a:pPr marL="114300" lvl="1" indent="-114300" algn="l" defTabSz="577850">
            <a:lnSpc>
              <a:spcPct val="90000"/>
            </a:lnSpc>
            <a:spcBef>
              <a:spcPct val="0"/>
            </a:spcBef>
            <a:spcAft>
              <a:spcPct val="15000"/>
            </a:spcAft>
            <a:buChar char="••"/>
          </a:pPr>
          <a:r>
            <a:rPr lang="sv-SE" sz="1300" kern="1200" dirty="0" smtClean="0">
              <a:solidFill>
                <a:schemeClr val="tx1"/>
              </a:solidFill>
            </a:rPr>
            <a:t>Utkast på dagordning skickas till styrgruppen/presidiet för att fastställa dagordningen på mötet.</a:t>
          </a:r>
          <a:endParaRPr lang="sv-SE" sz="1300" kern="1200" dirty="0">
            <a:solidFill>
              <a:schemeClr val="tx1"/>
            </a:solidFill>
          </a:endParaRPr>
        </a:p>
      </dsp:txBody>
      <dsp:txXfrm rot="-5400000">
        <a:off x="925819" y="1167398"/>
        <a:ext cx="7231649" cy="775755"/>
      </dsp:txXfrm>
    </dsp:sp>
    <dsp:sp modelId="{2FE45EED-5A69-47F6-9D86-51B93BC8C753}">
      <dsp:nvSpPr>
        <dsp:cNvPr id="0" name=""/>
        <dsp:cNvSpPr/>
      </dsp:nvSpPr>
      <dsp:spPr>
        <a:xfrm rot="5400000">
          <a:off x="-198389" y="2448156"/>
          <a:ext cx="1322599" cy="92581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sv-SE" sz="2700" kern="1200" dirty="0" smtClean="0"/>
            <a:t>3.</a:t>
          </a:r>
          <a:endParaRPr lang="sv-SE" sz="2700" kern="1200" dirty="0"/>
        </a:p>
      </dsp:txBody>
      <dsp:txXfrm rot="-5400000">
        <a:off x="2" y="2712676"/>
        <a:ext cx="925819" cy="396780"/>
      </dsp:txXfrm>
    </dsp:sp>
    <dsp:sp modelId="{D4D35DEF-C593-49EA-B878-7340CCF15C6F}">
      <dsp:nvSpPr>
        <dsp:cNvPr id="0" name=""/>
        <dsp:cNvSpPr/>
      </dsp:nvSpPr>
      <dsp:spPr>
        <a:xfrm rot="5400000">
          <a:off x="4132782" y="-957196"/>
          <a:ext cx="859689" cy="727361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sv-SE" sz="1300" kern="1200" dirty="0" smtClean="0"/>
            <a:t>Dagordningen med tillhörande handlingar delges </a:t>
          </a:r>
          <a:r>
            <a:rPr lang="sv-SE" sz="1300" kern="1200" dirty="0" smtClean="0">
              <a:solidFill>
                <a:schemeClr val="tx1"/>
              </a:solidFill>
            </a:rPr>
            <a:t>en vecka innan mötet. </a:t>
          </a:r>
          <a:endParaRPr lang="sv-SE" sz="1300" kern="1200" dirty="0">
            <a:solidFill>
              <a:schemeClr val="tx1"/>
            </a:solidFill>
          </a:endParaRPr>
        </a:p>
        <a:p>
          <a:pPr marL="114300" lvl="1" indent="-114300" algn="l" defTabSz="577850">
            <a:lnSpc>
              <a:spcPct val="90000"/>
            </a:lnSpc>
            <a:spcBef>
              <a:spcPct val="0"/>
            </a:spcBef>
            <a:spcAft>
              <a:spcPct val="15000"/>
            </a:spcAft>
            <a:buChar char="••"/>
          </a:pPr>
          <a:r>
            <a:rPr lang="sv-SE" sz="1300" kern="1200" dirty="0" smtClean="0">
              <a:solidFill>
                <a:schemeClr val="tx1"/>
              </a:solidFill>
            </a:rPr>
            <a:t>Minnesanteckningar tas och justeras och publiceras på webben.  </a:t>
          </a:r>
          <a:endParaRPr lang="sv-SE" sz="1300" kern="1200" dirty="0">
            <a:solidFill>
              <a:schemeClr val="tx1"/>
            </a:solidFill>
          </a:endParaRPr>
        </a:p>
      </dsp:txBody>
      <dsp:txXfrm rot="-5400000">
        <a:off x="925819" y="2291734"/>
        <a:ext cx="7231649" cy="7757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AEE1E0-90D2-473A-8B14-D5CB902F48F9}">
      <dsp:nvSpPr>
        <dsp:cNvPr id="0" name=""/>
        <dsp:cNvSpPr/>
      </dsp:nvSpPr>
      <dsp:spPr>
        <a:xfrm rot="5400000">
          <a:off x="-198389" y="199485"/>
          <a:ext cx="1322599" cy="92581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sv-SE" sz="2700" kern="1200" dirty="0" smtClean="0"/>
            <a:t>1.</a:t>
          </a:r>
          <a:endParaRPr lang="sv-SE" sz="2700" kern="1200" dirty="0"/>
        </a:p>
      </dsp:txBody>
      <dsp:txXfrm rot="-5400000">
        <a:off x="2" y="464005"/>
        <a:ext cx="925819" cy="396780"/>
      </dsp:txXfrm>
    </dsp:sp>
    <dsp:sp modelId="{84CD4B81-B771-422A-9696-B38DA88236E9}">
      <dsp:nvSpPr>
        <dsp:cNvPr id="0" name=""/>
        <dsp:cNvSpPr/>
      </dsp:nvSpPr>
      <dsp:spPr>
        <a:xfrm rot="5400000">
          <a:off x="4132782" y="-3205867"/>
          <a:ext cx="859689" cy="727361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sv-SE" sz="1300" kern="1200" dirty="0" smtClean="0"/>
            <a:t>Ärenden anmäls till RSS-chef (just nu </a:t>
          </a:r>
          <a:r>
            <a:rPr lang="sv-SE" sz="1300" kern="1200" smtClean="0"/>
            <a:t>RSS-samordnare</a:t>
          </a:r>
          <a:r>
            <a:rPr lang="sv-SE" sz="1300" kern="1200" dirty="0" smtClean="0"/>
            <a:t>).</a:t>
          </a:r>
          <a:endParaRPr lang="sv-SE" sz="1300" kern="1200" dirty="0"/>
        </a:p>
        <a:p>
          <a:pPr marL="114300" lvl="1" indent="-114300" algn="l" defTabSz="577850">
            <a:lnSpc>
              <a:spcPct val="90000"/>
            </a:lnSpc>
            <a:spcBef>
              <a:spcPct val="0"/>
            </a:spcBef>
            <a:spcAft>
              <a:spcPct val="15000"/>
            </a:spcAft>
            <a:buChar char="••"/>
          </a:pPr>
          <a:r>
            <a:rPr lang="sv-SE" sz="1300" kern="1200" dirty="0" smtClean="0"/>
            <a:t>Förslag på dagordning tas fram.</a:t>
          </a:r>
          <a:endParaRPr lang="sv-SE" sz="1300" kern="1200" dirty="0"/>
        </a:p>
      </dsp:txBody>
      <dsp:txXfrm rot="-5400000">
        <a:off x="925819" y="43063"/>
        <a:ext cx="7231649" cy="775755"/>
      </dsp:txXfrm>
    </dsp:sp>
    <dsp:sp modelId="{7F54BEC8-EE0B-47EB-B46B-F31D4C3084E0}">
      <dsp:nvSpPr>
        <dsp:cNvPr id="0" name=""/>
        <dsp:cNvSpPr/>
      </dsp:nvSpPr>
      <dsp:spPr>
        <a:xfrm rot="5400000">
          <a:off x="-198389" y="1323821"/>
          <a:ext cx="1322599" cy="92581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sv-SE" sz="2700" kern="1200" dirty="0" smtClean="0"/>
            <a:t>2.</a:t>
          </a:r>
          <a:endParaRPr lang="sv-SE" sz="2700" kern="1200" dirty="0"/>
        </a:p>
      </dsp:txBody>
      <dsp:txXfrm rot="-5400000">
        <a:off x="2" y="1588341"/>
        <a:ext cx="925819" cy="396780"/>
      </dsp:txXfrm>
    </dsp:sp>
    <dsp:sp modelId="{E1B7C50C-B9A0-434D-AF0B-B82C06637E66}">
      <dsp:nvSpPr>
        <dsp:cNvPr id="0" name=""/>
        <dsp:cNvSpPr/>
      </dsp:nvSpPr>
      <dsp:spPr>
        <a:xfrm rot="5400000">
          <a:off x="4132782" y="-2081532"/>
          <a:ext cx="859689" cy="727361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sv-SE" sz="1300" kern="1200" dirty="0" smtClean="0"/>
            <a:t>Förslag på dagordning och vägval kring prioritering bereds med ordförande och vice ordförande.</a:t>
          </a:r>
          <a:endParaRPr lang="sv-SE" sz="1300" kern="1200" dirty="0">
            <a:solidFill>
              <a:schemeClr val="tx1"/>
            </a:solidFill>
          </a:endParaRPr>
        </a:p>
        <a:p>
          <a:pPr marL="114300" lvl="1" indent="-114300" algn="l" defTabSz="577850">
            <a:lnSpc>
              <a:spcPct val="90000"/>
            </a:lnSpc>
            <a:spcBef>
              <a:spcPct val="0"/>
            </a:spcBef>
            <a:spcAft>
              <a:spcPct val="15000"/>
            </a:spcAft>
            <a:buChar char="••"/>
          </a:pPr>
          <a:r>
            <a:rPr lang="sv-SE" sz="1300" kern="1200" dirty="0" smtClean="0">
              <a:solidFill>
                <a:schemeClr val="tx1"/>
              </a:solidFill>
            </a:rPr>
            <a:t>Utkast på dagordning till Länschefsnätverket skickas till styrgruppen för att fastställa dagordningen på styrgruppsmötet.</a:t>
          </a:r>
          <a:endParaRPr lang="sv-SE" sz="1300" kern="1200" dirty="0">
            <a:solidFill>
              <a:schemeClr val="tx1"/>
            </a:solidFill>
          </a:endParaRPr>
        </a:p>
      </dsp:txBody>
      <dsp:txXfrm rot="-5400000">
        <a:off x="925819" y="1167398"/>
        <a:ext cx="7231649" cy="775755"/>
      </dsp:txXfrm>
    </dsp:sp>
    <dsp:sp modelId="{2FE45EED-5A69-47F6-9D86-51B93BC8C753}">
      <dsp:nvSpPr>
        <dsp:cNvPr id="0" name=""/>
        <dsp:cNvSpPr/>
      </dsp:nvSpPr>
      <dsp:spPr>
        <a:xfrm rot="5400000">
          <a:off x="-198389" y="2448156"/>
          <a:ext cx="1322599" cy="92581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sv-SE" sz="2700" kern="1200" dirty="0" smtClean="0"/>
            <a:t>3.</a:t>
          </a:r>
          <a:endParaRPr lang="sv-SE" sz="2700" kern="1200" dirty="0"/>
        </a:p>
      </dsp:txBody>
      <dsp:txXfrm rot="-5400000">
        <a:off x="2" y="2712676"/>
        <a:ext cx="925819" cy="396780"/>
      </dsp:txXfrm>
    </dsp:sp>
    <dsp:sp modelId="{D4D35DEF-C593-49EA-B878-7340CCF15C6F}">
      <dsp:nvSpPr>
        <dsp:cNvPr id="0" name=""/>
        <dsp:cNvSpPr/>
      </dsp:nvSpPr>
      <dsp:spPr>
        <a:xfrm rot="5400000">
          <a:off x="4132782" y="-957196"/>
          <a:ext cx="859689" cy="727361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sv-SE" sz="1300" kern="1200" dirty="0" smtClean="0"/>
            <a:t>Dagordningen med tillhörande handlingar skickas ut </a:t>
          </a:r>
          <a:r>
            <a:rPr lang="sv-SE" sz="1300" kern="1200" dirty="0" smtClean="0">
              <a:solidFill>
                <a:schemeClr val="tx1"/>
              </a:solidFill>
            </a:rPr>
            <a:t>till Länschefsnätverket en vecka innan mötet. Minnesanteckningar tas och justeras vid behov med styrgruppen.  </a:t>
          </a:r>
          <a:endParaRPr lang="sv-SE" sz="1300" kern="1200" dirty="0">
            <a:solidFill>
              <a:schemeClr val="tx1"/>
            </a:solidFill>
          </a:endParaRPr>
        </a:p>
      </dsp:txBody>
      <dsp:txXfrm rot="-5400000">
        <a:off x="925819" y="2291734"/>
        <a:ext cx="7231649" cy="77575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C4A198C-3BD6-C55F-78E7-A2363256E95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03BBDE5E-A88B-1889-7D7C-44CE71E0AD5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A416DD-46BF-814C-818B-BDC2E20BCEA3}" type="datetimeFigureOut">
              <a:rPr lang="sv-SE" smtClean="0"/>
              <a:t>2024-09-20</a:t>
            </a:fld>
            <a:endParaRPr lang="sv-SE"/>
          </a:p>
        </p:txBody>
      </p:sp>
      <p:sp>
        <p:nvSpPr>
          <p:cNvPr id="4" name="Platshållare för sidfot 3">
            <a:extLst>
              <a:ext uri="{FF2B5EF4-FFF2-40B4-BE49-F238E27FC236}">
                <a16:creationId xmlns:a16="http://schemas.microsoft.com/office/drawing/2014/main" id="{D013DA2E-9201-1FC3-AC56-862A6CEFE9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BA47630C-53A2-8DEB-DFDE-4AD77D838CF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9431CB-72D4-3249-B2C6-C6A7D361B8FF}" type="slidenum">
              <a:rPr lang="sv-SE" smtClean="0"/>
              <a:t>‹#›</a:t>
            </a:fld>
            <a:endParaRPr lang="sv-SE"/>
          </a:p>
        </p:txBody>
      </p:sp>
    </p:spTree>
    <p:extLst>
      <p:ext uri="{BB962C8B-B14F-4D97-AF65-F5344CB8AC3E}">
        <p14:creationId xmlns:p14="http://schemas.microsoft.com/office/powerpoint/2010/main" val="386925739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DF86F9-A652-4D28-B456-8A8277C9861D}" type="datetimeFigureOut">
              <a:rPr lang="sv-SE" smtClean="0"/>
              <a:t>2024-09-20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E44CBA-47F8-48BC-A462-062A0D60CEF0}" type="slidenum">
              <a:rPr lang="sv-SE" smtClean="0"/>
              <a:t>‹#›</a:t>
            </a:fld>
            <a:endParaRPr lang="sv-SE"/>
          </a:p>
        </p:txBody>
      </p:sp>
    </p:spTree>
    <p:extLst>
      <p:ext uri="{BB962C8B-B14F-4D97-AF65-F5344CB8AC3E}">
        <p14:creationId xmlns:p14="http://schemas.microsoft.com/office/powerpoint/2010/main" val="2219597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2</a:t>
            </a:fld>
            <a:endParaRPr lang="sv-SE"/>
          </a:p>
        </p:txBody>
      </p:sp>
    </p:spTree>
    <p:extLst>
      <p:ext uri="{BB962C8B-B14F-4D97-AF65-F5344CB8AC3E}">
        <p14:creationId xmlns:p14="http://schemas.microsoft.com/office/powerpoint/2010/main" val="2927306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smtClean="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D479F-A9FA-4460-8A06-25113FD0324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6173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smtClean="0">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D479F-A9FA-4460-8A06-25113FD0324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6343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smtClean="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D479F-A9FA-4460-8A06-25113FD0324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4513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 </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3D500-1297-4EDE-B9F8-A261B42E5E1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6572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 </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3D500-1297-4EDE-B9F8-A261B42E5E1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0254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3D500-1297-4EDE-B9F8-A261B42E5E11}" type="slidenum">
              <a:rPr kumimoji="0" lang="sv-S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sv-S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48172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B1F2A6-6D5F-4985-9DDE-A98D95FDEC4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6119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ea typeface="Calibri"/>
              <a:cs typeface="Calibri"/>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B1F2A6-6D5F-4985-9DDE-A98D95FDEC4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0486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ea typeface="Calibri" panose="020F0502020204030204"/>
              <a:cs typeface="Calibri" panose="020F0502020204030204"/>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3D500-1297-4EDE-B9F8-A261B42E5E1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5567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B1F2A6-6D5F-4985-9DDE-A98D95FDEC4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9697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5</a:t>
            </a:fld>
            <a:endParaRPr lang="sv-SE"/>
          </a:p>
        </p:txBody>
      </p:sp>
    </p:spTree>
    <p:extLst>
      <p:ext uri="{BB962C8B-B14F-4D97-AF65-F5344CB8AC3E}">
        <p14:creationId xmlns:p14="http://schemas.microsoft.com/office/powerpoint/2010/main" val="3035937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881939" rtl="0" eaLnBrk="1" fontAlgn="auto" latinLnBrk="0" hangingPunct="1">
              <a:lnSpc>
                <a:spcPct val="100000"/>
              </a:lnSpc>
              <a:spcBef>
                <a:spcPts val="0"/>
              </a:spcBef>
              <a:spcAft>
                <a:spcPts val="0"/>
              </a:spcAft>
              <a:buClrTx/>
              <a:buSzTx/>
              <a:buFontTx/>
              <a:buNone/>
              <a:tabLst/>
              <a:defRPr/>
            </a:pPr>
            <a:fld id="{20CBE28A-B124-4143-A2A1-6D7A603EC513}" type="slidenum">
              <a:rPr kumimoji="0" lang="sv-SE"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pPr marL="0" marR="0" lvl="0" indent="0" algn="r" defTabSz="881939" rtl="0" eaLnBrk="1" fontAlgn="auto" latinLnBrk="0" hangingPunct="1">
                <a:lnSpc>
                  <a:spcPct val="100000"/>
                </a:lnSpc>
                <a:spcBef>
                  <a:spcPts val="0"/>
                </a:spcBef>
                <a:spcAft>
                  <a:spcPts val="0"/>
                </a:spcAft>
                <a:buClrTx/>
                <a:buSzTx/>
                <a:buFontTx/>
                <a:buNone/>
                <a:tabLst/>
                <a:defRPr/>
              </a:pPr>
              <a:t>50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78780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EF47FD3-4746-4237-BCB2-50EBFC6357B8}" type="slidenum">
              <a:rPr lang="sv-SE" smtClean="0"/>
              <a:t>55</a:t>
            </a:fld>
            <a:endParaRPr lang="sv-SE"/>
          </a:p>
        </p:txBody>
      </p:sp>
    </p:spTree>
    <p:extLst>
      <p:ext uri="{BB962C8B-B14F-4D97-AF65-F5344CB8AC3E}">
        <p14:creationId xmlns:p14="http://schemas.microsoft.com/office/powerpoint/2010/main" val="535182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1DF77-84AF-42BB-B24D-D58989A766F1}"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sv-SE"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761132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01DF77-84AF-42BB-B24D-D58989A766F1}"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sv-SE"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1694867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E6E4D1-4491-40DA-951A-D5D44966D7B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40622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err="1">
              <a:cs typeface="Calibri"/>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E6E4D1-4491-40DA-951A-D5D44966D7B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73388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E6E4D1-4491-40DA-951A-D5D44966D7B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47522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i="1" dirty="0">
              <a:cs typeface="Arial"/>
            </a:endParaRP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B1BD21-3C71-4422-93FB-08926FC0505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29015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B1BD21-3C71-4422-93FB-08926FC0505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71710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smtClean="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E6E4D1-4491-40DA-951A-D5D44966D7B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987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6E44CBA-47F8-48BC-A462-062A0D60CEF0}" type="slidenum">
              <a:rPr lang="sv-SE" smtClean="0"/>
              <a:t>8</a:t>
            </a:fld>
            <a:endParaRPr lang="sv-SE"/>
          </a:p>
        </p:txBody>
      </p:sp>
    </p:spTree>
    <p:extLst>
      <p:ext uri="{BB962C8B-B14F-4D97-AF65-F5344CB8AC3E}">
        <p14:creationId xmlns:p14="http://schemas.microsoft.com/office/powerpoint/2010/main" val="22383504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E6E4D1-4491-40DA-951A-D5D44966D7B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7801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E6E4D1-4491-40DA-951A-D5D44966D7B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91673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E6E4D1-4491-40DA-951A-D5D44966D7B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489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D479F-A9FA-4460-8A06-25113FD0324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2568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884D80-B825-47BF-8C92-89A5146EE2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5492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3D500-1297-4EDE-B9F8-A261B42E5E11}" type="slidenum">
              <a:rPr kumimoji="0" lang="sv-S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v-SE"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30794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3D500-1297-4EDE-B9F8-A261B42E5E11}" type="slidenum">
              <a:rPr kumimoji="0" lang="sv-S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sv-S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22633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smtClean="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3D500-1297-4EDE-B9F8-A261B42E5E11}" type="slidenum">
              <a:rPr kumimoji="0" lang="sv-S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sv-S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64353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D479F-A9FA-4460-8A06-25113FD0324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30177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663429"/>
            <a:ext cx="9144000" cy="1989149"/>
          </a:xfrm>
        </p:spPr>
        <p:txBody>
          <a:bodyPr anchor="b"/>
          <a:lstStyle>
            <a:lvl1pPr algn="ctr">
              <a:defRPr sz="6000" b="1">
                <a:solidFill>
                  <a:schemeClr val="tx1"/>
                </a:solidFill>
              </a:defRPr>
            </a:lvl1pPr>
          </a:lstStyle>
          <a:p>
            <a:r>
              <a:rPr lang="sv-SE" dirty="0"/>
              <a:t>Klicka här för att ändra format</a:t>
            </a:r>
          </a:p>
        </p:txBody>
      </p:sp>
      <p:sp>
        <p:nvSpPr>
          <p:cNvPr id="3" name="Underrubrik 2"/>
          <p:cNvSpPr>
            <a:spLocks noGrp="1"/>
          </p:cNvSpPr>
          <p:nvPr>
            <p:ph type="subTitle" idx="1"/>
          </p:nvPr>
        </p:nvSpPr>
        <p:spPr>
          <a:xfrm>
            <a:off x="1524000" y="3838575"/>
            <a:ext cx="9144000" cy="179069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format på underrubrik i bakgrunden</a:t>
            </a:r>
          </a:p>
        </p:txBody>
      </p:sp>
      <p:cxnSp>
        <p:nvCxnSpPr>
          <p:cNvPr id="13" name="Rak 12"/>
          <p:cNvCxnSpPr/>
          <p:nvPr userDrawn="1"/>
        </p:nvCxnSpPr>
        <p:spPr>
          <a:xfrm>
            <a:off x="1524000" y="3710861"/>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Bildobjekt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5307" y="390071"/>
            <a:ext cx="1016146" cy="969723"/>
          </a:xfrm>
          <a:prstGeom prst="rect">
            <a:avLst/>
          </a:prstGeom>
        </p:spPr>
      </p:pic>
      <p:pic>
        <p:nvPicPr>
          <p:cNvPr id="6" name="Bildobjekt 5" descr="En bild som visar text, Teckensnitt, skärmbild, Grafik&#10;&#10;Automatiskt genererad beskrivning">
            <a:extLst>
              <a:ext uri="{FF2B5EF4-FFF2-40B4-BE49-F238E27FC236}">
                <a16:creationId xmlns:a16="http://schemas.microsoft.com/office/drawing/2014/main" id="{712405E6-58EC-9029-E824-C915FD47AA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547" y="641257"/>
            <a:ext cx="2945454" cy="718537"/>
          </a:xfrm>
          <a:prstGeom prst="rect">
            <a:avLst/>
          </a:prstGeom>
        </p:spPr>
      </p:pic>
      <p:sp>
        <p:nvSpPr>
          <p:cNvPr id="4" name="Platshållare för datum 3">
            <a:extLst>
              <a:ext uri="{FF2B5EF4-FFF2-40B4-BE49-F238E27FC236}">
                <a16:creationId xmlns:a16="http://schemas.microsoft.com/office/drawing/2014/main" id="{53D721F1-8739-B3BD-E5BA-5B1020D2AF2B}"/>
              </a:ext>
            </a:extLst>
          </p:cNvPr>
          <p:cNvSpPr>
            <a:spLocks noGrp="1"/>
          </p:cNvSpPr>
          <p:nvPr>
            <p:ph type="dt" sz="half" idx="10"/>
          </p:nvPr>
        </p:nvSpPr>
        <p:spPr/>
        <p:txBody>
          <a:bodyPr/>
          <a:lstStyle>
            <a:lvl1pPr>
              <a:defRPr>
                <a:solidFill>
                  <a:schemeClr val="tx1"/>
                </a:solidFill>
              </a:defRPr>
            </a:lvl1pPr>
          </a:lstStyle>
          <a:p>
            <a:fld id="{5B587F8E-97A3-4737-A1D6-1A55F93FA836}" type="datetime1">
              <a:rPr lang="sv-SE" smtClean="0"/>
              <a:t>2024-09-20</a:t>
            </a:fld>
            <a:endParaRPr lang="sv-SE" dirty="0"/>
          </a:p>
        </p:txBody>
      </p:sp>
      <p:sp>
        <p:nvSpPr>
          <p:cNvPr id="5" name="Platshållare för sidfot 4">
            <a:extLst>
              <a:ext uri="{FF2B5EF4-FFF2-40B4-BE49-F238E27FC236}">
                <a16:creationId xmlns:a16="http://schemas.microsoft.com/office/drawing/2014/main" id="{2D9FB05E-FFCC-F5A1-9827-9DEF1CAB22EA}"/>
              </a:ext>
            </a:extLst>
          </p:cNvPr>
          <p:cNvSpPr>
            <a:spLocks noGrp="1"/>
          </p:cNvSpPr>
          <p:nvPr>
            <p:ph type="ftr" sz="quarter" idx="11"/>
          </p:nvPr>
        </p:nvSpPr>
        <p:spPr/>
        <p:txBody>
          <a:bodyPr/>
          <a:lstStyle>
            <a:lvl1pPr>
              <a:defRPr>
                <a:solidFill>
                  <a:schemeClr val="tx1"/>
                </a:solidFill>
              </a:defRPr>
            </a:lvl1pPr>
          </a:lstStyle>
          <a:p>
            <a:r>
              <a:rPr lang="sv-SE"/>
              <a:t>Sidfot</a:t>
            </a:r>
            <a:endParaRPr lang="sv-SE" dirty="0"/>
          </a:p>
        </p:txBody>
      </p:sp>
      <p:sp>
        <p:nvSpPr>
          <p:cNvPr id="7" name="Platshållare för bildnummer 6">
            <a:extLst>
              <a:ext uri="{FF2B5EF4-FFF2-40B4-BE49-F238E27FC236}">
                <a16:creationId xmlns:a16="http://schemas.microsoft.com/office/drawing/2014/main" id="{33041D94-FF30-935C-6AA5-92E116DA61E9}"/>
              </a:ext>
            </a:extLst>
          </p:cNvPr>
          <p:cNvSpPr>
            <a:spLocks noGrp="1"/>
          </p:cNvSpPr>
          <p:nvPr>
            <p:ph type="sldNum" sz="quarter" idx="12"/>
          </p:nvPr>
        </p:nvSpPr>
        <p:spPr/>
        <p:txBody>
          <a:bodyPr/>
          <a:lstStyle>
            <a:lvl1pPr>
              <a:defRPr>
                <a:solidFill>
                  <a:schemeClr val="tx1"/>
                </a:solidFill>
              </a:defRPr>
            </a:lvl1pPr>
          </a:lstStyle>
          <a:p>
            <a:fld id="{130DDE8C-17E0-4539-9C15-C1E9D231907F}" type="slidenum">
              <a:rPr lang="sv-SE" smtClean="0"/>
              <a:pPr/>
              <a:t>‹#›</a:t>
            </a:fld>
            <a:endParaRPr lang="sv-SE" dirty="0"/>
          </a:p>
        </p:txBody>
      </p:sp>
    </p:spTree>
    <p:extLst>
      <p:ext uri="{BB962C8B-B14F-4D97-AF65-F5344CB8AC3E}">
        <p14:creationId xmlns:p14="http://schemas.microsoft.com/office/powerpoint/2010/main" val="8340791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C5572A-71FF-EAD6-E108-AB2BAE790047}"/>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67B5A52A-40D8-D4FC-CC2B-5D2356F0C7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935FAD6F-A142-A1D8-FD5C-CE53441CC26B}"/>
              </a:ext>
            </a:extLst>
          </p:cNvPr>
          <p:cNvSpPr>
            <a:spLocks noGrp="1"/>
          </p:cNvSpPr>
          <p:nvPr>
            <p:ph type="dt" sz="half" idx="10"/>
          </p:nvPr>
        </p:nvSpPr>
        <p:spPr/>
        <p:txBody>
          <a:bodyPr/>
          <a:lstStyle/>
          <a:p>
            <a:fld id="{B61BEF0D-F0BB-DE4B-95CE-6DB70DBA9567}" type="datetimeFigureOut">
              <a:rPr lang="en-US" smtClean="0"/>
              <a:pPr/>
              <a:t>9/20/2024</a:t>
            </a:fld>
            <a:endParaRPr lang="en-US" dirty="0"/>
          </a:p>
        </p:txBody>
      </p:sp>
      <p:sp>
        <p:nvSpPr>
          <p:cNvPr id="5" name="Platshållare för sidfot 4">
            <a:extLst>
              <a:ext uri="{FF2B5EF4-FFF2-40B4-BE49-F238E27FC236}">
                <a16:creationId xmlns:a16="http://schemas.microsoft.com/office/drawing/2014/main" id="{56C49DA4-D847-956E-E276-FFAA037972EC}"/>
              </a:ext>
            </a:extLst>
          </p:cNvPr>
          <p:cNvSpPr>
            <a:spLocks noGrp="1"/>
          </p:cNvSpPr>
          <p:nvPr>
            <p:ph type="ftr" sz="quarter" idx="11"/>
          </p:nvPr>
        </p:nvSpPr>
        <p:spPr/>
        <p:txBody>
          <a:bodyPr/>
          <a:lstStyle/>
          <a:p>
            <a:endParaRPr lang="en-US" dirty="0"/>
          </a:p>
        </p:txBody>
      </p:sp>
      <p:sp>
        <p:nvSpPr>
          <p:cNvPr id="6" name="Platshållare för bildnummer 5">
            <a:extLst>
              <a:ext uri="{FF2B5EF4-FFF2-40B4-BE49-F238E27FC236}">
                <a16:creationId xmlns:a16="http://schemas.microsoft.com/office/drawing/2014/main" id="{2472B9B6-FF1E-DF46-B593-73BF872D7A3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13872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7B7A47-57B2-A046-DA7C-E76E636C3105}"/>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D654671-BE8A-2001-4FEF-D5DF437F970C}"/>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8EDD4E9-56FB-C6BA-C8F2-123D0C8B4095}"/>
              </a:ext>
            </a:extLst>
          </p:cNvPr>
          <p:cNvSpPr>
            <a:spLocks noGrp="1"/>
          </p:cNvSpPr>
          <p:nvPr>
            <p:ph type="dt" sz="half" idx="10"/>
          </p:nvPr>
        </p:nvSpPr>
        <p:spPr/>
        <p:txBody>
          <a:bodyPr/>
          <a:lstStyle/>
          <a:p>
            <a:fld id="{B61BEF0D-F0BB-DE4B-95CE-6DB70DBA9567}" type="datetimeFigureOut">
              <a:rPr lang="en-US" smtClean="0"/>
              <a:pPr/>
              <a:t>9/20/2024</a:t>
            </a:fld>
            <a:endParaRPr lang="en-US" dirty="0"/>
          </a:p>
        </p:txBody>
      </p:sp>
      <p:sp>
        <p:nvSpPr>
          <p:cNvPr id="5" name="Platshållare för sidfot 4">
            <a:extLst>
              <a:ext uri="{FF2B5EF4-FFF2-40B4-BE49-F238E27FC236}">
                <a16:creationId xmlns:a16="http://schemas.microsoft.com/office/drawing/2014/main" id="{D970013C-D32B-A726-C620-8180285391EC}"/>
              </a:ext>
            </a:extLst>
          </p:cNvPr>
          <p:cNvSpPr>
            <a:spLocks noGrp="1"/>
          </p:cNvSpPr>
          <p:nvPr>
            <p:ph type="ftr" sz="quarter" idx="11"/>
          </p:nvPr>
        </p:nvSpPr>
        <p:spPr/>
        <p:txBody>
          <a:bodyPr/>
          <a:lstStyle/>
          <a:p>
            <a:endParaRPr lang="en-US" dirty="0"/>
          </a:p>
        </p:txBody>
      </p:sp>
      <p:sp>
        <p:nvSpPr>
          <p:cNvPr id="6" name="Platshållare för bildnummer 5">
            <a:extLst>
              <a:ext uri="{FF2B5EF4-FFF2-40B4-BE49-F238E27FC236}">
                <a16:creationId xmlns:a16="http://schemas.microsoft.com/office/drawing/2014/main" id="{07CD0EF8-DAF4-B568-59B2-00B833686A3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6109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D5E2B0-035C-74EC-5A71-91C2EB0F8F57}"/>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21459314-1C64-3976-852D-756DAB8A772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F1EC206B-9F4E-5510-4854-08A88D236F81}"/>
              </a:ext>
            </a:extLst>
          </p:cNvPr>
          <p:cNvSpPr>
            <a:spLocks noGrp="1"/>
          </p:cNvSpPr>
          <p:nvPr>
            <p:ph type="dt" sz="half" idx="10"/>
          </p:nvPr>
        </p:nvSpPr>
        <p:spPr/>
        <p:txBody>
          <a:bodyPr/>
          <a:lstStyle/>
          <a:p>
            <a:fld id="{B61BEF0D-F0BB-DE4B-95CE-6DB70DBA9567}" type="datetimeFigureOut">
              <a:rPr lang="en-US" smtClean="0"/>
              <a:pPr/>
              <a:t>9/20/2024</a:t>
            </a:fld>
            <a:endParaRPr lang="en-US" dirty="0"/>
          </a:p>
        </p:txBody>
      </p:sp>
      <p:sp>
        <p:nvSpPr>
          <p:cNvPr id="5" name="Platshållare för sidfot 4">
            <a:extLst>
              <a:ext uri="{FF2B5EF4-FFF2-40B4-BE49-F238E27FC236}">
                <a16:creationId xmlns:a16="http://schemas.microsoft.com/office/drawing/2014/main" id="{BAFB8A1B-949E-0A91-552E-9111C163924A}"/>
              </a:ext>
            </a:extLst>
          </p:cNvPr>
          <p:cNvSpPr>
            <a:spLocks noGrp="1"/>
          </p:cNvSpPr>
          <p:nvPr>
            <p:ph type="ftr" sz="quarter" idx="11"/>
          </p:nvPr>
        </p:nvSpPr>
        <p:spPr/>
        <p:txBody>
          <a:bodyPr/>
          <a:lstStyle/>
          <a:p>
            <a:endParaRPr lang="en-US" dirty="0"/>
          </a:p>
        </p:txBody>
      </p:sp>
      <p:sp>
        <p:nvSpPr>
          <p:cNvPr id="6" name="Platshållare för bildnummer 5">
            <a:extLst>
              <a:ext uri="{FF2B5EF4-FFF2-40B4-BE49-F238E27FC236}">
                <a16:creationId xmlns:a16="http://schemas.microsoft.com/office/drawing/2014/main" id="{5CF943EF-4EC8-482B-C39C-3EDCBF5E880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6426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33ACAF-B5A7-F834-2109-BE96DA375DE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CEBE5BA-9D2B-9ADE-F1E9-EED6BF2036A4}"/>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31F67756-C5F7-F9B1-C5EA-83223D4905BC}"/>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E761BE36-A709-2011-2AED-922DDBC0D4DB}"/>
              </a:ext>
            </a:extLst>
          </p:cNvPr>
          <p:cNvSpPr>
            <a:spLocks noGrp="1"/>
          </p:cNvSpPr>
          <p:nvPr>
            <p:ph type="dt" sz="half" idx="10"/>
          </p:nvPr>
        </p:nvSpPr>
        <p:spPr/>
        <p:txBody>
          <a:bodyPr/>
          <a:lstStyle/>
          <a:p>
            <a:fld id="{B61BEF0D-F0BB-DE4B-95CE-6DB70DBA9567}" type="datetimeFigureOut">
              <a:rPr lang="en-US" smtClean="0"/>
              <a:pPr/>
              <a:t>9/20/2024</a:t>
            </a:fld>
            <a:endParaRPr lang="en-US" dirty="0"/>
          </a:p>
        </p:txBody>
      </p:sp>
      <p:sp>
        <p:nvSpPr>
          <p:cNvPr id="6" name="Platshållare för sidfot 5">
            <a:extLst>
              <a:ext uri="{FF2B5EF4-FFF2-40B4-BE49-F238E27FC236}">
                <a16:creationId xmlns:a16="http://schemas.microsoft.com/office/drawing/2014/main" id="{C0259BFF-9B08-38D6-EA9E-4D172828C90E}"/>
              </a:ext>
            </a:extLst>
          </p:cNvPr>
          <p:cNvSpPr>
            <a:spLocks noGrp="1"/>
          </p:cNvSpPr>
          <p:nvPr>
            <p:ph type="ftr" sz="quarter" idx="11"/>
          </p:nvPr>
        </p:nvSpPr>
        <p:spPr/>
        <p:txBody>
          <a:bodyPr/>
          <a:lstStyle/>
          <a:p>
            <a:endParaRPr lang="en-US" dirty="0"/>
          </a:p>
        </p:txBody>
      </p:sp>
      <p:sp>
        <p:nvSpPr>
          <p:cNvPr id="7" name="Platshållare för bildnummer 6">
            <a:extLst>
              <a:ext uri="{FF2B5EF4-FFF2-40B4-BE49-F238E27FC236}">
                <a16:creationId xmlns:a16="http://schemas.microsoft.com/office/drawing/2014/main" id="{6DD97F7D-CDCE-F8F1-E2C8-BAC55D46A5C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5719778"/>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004231-01C3-3773-08C9-3E17379A45BF}"/>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A198A60-19D9-6512-B643-F10CAEA56F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867F6E6C-909B-285B-DA82-D115AD2C9EBB}"/>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CA581409-611A-9E3C-6391-9BCF132197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347B80E5-8FA0-01CC-47E7-DFFE931EEC62}"/>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43E53BE5-93F0-333B-B5A3-6FA7F816E285}"/>
              </a:ext>
            </a:extLst>
          </p:cNvPr>
          <p:cNvSpPr>
            <a:spLocks noGrp="1"/>
          </p:cNvSpPr>
          <p:nvPr>
            <p:ph type="dt" sz="half" idx="10"/>
          </p:nvPr>
        </p:nvSpPr>
        <p:spPr/>
        <p:txBody>
          <a:bodyPr/>
          <a:lstStyle/>
          <a:p>
            <a:fld id="{B61BEF0D-F0BB-DE4B-95CE-6DB70DBA9567}" type="datetimeFigureOut">
              <a:rPr lang="en-US" smtClean="0"/>
              <a:pPr/>
              <a:t>9/20/2024</a:t>
            </a:fld>
            <a:endParaRPr lang="en-US" dirty="0"/>
          </a:p>
        </p:txBody>
      </p:sp>
      <p:sp>
        <p:nvSpPr>
          <p:cNvPr id="8" name="Platshållare för sidfot 7">
            <a:extLst>
              <a:ext uri="{FF2B5EF4-FFF2-40B4-BE49-F238E27FC236}">
                <a16:creationId xmlns:a16="http://schemas.microsoft.com/office/drawing/2014/main" id="{EBBF43CC-7423-69ED-6A67-74BBCF60D43D}"/>
              </a:ext>
            </a:extLst>
          </p:cNvPr>
          <p:cNvSpPr>
            <a:spLocks noGrp="1"/>
          </p:cNvSpPr>
          <p:nvPr>
            <p:ph type="ftr" sz="quarter" idx="11"/>
          </p:nvPr>
        </p:nvSpPr>
        <p:spPr/>
        <p:txBody>
          <a:bodyPr/>
          <a:lstStyle/>
          <a:p>
            <a:endParaRPr lang="en-US" dirty="0"/>
          </a:p>
        </p:txBody>
      </p:sp>
      <p:sp>
        <p:nvSpPr>
          <p:cNvPr id="9" name="Platshållare för bildnummer 8">
            <a:extLst>
              <a:ext uri="{FF2B5EF4-FFF2-40B4-BE49-F238E27FC236}">
                <a16:creationId xmlns:a16="http://schemas.microsoft.com/office/drawing/2014/main" id="{B99B8A20-A8D7-DD58-9189-A566ECD10D6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9043637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3E6FBA-BADD-37F3-D123-6129197FBCBD}"/>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04D2C868-E0B4-33C4-6127-85ADC13C73FA}"/>
              </a:ext>
            </a:extLst>
          </p:cNvPr>
          <p:cNvSpPr>
            <a:spLocks noGrp="1"/>
          </p:cNvSpPr>
          <p:nvPr>
            <p:ph type="dt" sz="half" idx="10"/>
          </p:nvPr>
        </p:nvSpPr>
        <p:spPr/>
        <p:txBody>
          <a:bodyPr/>
          <a:lstStyle/>
          <a:p>
            <a:fld id="{B61BEF0D-F0BB-DE4B-95CE-6DB70DBA9567}" type="datetimeFigureOut">
              <a:rPr lang="en-US" smtClean="0"/>
              <a:pPr/>
              <a:t>9/20/2024</a:t>
            </a:fld>
            <a:endParaRPr lang="en-US" dirty="0"/>
          </a:p>
        </p:txBody>
      </p:sp>
      <p:sp>
        <p:nvSpPr>
          <p:cNvPr id="4" name="Platshållare för sidfot 3">
            <a:extLst>
              <a:ext uri="{FF2B5EF4-FFF2-40B4-BE49-F238E27FC236}">
                <a16:creationId xmlns:a16="http://schemas.microsoft.com/office/drawing/2014/main" id="{7E771664-FFBF-355D-F124-5602AE91D50A}"/>
              </a:ext>
            </a:extLst>
          </p:cNvPr>
          <p:cNvSpPr>
            <a:spLocks noGrp="1"/>
          </p:cNvSpPr>
          <p:nvPr>
            <p:ph type="ftr" sz="quarter" idx="11"/>
          </p:nvPr>
        </p:nvSpPr>
        <p:spPr/>
        <p:txBody>
          <a:bodyPr/>
          <a:lstStyle/>
          <a:p>
            <a:endParaRPr lang="en-US" dirty="0"/>
          </a:p>
        </p:txBody>
      </p:sp>
      <p:sp>
        <p:nvSpPr>
          <p:cNvPr id="5" name="Platshållare för bildnummer 4">
            <a:extLst>
              <a:ext uri="{FF2B5EF4-FFF2-40B4-BE49-F238E27FC236}">
                <a16:creationId xmlns:a16="http://schemas.microsoft.com/office/drawing/2014/main" id="{DFE90ABC-1272-3EB8-4B3B-7645CBA76D6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11617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49B0D1F-1AF9-A61C-B91F-418EF71DAE23}"/>
              </a:ext>
            </a:extLst>
          </p:cNvPr>
          <p:cNvSpPr>
            <a:spLocks noGrp="1"/>
          </p:cNvSpPr>
          <p:nvPr>
            <p:ph type="dt" sz="half" idx="10"/>
          </p:nvPr>
        </p:nvSpPr>
        <p:spPr/>
        <p:txBody>
          <a:bodyPr/>
          <a:lstStyle/>
          <a:p>
            <a:fld id="{B61BEF0D-F0BB-DE4B-95CE-6DB70DBA9567}" type="datetimeFigureOut">
              <a:rPr lang="en-US" smtClean="0"/>
              <a:pPr/>
              <a:t>9/20/2024</a:t>
            </a:fld>
            <a:endParaRPr lang="en-US" dirty="0"/>
          </a:p>
        </p:txBody>
      </p:sp>
      <p:sp>
        <p:nvSpPr>
          <p:cNvPr id="3" name="Platshållare för sidfot 2">
            <a:extLst>
              <a:ext uri="{FF2B5EF4-FFF2-40B4-BE49-F238E27FC236}">
                <a16:creationId xmlns:a16="http://schemas.microsoft.com/office/drawing/2014/main" id="{D1E03A1A-2CC2-916A-FDAD-56C2E6A51C9B}"/>
              </a:ext>
            </a:extLst>
          </p:cNvPr>
          <p:cNvSpPr>
            <a:spLocks noGrp="1"/>
          </p:cNvSpPr>
          <p:nvPr>
            <p:ph type="ftr" sz="quarter" idx="11"/>
          </p:nvPr>
        </p:nvSpPr>
        <p:spPr/>
        <p:txBody>
          <a:bodyPr/>
          <a:lstStyle/>
          <a:p>
            <a:endParaRPr lang="en-US" dirty="0"/>
          </a:p>
        </p:txBody>
      </p:sp>
      <p:sp>
        <p:nvSpPr>
          <p:cNvPr id="4" name="Platshållare för bildnummer 3">
            <a:extLst>
              <a:ext uri="{FF2B5EF4-FFF2-40B4-BE49-F238E27FC236}">
                <a16:creationId xmlns:a16="http://schemas.microsoft.com/office/drawing/2014/main" id="{03D120DB-02DF-563B-9C44-A874EBD90B4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2051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8D8E68-1999-8552-C729-C80126FBCA9D}"/>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E15BBAA-AABB-990F-56F5-755AB57C20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4D23287-0728-45C4-0B48-1D0FD4CD77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7CFD93F1-B0D5-4CAF-9189-7E0A68170FD6}"/>
              </a:ext>
            </a:extLst>
          </p:cNvPr>
          <p:cNvSpPr>
            <a:spLocks noGrp="1"/>
          </p:cNvSpPr>
          <p:nvPr>
            <p:ph type="dt" sz="half" idx="10"/>
          </p:nvPr>
        </p:nvSpPr>
        <p:spPr/>
        <p:txBody>
          <a:bodyPr/>
          <a:lstStyle/>
          <a:p>
            <a:fld id="{B61BEF0D-F0BB-DE4B-95CE-6DB70DBA9567}" type="datetimeFigureOut">
              <a:rPr lang="en-US" smtClean="0"/>
              <a:pPr/>
              <a:t>9/20/2024</a:t>
            </a:fld>
            <a:endParaRPr lang="en-US" dirty="0"/>
          </a:p>
        </p:txBody>
      </p:sp>
      <p:sp>
        <p:nvSpPr>
          <p:cNvPr id="6" name="Platshållare för sidfot 5">
            <a:extLst>
              <a:ext uri="{FF2B5EF4-FFF2-40B4-BE49-F238E27FC236}">
                <a16:creationId xmlns:a16="http://schemas.microsoft.com/office/drawing/2014/main" id="{1A680EF8-96D9-89F6-8FE6-D24F73394723}"/>
              </a:ext>
            </a:extLst>
          </p:cNvPr>
          <p:cNvSpPr>
            <a:spLocks noGrp="1"/>
          </p:cNvSpPr>
          <p:nvPr>
            <p:ph type="ftr" sz="quarter" idx="11"/>
          </p:nvPr>
        </p:nvSpPr>
        <p:spPr/>
        <p:txBody>
          <a:bodyPr/>
          <a:lstStyle/>
          <a:p>
            <a:endParaRPr lang="en-US" dirty="0"/>
          </a:p>
        </p:txBody>
      </p:sp>
      <p:sp>
        <p:nvSpPr>
          <p:cNvPr id="7" name="Platshållare för bildnummer 6">
            <a:extLst>
              <a:ext uri="{FF2B5EF4-FFF2-40B4-BE49-F238E27FC236}">
                <a16:creationId xmlns:a16="http://schemas.microsoft.com/office/drawing/2014/main" id="{13C92389-5EFA-05F4-B35D-3563C432C3B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1634724"/>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4A2D1C-6291-E01C-6FDB-DBFEA9E9DF65}"/>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FF1BC56E-B055-E249-90B4-75F21D6EDA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A687F64C-7D1A-CC38-85C2-D2CFF1A2B6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9B6B418-782D-649A-7998-0FA8848A0C42}"/>
              </a:ext>
            </a:extLst>
          </p:cNvPr>
          <p:cNvSpPr>
            <a:spLocks noGrp="1"/>
          </p:cNvSpPr>
          <p:nvPr>
            <p:ph type="dt" sz="half" idx="10"/>
          </p:nvPr>
        </p:nvSpPr>
        <p:spPr/>
        <p:txBody>
          <a:bodyPr/>
          <a:lstStyle/>
          <a:p>
            <a:fld id="{B61BEF0D-F0BB-DE4B-95CE-6DB70DBA9567}" type="datetimeFigureOut">
              <a:rPr lang="en-US" smtClean="0"/>
              <a:pPr/>
              <a:t>9/20/2024</a:t>
            </a:fld>
            <a:endParaRPr lang="en-US" dirty="0"/>
          </a:p>
        </p:txBody>
      </p:sp>
      <p:sp>
        <p:nvSpPr>
          <p:cNvPr id="6" name="Platshållare för sidfot 5">
            <a:extLst>
              <a:ext uri="{FF2B5EF4-FFF2-40B4-BE49-F238E27FC236}">
                <a16:creationId xmlns:a16="http://schemas.microsoft.com/office/drawing/2014/main" id="{5A41CB85-CC45-83FB-D47A-C6375EF5BAAC}"/>
              </a:ext>
            </a:extLst>
          </p:cNvPr>
          <p:cNvSpPr>
            <a:spLocks noGrp="1"/>
          </p:cNvSpPr>
          <p:nvPr>
            <p:ph type="ftr" sz="quarter" idx="11"/>
          </p:nvPr>
        </p:nvSpPr>
        <p:spPr/>
        <p:txBody>
          <a:bodyPr/>
          <a:lstStyle/>
          <a:p>
            <a:endParaRPr lang="en-US" dirty="0"/>
          </a:p>
        </p:txBody>
      </p:sp>
      <p:sp>
        <p:nvSpPr>
          <p:cNvPr id="7" name="Platshållare för bildnummer 6">
            <a:extLst>
              <a:ext uri="{FF2B5EF4-FFF2-40B4-BE49-F238E27FC236}">
                <a16:creationId xmlns:a16="http://schemas.microsoft.com/office/drawing/2014/main" id="{B577871D-6D6E-0CD1-77A3-192C75806A2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58533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DF0D8F-C039-34AC-B544-912285082F95}"/>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5A71FA2-A541-6D31-9D1D-E4CABA5174A8}"/>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D33A2BA-1CC2-FAF0-CF5E-E81B2638597C}"/>
              </a:ext>
            </a:extLst>
          </p:cNvPr>
          <p:cNvSpPr>
            <a:spLocks noGrp="1"/>
          </p:cNvSpPr>
          <p:nvPr>
            <p:ph type="dt" sz="half" idx="10"/>
          </p:nvPr>
        </p:nvSpPr>
        <p:spPr/>
        <p:txBody>
          <a:bodyPr/>
          <a:lstStyle/>
          <a:p>
            <a:fld id="{B61BEF0D-F0BB-DE4B-95CE-6DB70DBA9567}" type="datetimeFigureOut">
              <a:rPr lang="en-US" smtClean="0"/>
              <a:pPr/>
              <a:t>9/20/2024</a:t>
            </a:fld>
            <a:endParaRPr lang="en-US" dirty="0"/>
          </a:p>
        </p:txBody>
      </p:sp>
      <p:sp>
        <p:nvSpPr>
          <p:cNvPr id="5" name="Platshållare för sidfot 4">
            <a:extLst>
              <a:ext uri="{FF2B5EF4-FFF2-40B4-BE49-F238E27FC236}">
                <a16:creationId xmlns:a16="http://schemas.microsoft.com/office/drawing/2014/main" id="{77E38657-2136-5BF3-7332-5A38E810267C}"/>
              </a:ext>
            </a:extLst>
          </p:cNvPr>
          <p:cNvSpPr>
            <a:spLocks noGrp="1"/>
          </p:cNvSpPr>
          <p:nvPr>
            <p:ph type="ftr" sz="quarter" idx="11"/>
          </p:nvPr>
        </p:nvSpPr>
        <p:spPr/>
        <p:txBody>
          <a:bodyPr/>
          <a:lstStyle/>
          <a:p>
            <a:endParaRPr lang="en-US" dirty="0"/>
          </a:p>
        </p:txBody>
      </p:sp>
      <p:sp>
        <p:nvSpPr>
          <p:cNvPr id="6" name="Platshållare för bildnummer 5">
            <a:extLst>
              <a:ext uri="{FF2B5EF4-FFF2-40B4-BE49-F238E27FC236}">
                <a16:creationId xmlns:a16="http://schemas.microsoft.com/office/drawing/2014/main" id="{76712BE0-E6C7-8F55-3F04-65029F0514B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7421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8" name="Rektangel 7"/>
          <p:cNvSpPr/>
          <p:nvPr userDrawn="1"/>
        </p:nvSpPr>
        <p:spPr>
          <a:xfrm>
            <a:off x="1" y="6356351"/>
            <a:ext cx="12192000" cy="501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p:cNvSpPr>
            <a:spLocks noGrp="1"/>
          </p:cNvSpPr>
          <p:nvPr>
            <p:ph idx="1"/>
          </p:nvPr>
        </p:nvSpPr>
        <p:spPr>
          <a:xfrm>
            <a:off x="410547" y="2439529"/>
            <a:ext cx="11370906" cy="3574439"/>
          </a:xfrm>
        </p:spPr>
        <p:txBody>
          <a:bodyPr/>
          <a:lstStyle>
            <a:lvl1pPr>
              <a:defRPr sz="2400"/>
            </a:lvl1pPr>
            <a:lvl2pPr>
              <a:defRPr sz="2200"/>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a:extLst>
              <a:ext uri="{FF2B5EF4-FFF2-40B4-BE49-F238E27FC236}">
                <a16:creationId xmlns:a16="http://schemas.microsoft.com/office/drawing/2014/main" id="{15B6D1AA-23E4-78A9-3D4F-EAA63E52F436}"/>
              </a:ext>
            </a:extLst>
          </p:cNvPr>
          <p:cNvSpPr>
            <a:spLocks noGrp="1"/>
          </p:cNvSpPr>
          <p:nvPr>
            <p:ph type="dt" sz="half" idx="10"/>
          </p:nvPr>
        </p:nvSpPr>
        <p:spPr/>
        <p:txBody>
          <a:bodyPr/>
          <a:lstStyle/>
          <a:p>
            <a:fld id="{9C5C3358-106F-4A3A-8507-6544091CE7EB}" type="datetime1">
              <a:rPr lang="sv-SE" smtClean="0"/>
              <a:t>2024-09-20</a:t>
            </a:fld>
            <a:endParaRPr lang="sv-SE" dirty="0"/>
          </a:p>
        </p:txBody>
      </p:sp>
      <p:sp>
        <p:nvSpPr>
          <p:cNvPr id="10" name="Platshållare för sidfot 9">
            <a:extLst>
              <a:ext uri="{FF2B5EF4-FFF2-40B4-BE49-F238E27FC236}">
                <a16:creationId xmlns:a16="http://schemas.microsoft.com/office/drawing/2014/main" id="{0F70FD8E-AF24-D383-E932-A62BCD6CC861}"/>
              </a:ext>
            </a:extLst>
          </p:cNvPr>
          <p:cNvSpPr>
            <a:spLocks noGrp="1"/>
          </p:cNvSpPr>
          <p:nvPr>
            <p:ph type="ftr" sz="quarter" idx="11"/>
          </p:nvPr>
        </p:nvSpPr>
        <p:spPr/>
        <p:txBody>
          <a:bodyPr/>
          <a:lstStyle/>
          <a:p>
            <a:r>
              <a:rPr lang="sv-SE"/>
              <a:t>Sidfot</a:t>
            </a:r>
            <a:endParaRPr lang="sv-SE" dirty="0"/>
          </a:p>
        </p:txBody>
      </p:sp>
      <p:sp>
        <p:nvSpPr>
          <p:cNvPr id="11" name="Platshållare för bildnummer 10">
            <a:extLst>
              <a:ext uri="{FF2B5EF4-FFF2-40B4-BE49-F238E27FC236}">
                <a16:creationId xmlns:a16="http://schemas.microsoft.com/office/drawing/2014/main" id="{D3089D46-ACE7-DD03-5C3D-19DA2BF32DD9}"/>
              </a:ext>
            </a:extLst>
          </p:cNvPr>
          <p:cNvSpPr>
            <a:spLocks noGrp="1"/>
          </p:cNvSpPr>
          <p:nvPr>
            <p:ph type="sldNum" sz="quarter" idx="12"/>
          </p:nvPr>
        </p:nvSpPr>
        <p:spPr/>
        <p:txBody>
          <a:bodyPr/>
          <a:lstStyle/>
          <a:p>
            <a:fld id="{130DDE8C-17E0-4539-9C15-C1E9D231907F}" type="slidenum">
              <a:rPr lang="sv-SE" smtClean="0"/>
              <a:pPr/>
              <a:t>‹#›</a:t>
            </a:fld>
            <a:endParaRPr lang="sv-SE" dirty="0"/>
          </a:p>
        </p:txBody>
      </p:sp>
      <p:sp>
        <p:nvSpPr>
          <p:cNvPr id="12" name="Rubrik 11">
            <a:extLst>
              <a:ext uri="{FF2B5EF4-FFF2-40B4-BE49-F238E27FC236}">
                <a16:creationId xmlns:a16="http://schemas.microsoft.com/office/drawing/2014/main" id="{F419F65B-B0D5-F0B7-4073-F138499AA0A2}"/>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4030273105"/>
      </p:ext>
    </p:extLst>
  </p:cSld>
  <p:clrMapOvr>
    <a:masterClrMapping/>
  </p:clrMapOvr>
  <p:extLst>
    <p:ext uri="{DCECCB84-F9BA-43D5-87BE-67443E8EF086}">
      <p15:sldGuideLst xmlns:p15="http://schemas.microsoft.com/office/powerpoint/2012/main">
        <p15:guide id="3" pos="25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C78B8753-C883-B746-9EBB-41A0BC06E248}"/>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D3DE07B-78FA-8C66-F598-01AF36E5638F}"/>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C6AC4C4-0C72-21E8-648A-171B6DA3777F}"/>
              </a:ext>
            </a:extLst>
          </p:cNvPr>
          <p:cNvSpPr>
            <a:spLocks noGrp="1"/>
          </p:cNvSpPr>
          <p:nvPr>
            <p:ph type="dt" sz="half" idx="10"/>
          </p:nvPr>
        </p:nvSpPr>
        <p:spPr/>
        <p:txBody>
          <a:bodyPr/>
          <a:lstStyle/>
          <a:p>
            <a:fld id="{B61BEF0D-F0BB-DE4B-95CE-6DB70DBA9567}" type="datetimeFigureOut">
              <a:rPr lang="en-US" smtClean="0"/>
              <a:pPr/>
              <a:t>9/20/2024</a:t>
            </a:fld>
            <a:endParaRPr lang="en-US" dirty="0"/>
          </a:p>
        </p:txBody>
      </p:sp>
      <p:sp>
        <p:nvSpPr>
          <p:cNvPr id="5" name="Platshållare för sidfot 4">
            <a:extLst>
              <a:ext uri="{FF2B5EF4-FFF2-40B4-BE49-F238E27FC236}">
                <a16:creationId xmlns:a16="http://schemas.microsoft.com/office/drawing/2014/main" id="{F4A3CB3A-6CB0-BDCB-4BA4-0ADC6A5D0170}"/>
              </a:ext>
            </a:extLst>
          </p:cNvPr>
          <p:cNvSpPr>
            <a:spLocks noGrp="1"/>
          </p:cNvSpPr>
          <p:nvPr>
            <p:ph type="ftr" sz="quarter" idx="11"/>
          </p:nvPr>
        </p:nvSpPr>
        <p:spPr/>
        <p:txBody>
          <a:bodyPr/>
          <a:lstStyle/>
          <a:p>
            <a:endParaRPr lang="en-US" dirty="0"/>
          </a:p>
        </p:txBody>
      </p:sp>
      <p:sp>
        <p:nvSpPr>
          <p:cNvPr id="6" name="Platshållare för bildnummer 5">
            <a:extLst>
              <a:ext uri="{FF2B5EF4-FFF2-40B4-BE49-F238E27FC236}">
                <a16:creationId xmlns:a16="http://schemas.microsoft.com/office/drawing/2014/main" id="{F709B686-FFD4-7B3B-5105-51637742A82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65046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88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ight Side Picture Bulletpoints">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84047F10-05B1-4497-B327-8EA2C005AA85}"/>
              </a:ext>
            </a:extLst>
          </p:cNvPr>
          <p:cNvSpPr>
            <a:spLocks noGrp="1"/>
          </p:cNvSpPr>
          <p:nvPr>
            <p:ph type="pic" sz="quarter" idx="10"/>
          </p:nvPr>
        </p:nvSpPr>
        <p:spPr>
          <a:xfrm>
            <a:off x="7627938" y="0"/>
            <a:ext cx="4564062" cy="6858000"/>
          </a:xfrm>
          <a:prstGeom prst="rect">
            <a:avLst/>
          </a:prstGeom>
        </p:spPr>
        <p:txBody>
          <a:bodyPr/>
          <a:lstStyle/>
          <a:p>
            <a:r>
              <a:rPr lang="en-US"/>
              <a:t>Click icon to add picture</a:t>
            </a:r>
            <a:endParaRPr lang="en-GB"/>
          </a:p>
        </p:txBody>
      </p:sp>
      <p:sp>
        <p:nvSpPr>
          <p:cNvPr id="16" name="Text Placeholder 15">
            <a:extLst>
              <a:ext uri="{FF2B5EF4-FFF2-40B4-BE49-F238E27FC236}">
                <a16:creationId xmlns:a16="http://schemas.microsoft.com/office/drawing/2014/main" id="{60F0E2F8-FC76-4706-A200-AE65B8B346ED}"/>
              </a:ext>
            </a:extLst>
          </p:cNvPr>
          <p:cNvSpPr>
            <a:spLocks noGrp="1"/>
          </p:cNvSpPr>
          <p:nvPr>
            <p:ph type="body" sz="quarter" idx="11" hasCustomPrompt="1"/>
          </p:nvPr>
        </p:nvSpPr>
        <p:spPr>
          <a:xfrm>
            <a:off x="1028700" y="1280160"/>
            <a:ext cx="5791200" cy="1447165"/>
          </a:xfrm>
          <a:prstGeom prst="rect">
            <a:avLst/>
          </a:prstGeom>
        </p:spPr>
        <p:txBody>
          <a:bodyPr/>
          <a:lstStyle>
            <a:lvl1pPr marL="0" indent="0">
              <a:lnSpc>
                <a:spcPct val="80000"/>
              </a:lnSpc>
              <a:buNone/>
              <a:defRPr sz="4400" b="1">
                <a:solidFill>
                  <a:srgbClr val="3C454A"/>
                </a:solidFill>
                <a:latin typeface="+mj-lt"/>
              </a:defRPr>
            </a:lvl1pPr>
          </a:lstStyle>
          <a:p>
            <a:pPr lvl="0"/>
            <a:r>
              <a:rPr lang="lv-LV" dirty="0" err="1"/>
              <a:t>Headline</a:t>
            </a:r>
            <a:r>
              <a:rPr lang="lv-LV" dirty="0"/>
              <a:t> </a:t>
            </a:r>
            <a:r>
              <a:rPr lang="lv-LV" dirty="0" err="1"/>
              <a:t>example</a:t>
            </a:r>
            <a:endParaRPr lang="lv-LV" dirty="0"/>
          </a:p>
          <a:p>
            <a:pPr lvl="0"/>
            <a:r>
              <a:rPr lang="lv-LV" dirty="0" err="1"/>
              <a:t>with</a:t>
            </a:r>
            <a:r>
              <a:rPr lang="lv-LV" dirty="0"/>
              <a:t> </a:t>
            </a:r>
            <a:r>
              <a:rPr lang="lv-LV" dirty="0" err="1"/>
              <a:t>an</a:t>
            </a:r>
            <a:r>
              <a:rPr lang="lv-LV" dirty="0"/>
              <a:t> </a:t>
            </a:r>
            <a:r>
              <a:rPr lang="lv-LV" dirty="0" err="1"/>
              <a:t>emphasis</a:t>
            </a:r>
            <a:endParaRPr lang="en-GB" dirty="0"/>
          </a:p>
        </p:txBody>
      </p:sp>
      <p:sp>
        <p:nvSpPr>
          <p:cNvPr id="18" name="Text Placeholder 17">
            <a:extLst>
              <a:ext uri="{FF2B5EF4-FFF2-40B4-BE49-F238E27FC236}">
                <a16:creationId xmlns:a16="http://schemas.microsoft.com/office/drawing/2014/main" id="{D8E9370F-5ACC-4D98-A7E8-DCC60DD138CB}"/>
              </a:ext>
            </a:extLst>
          </p:cNvPr>
          <p:cNvSpPr>
            <a:spLocks noGrp="1"/>
          </p:cNvSpPr>
          <p:nvPr>
            <p:ph type="body" sz="quarter" idx="12"/>
          </p:nvPr>
        </p:nvSpPr>
        <p:spPr>
          <a:xfrm>
            <a:off x="1028701" y="3063875"/>
            <a:ext cx="5791200" cy="2743200"/>
          </a:xfrm>
          <a:prstGeom prst="rect">
            <a:avLst/>
          </a:prstGeom>
        </p:spPr>
        <p:txBody>
          <a:bodyPr/>
          <a:lstStyle>
            <a:lvl1pPr>
              <a:buClr>
                <a:srgbClr val="008A00"/>
              </a:buClr>
              <a:buSzPct val="125000"/>
              <a:defRPr sz="2000">
                <a:solidFill>
                  <a:srgbClr val="3C454A"/>
                </a:solidFill>
              </a:defRPr>
            </a:lvl1pPr>
            <a:lvl2pPr>
              <a:buClr>
                <a:srgbClr val="008A00"/>
              </a:buClr>
              <a:buSzPct val="125000"/>
              <a:defRPr sz="2000">
                <a:solidFill>
                  <a:srgbClr val="3C454A"/>
                </a:solidFill>
              </a:defRPr>
            </a:lvl2pPr>
            <a:lvl3pPr>
              <a:buClr>
                <a:srgbClr val="008A00"/>
              </a:buClr>
              <a:buSzPct val="125000"/>
              <a:defRPr sz="2000">
                <a:solidFill>
                  <a:srgbClr val="3C454A"/>
                </a:solidFill>
              </a:defRPr>
            </a:lvl3pPr>
            <a:lvl4pPr>
              <a:buClr>
                <a:srgbClr val="008A00"/>
              </a:buClr>
              <a:buSzPct val="125000"/>
              <a:defRPr sz="2000">
                <a:solidFill>
                  <a:srgbClr val="3C454A"/>
                </a:solidFill>
              </a:defRPr>
            </a:lvl4pPr>
            <a:lvl5pPr>
              <a:buClr>
                <a:srgbClr val="008A00"/>
              </a:buClr>
              <a:buSzPct val="125000"/>
              <a:defRPr sz="2000">
                <a:solidFill>
                  <a:srgbClr val="3C454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2580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ight Side Picture Tex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84047F10-05B1-4497-B327-8EA2C005AA85}"/>
              </a:ext>
            </a:extLst>
          </p:cNvPr>
          <p:cNvSpPr>
            <a:spLocks noGrp="1"/>
          </p:cNvSpPr>
          <p:nvPr>
            <p:ph type="pic" sz="quarter" idx="10"/>
          </p:nvPr>
        </p:nvSpPr>
        <p:spPr>
          <a:xfrm>
            <a:off x="7627938" y="0"/>
            <a:ext cx="4564062" cy="6858000"/>
          </a:xfrm>
          <a:prstGeom prst="rect">
            <a:avLst/>
          </a:prstGeom>
        </p:spPr>
        <p:txBody>
          <a:bodyPr/>
          <a:lstStyle/>
          <a:p>
            <a:r>
              <a:rPr lang="en-US" dirty="0"/>
              <a:t>Click icon to add picture</a:t>
            </a:r>
            <a:endParaRPr lang="en-GB" dirty="0"/>
          </a:p>
        </p:txBody>
      </p:sp>
      <p:sp>
        <p:nvSpPr>
          <p:cNvPr id="16" name="Text Placeholder 15">
            <a:extLst>
              <a:ext uri="{FF2B5EF4-FFF2-40B4-BE49-F238E27FC236}">
                <a16:creationId xmlns:a16="http://schemas.microsoft.com/office/drawing/2014/main" id="{60F0E2F8-FC76-4706-A200-AE65B8B346ED}"/>
              </a:ext>
            </a:extLst>
          </p:cNvPr>
          <p:cNvSpPr>
            <a:spLocks noGrp="1"/>
          </p:cNvSpPr>
          <p:nvPr>
            <p:ph type="body" sz="quarter" idx="11" hasCustomPrompt="1"/>
          </p:nvPr>
        </p:nvSpPr>
        <p:spPr>
          <a:xfrm>
            <a:off x="1028700" y="1280160"/>
            <a:ext cx="5791200" cy="1447165"/>
          </a:xfrm>
          <a:prstGeom prst="rect">
            <a:avLst/>
          </a:prstGeom>
        </p:spPr>
        <p:txBody>
          <a:bodyPr/>
          <a:lstStyle>
            <a:lvl1pPr marL="0" indent="0">
              <a:lnSpc>
                <a:spcPct val="80000"/>
              </a:lnSpc>
              <a:buNone/>
              <a:defRPr sz="4400" b="1">
                <a:solidFill>
                  <a:srgbClr val="3C454A"/>
                </a:solidFill>
                <a:latin typeface="+mj-lt"/>
              </a:defRPr>
            </a:lvl1pPr>
          </a:lstStyle>
          <a:p>
            <a:pPr lvl="0"/>
            <a:r>
              <a:rPr lang="lv-LV" dirty="0" err="1"/>
              <a:t>Headline</a:t>
            </a:r>
            <a:r>
              <a:rPr lang="lv-LV" dirty="0"/>
              <a:t> </a:t>
            </a:r>
            <a:r>
              <a:rPr lang="lv-LV" dirty="0" err="1"/>
              <a:t>example</a:t>
            </a:r>
            <a:endParaRPr lang="lv-LV" dirty="0"/>
          </a:p>
          <a:p>
            <a:pPr lvl="0"/>
            <a:r>
              <a:rPr lang="lv-LV" dirty="0" err="1"/>
              <a:t>with</a:t>
            </a:r>
            <a:r>
              <a:rPr lang="lv-LV" dirty="0"/>
              <a:t> </a:t>
            </a:r>
            <a:r>
              <a:rPr lang="lv-LV" dirty="0" err="1"/>
              <a:t>an</a:t>
            </a:r>
            <a:r>
              <a:rPr lang="lv-LV" dirty="0"/>
              <a:t> </a:t>
            </a:r>
            <a:r>
              <a:rPr lang="lv-LV" dirty="0" err="1"/>
              <a:t>emphasis</a:t>
            </a:r>
            <a:endParaRPr lang="en-GB" dirty="0"/>
          </a:p>
        </p:txBody>
      </p:sp>
      <p:sp>
        <p:nvSpPr>
          <p:cNvPr id="18" name="Text Placeholder 17">
            <a:extLst>
              <a:ext uri="{FF2B5EF4-FFF2-40B4-BE49-F238E27FC236}">
                <a16:creationId xmlns:a16="http://schemas.microsoft.com/office/drawing/2014/main" id="{D8E9370F-5ACC-4D98-A7E8-DCC60DD138CB}"/>
              </a:ext>
            </a:extLst>
          </p:cNvPr>
          <p:cNvSpPr>
            <a:spLocks noGrp="1"/>
          </p:cNvSpPr>
          <p:nvPr>
            <p:ph type="body" sz="quarter" idx="12"/>
          </p:nvPr>
        </p:nvSpPr>
        <p:spPr>
          <a:xfrm>
            <a:off x="1028701" y="3063875"/>
            <a:ext cx="5791200" cy="2743200"/>
          </a:xfrm>
          <a:prstGeom prst="rect">
            <a:avLst/>
          </a:prstGeom>
        </p:spPr>
        <p:txBody>
          <a:bodyPr/>
          <a:lstStyle>
            <a:lvl1pPr marL="0" indent="0">
              <a:buClr>
                <a:srgbClr val="008A00"/>
              </a:buClr>
              <a:buSzPct val="125000"/>
              <a:buNone/>
              <a:defRPr sz="2000">
                <a:solidFill>
                  <a:srgbClr val="3C454A"/>
                </a:solidFill>
              </a:defRPr>
            </a:lvl1pPr>
            <a:lvl2pPr marL="457200" indent="0">
              <a:buClr>
                <a:srgbClr val="008A00"/>
              </a:buClr>
              <a:buSzPct val="125000"/>
              <a:buNone/>
              <a:defRPr sz="2000">
                <a:solidFill>
                  <a:srgbClr val="3C454A"/>
                </a:solidFill>
              </a:defRPr>
            </a:lvl2pPr>
            <a:lvl3pPr marL="914400" indent="0">
              <a:buClr>
                <a:srgbClr val="008A00"/>
              </a:buClr>
              <a:buSzPct val="125000"/>
              <a:buNone/>
              <a:defRPr sz="2000">
                <a:solidFill>
                  <a:srgbClr val="3C454A"/>
                </a:solidFill>
              </a:defRPr>
            </a:lvl3pPr>
            <a:lvl4pPr marL="1371600" indent="0">
              <a:buClr>
                <a:srgbClr val="008A00"/>
              </a:buClr>
              <a:buSzPct val="125000"/>
              <a:buNone/>
              <a:defRPr sz="2000">
                <a:solidFill>
                  <a:srgbClr val="3C454A"/>
                </a:solidFill>
              </a:defRPr>
            </a:lvl4pPr>
            <a:lvl5pPr marL="1828800" indent="0">
              <a:buClr>
                <a:srgbClr val="008A00"/>
              </a:buClr>
              <a:buSzPct val="125000"/>
              <a:buNone/>
              <a:defRPr sz="2000">
                <a:solidFill>
                  <a:srgbClr val="3C454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606491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ft side Picture Text">
    <p:spTree>
      <p:nvGrpSpPr>
        <p:cNvPr id="1" name=""/>
        <p:cNvGrpSpPr/>
        <p:nvPr/>
      </p:nvGrpSpPr>
      <p:grpSpPr>
        <a:xfrm>
          <a:off x="0" y="0"/>
          <a:ext cx="0" cy="0"/>
          <a:chOff x="0" y="0"/>
          <a:chExt cx="0" cy="0"/>
        </a:xfrm>
      </p:grpSpPr>
      <p:sp>
        <p:nvSpPr>
          <p:cNvPr id="11" name="Picture Placeholder 13">
            <a:extLst>
              <a:ext uri="{FF2B5EF4-FFF2-40B4-BE49-F238E27FC236}">
                <a16:creationId xmlns:a16="http://schemas.microsoft.com/office/drawing/2014/main" id="{99FB40F1-0086-42E6-BD94-68D263D55692}"/>
              </a:ext>
            </a:extLst>
          </p:cNvPr>
          <p:cNvSpPr>
            <a:spLocks noGrp="1"/>
          </p:cNvSpPr>
          <p:nvPr>
            <p:ph type="pic" sz="quarter" idx="10"/>
          </p:nvPr>
        </p:nvSpPr>
        <p:spPr>
          <a:xfrm>
            <a:off x="0" y="0"/>
            <a:ext cx="4564062" cy="6858000"/>
          </a:xfrm>
          <a:prstGeom prst="rect">
            <a:avLst/>
          </a:prstGeom>
        </p:spPr>
        <p:txBody>
          <a:bodyPr/>
          <a:lstStyle/>
          <a:p>
            <a:r>
              <a:rPr lang="en-US"/>
              <a:t>Click icon to add picture</a:t>
            </a:r>
            <a:endParaRPr lang="en-GB"/>
          </a:p>
        </p:txBody>
      </p:sp>
      <p:sp>
        <p:nvSpPr>
          <p:cNvPr id="12" name="Text Placeholder 15">
            <a:extLst>
              <a:ext uri="{FF2B5EF4-FFF2-40B4-BE49-F238E27FC236}">
                <a16:creationId xmlns:a16="http://schemas.microsoft.com/office/drawing/2014/main" id="{DF4FB3DB-65A3-40B8-8707-E8C1D1752599}"/>
              </a:ext>
            </a:extLst>
          </p:cNvPr>
          <p:cNvSpPr>
            <a:spLocks noGrp="1"/>
          </p:cNvSpPr>
          <p:nvPr>
            <p:ph type="body" sz="quarter" idx="11" hasCustomPrompt="1"/>
          </p:nvPr>
        </p:nvSpPr>
        <p:spPr>
          <a:xfrm>
            <a:off x="5379720" y="1280160"/>
            <a:ext cx="5791200" cy="1447165"/>
          </a:xfrm>
          <a:prstGeom prst="rect">
            <a:avLst/>
          </a:prstGeom>
        </p:spPr>
        <p:txBody>
          <a:bodyPr/>
          <a:lstStyle>
            <a:lvl1pPr marL="0" indent="0">
              <a:lnSpc>
                <a:spcPct val="80000"/>
              </a:lnSpc>
              <a:buNone/>
              <a:defRPr sz="4400" b="1">
                <a:solidFill>
                  <a:srgbClr val="3C454A"/>
                </a:solidFill>
                <a:latin typeface="+mj-lt"/>
              </a:defRPr>
            </a:lvl1pPr>
          </a:lstStyle>
          <a:p>
            <a:pPr lvl="0"/>
            <a:r>
              <a:rPr lang="lv-LV" dirty="0" err="1"/>
              <a:t>Headline</a:t>
            </a:r>
            <a:r>
              <a:rPr lang="lv-LV" dirty="0"/>
              <a:t> </a:t>
            </a:r>
            <a:r>
              <a:rPr lang="lv-LV" dirty="0" err="1"/>
              <a:t>example</a:t>
            </a:r>
            <a:endParaRPr lang="lv-LV" dirty="0"/>
          </a:p>
          <a:p>
            <a:pPr lvl="0"/>
            <a:r>
              <a:rPr lang="lv-LV" dirty="0" err="1"/>
              <a:t>with</a:t>
            </a:r>
            <a:r>
              <a:rPr lang="lv-LV" dirty="0"/>
              <a:t> </a:t>
            </a:r>
            <a:r>
              <a:rPr lang="lv-LV" dirty="0" err="1"/>
              <a:t>an</a:t>
            </a:r>
            <a:r>
              <a:rPr lang="lv-LV" dirty="0"/>
              <a:t> </a:t>
            </a:r>
            <a:r>
              <a:rPr lang="lv-LV" dirty="0" err="1"/>
              <a:t>emphasis</a:t>
            </a:r>
            <a:endParaRPr lang="en-GB" dirty="0"/>
          </a:p>
        </p:txBody>
      </p:sp>
      <p:sp>
        <p:nvSpPr>
          <p:cNvPr id="13" name="Text Placeholder 17">
            <a:extLst>
              <a:ext uri="{FF2B5EF4-FFF2-40B4-BE49-F238E27FC236}">
                <a16:creationId xmlns:a16="http://schemas.microsoft.com/office/drawing/2014/main" id="{C0F4687C-5496-474F-8366-0B05E888890D}"/>
              </a:ext>
            </a:extLst>
          </p:cNvPr>
          <p:cNvSpPr>
            <a:spLocks noGrp="1"/>
          </p:cNvSpPr>
          <p:nvPr>
            <p:ph type="body" sz="quarter" idx="12"/>
          </p:nvPr>
        </p:nvSpPr>
        <p:spPr>
          <a:xfrm>
            <a:off x="5379721" y="3063875"/>
            <a:ext cx="5791200" cy="2743200"/>
          </a:xfrm>
          <a:prstGeom prst="rect">
            <a:avLst/>
          </a:prstGeom>
        </p:spPr>
        <p:txBody>
          <a:bodyPr/>
          <a:lstStyle>
            <a:lvl1pPr marL="0" indent="0">
              <a:buClr>
                <a:srgbClr val="008A00"/>
              </a:buClr>
              <a:buSzPct val="125000"/>
              <a:buNone/>
              <a:defRPr sz="2000">
                <a:solidFill>
                  <a:srgbClr val="3C454A"/>
                </a:solidFill>
              </a:defRPr>
            </a:lvl1pPr>
            <a:lvl2pPr marL="457200" indent="0">
              <a:buClr>
                <a:srgbClr val="008A00"/>
              </a:buClr>
              <a:buSzPct val="125000"/>
              <a:buNone/>
              <a:defRPr sz="2000">
                <a:solidFill>
                  <a:srgbClr val="3C454A"/>
                </a:solidFill>
              </a:defRPr>
            </a:lvl2pPr>
            <a:lvl3pPr marL="914400" indent="0">
              <a:buClr>
                <a:srgbClr val="008A00"/>
              </a:buClr>
              <a:buSzPct val="125000"/>
              <a:buNone/>
              <a:defRPr sz="2000">
                <a:solidFill>
                  <a:srgbClr val="3C454A"/>
                </a:solidFill>
              </a:defRPr>
            </a:lvl3pPr>
            <a:lvl4pPr marL="1371600" indent="0">
              <a:buClr>
                <a:srgbClr val="008A00"/>
              </a:buClr>
              <a:buSzPct val="125000"/>
              <a:buNone/>
              <a:defRPr sz="2000">
                <a:solidFill>
                  <a:srgbClr val="3C454A"/>
                </a:solidFill>
              </a:defRPr>
            </a:lvl4pPr>
            <a:lvl5pPr marL="1828800" indent="0">
              <a:buClr>
                <a:srgbClr val="008A00"/>
              </a:buClr>
              <a:buSzPct val="125000"/>
              <a:buNone/>
              <a:defRPr sz="2000">
                <a:solidFill>
                  <a:srgbClr val="3C454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0313788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Page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ext Placeholder 15">
            <a:extLst>
              <a:ext uri="{FF2B5EF4-FFF2-40B4-BE49-F238E27FC236}">
                <a16:creationId xmlns:a16="http://schemas.microsoft.com/office/drawing/2014/main" id="{89D75595-639F-4983-8AB0-DE5160456FF1}"/>
              </a:ext>
            </a:extLst>
          </p:cNvPr>
          <p:cNvSpPr>
            <a:spLocks noGrp="1"/>
          </p:cNvSpPr>
          <p:nvPr>
            <p:ph type="body" sz="quarter" idx="11" hasCustomPrompt="1"/>
          </p:nvPr>
        </p:nvSpPr>
        <p:spPr>
          <a:xfrm>
            <a:off x="1028700" y="731520"/>
            <a:ext cx="10355580" cy="586105"/>
          </a:xfrm>
          <a:prstGeom prst="rect">
            <a:avLst/>
          </a:prstGeom>
        </p:spPr>
        <p:txBody>
          <a:bodyPr/>
          <a:lstStyle>
            <a:lvl1pPr marL="0" indent="0">
              <a:lnSpc>
                <a:spcPct val="80000"/>
              </a:lnSpc>
              <a:buNone/>
              <a:defRPr sz="4400" b="1">
                <a:solidFill>
                  <a:srgbClr val="3C454A"/>
                </a:solidFill>
                <a:latin typeface="+mj-lt"/>
              </a:defRPr>
            </a:lvl1pPr>
          </a:lstStyle>
          <a:p>
            <a:pPr lvl="0"/>
            <a:r>
              <a:rPr lang="lv-LV" dirty="0" err="1"/>
              <a:t>Headline</a:t>
            </a:r>
            <a:r>
              <a:rPr lang="lv-LV" dirty="0"/>
              <a:t> </a:t>
            </a:r>
            <a:r>
              <a:rPr lang="lv-LV" dirty="0" err="1"/>
              <a:t>example</a:t>
            </a:r>
            <a:endParaRPr lang="en-GB" dirty="0"/>
          </a:p>
        </p:txBody>
      </p:sp>
      <p:sp>
        <p:nvSpPr>
          <p:cNvPr id="5" name="Text Placeholder 17">
            <a:extLst>
              <a:ext uri="{FF2B5EF4-FFF2-40B4-BE49-F238E27FC236}">
                <a16:creationId xmlns:a16="http://schemas.microsoft.com/office/drawing/2014/main" id="{99030FE9-0D50-4248-9DBC-C956EA298CF4}"/>
              </a:ext>
            </a:extLst>
          </p:cNvPr>
          <p:cNvSpPr>
            <a:spLocks noGrp="1"/>
          </p:cNvSpPr>
          <p:nvPr>
            <p:ph type="body" sz="quarter" idx="12"/>
          </p:nvPr>
        </p:nvSpPr>
        <p:spPr>
          <a:xfrm>
            <a:off x="1028700" y="1768474"/>
            <a:ext cx="10408920" cy="3946525"/>
          </a:xfrm>
          <a:prstGeom prst="rect">
            <a:avLst/>
          </a:prstGeom>
        </p:spPr>
        <p:txBody>
          <a:bodyPr/>
          <a:lstStyle>
            <a:lvl1pPr marL="0" indent="0">
              <a:buClr>
                <a:srgbClr val="008A00"/>
              </a:buClr>
              <a:buSzPct val="125000"/>
              <a:buNone/>
              <a:defRPr sz="2000">
                <a:solidFill>
                  <a:srgbClr val="3C454A"/>
                </a:solidFill>
              </a:defRPr>
            </a:lvl1pPr>
            <a:lvl2pPr marL="457200" indent="0">
              <a:buClr>
                <a:srgbClr val="008A00"/>
              </a:buClr>
              <a:buSzPct val="125000"/>
              <a:buNone/>
              <a:defRPr sz="2000">
                <a:solidFill>
                  <a:srgbClr val="3C454A"/>
                </a:solidFill>
              </a:defRPr>
            </a:lvl2pPr>
            <a:lvl3pPr marL="914400" indent="0">
              <a:buClr>
                <a:srgbClr val="008A00"/>
              </a:buClr>
              <a:buSzPct val="125000"/>
              <a:buNone/>
              <a:defRPr sz="2000">
                <a:solidFill>
                  <a:srgbClr val="3C454A"/>
                </a:solidFill>
              </a:defRPr>
            </a:lvl3pPr>
            <a:lvl4pPr marL="1371600" indent="0">
              <a:buClr>
                <a:srgbClr val="008A00"/>
              </a:buClr>
              <a:buSzPct val="125000"/>
              <a:buNone/>
              <a:defRPr sz="2000">
                <a:solidFill>
                  <a:srgbClr val="3C454A"/>
                </a:solidFill>
              </a:defRPr>
            </a:lvl4pPr>
            <a:lvl5pPr marL="1828800" indent="0">
              <a:buClr>
                <a:srgbClr val="008A00"/>
              </a:buClr>
              <a:buSzPct val="125000"/>
              <a:buNone/>
              <a:defRPr sz="2000">
                <a:solidFill>
                  <a:srgbClr val="3C454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6568596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E270DA0-2C13-42BB-BCD9-1DC48AD3F8DF}"/>
              </a:ext>
            </a:extLst>
          </p:cNvPr>
          <p:cNvSpPr>
            <a:spLocks noGrp="1"/>
          </p:cNvSpPr>
          <p:nvPr>
            <p:ph type="body" sz="quarter" idx="10" hasCustomPrompt="1"/>
          </p:nvPr>
        </p:nvSpPr>
        <p:spPr>
          <a:xfrm>
            <a:off x="1332865" y="2491741"/>
            <a:ext cx="6477000" cy="845820"/>
          </a:xfrm>
          <a:prstGeom prst="rect">
            <a:avLst/>
          </a:prstGeom>
        </p:spPr>
        <p:txBody>
          <a:bodyPr/>
          <a:lstStyle>
            <a:lvl1pPr marL="0" indent="0">
              <a:buNone/>
              <a:defRPr sz="6600" b="1">
                <a:solidFill>
                  <a:srgbClr val="3C454A"/>
                </a:solidFill>
                <a:latin typeface="+mj-lt"/>
              </a:defRPr>
            </a:lvl1pPr>
            <a:lvl2pPr marL="457200" indent="0">
              <a:buNone/>
              <a:defRPr sz="6600">
                <a:solidFill>
                  <a:schemeClr val="bg1"/>
                </a:solidFill>
                <a:latin typeface="+mj-lt"/>
              </a:defRPr>
            </a:lvl2pPr>
            <a:lvl3pPr marL="914400" indent="0">
              <a:buNone/>
              <a:defRPr sz="6600">
                <a:solidFill>
                  <a:schemeClr val="bg1"/>
                </a:solidFill>
                <a:latin typeface="+mj-lt"/>
              </a:defRPr>
            </a:lvl3pPr>
            <a:lvl4pPr marL="1371600" indent="0">
              <a:buNone/>
              <a:defRPr sz="6600">
                <a:solidFill>
                  <a:schemeClr val="bg1"/>
                </a:solidFill>
                <a:latin typeface="+mj-lt"/>
              </a:defRPr>
            </a:lvl4pPr>
            <a:lvl5pPr marL="1828800" indent="0">
              <a:buNone/>
              <a:defRPr sz="6600">
                <a:solidFill>
                  <a:schemeClr val="bg1"/>
                </a:solidFill>
                <a:latin typeface="+mj-lt"/>
              </a:defRPr>
            </a:lvl5pPr>
          </a:lstStyle>
          <a:p>
            <a:pPr lvl="0"/>
            <a:r>
              <a:rPr lang="lv-LV" dirty="0" err="1"/>
              <a:t>Transition</a:t>
            </a:r>
            <a:r>
              <a:rPr lang="lv-LV" dirty="0"/>
              <a:t> </a:t>
            </a:r>
            <a:r>
              <a:rPr lang="lv-LV" dirty="0" err="1"/>
              <a:t>slide</a:t>
            </a:r>
            <a:endParaRPr lang="en-GB" dirty="0"/>
          </a:p>
        </p:txBody>
      </p:sp>
      <p:sp>
        <p:nvSpPr>
          <p:cNvPr id="6" name="Text Placeholder 4">
            <a:extLst>
              <a:ext uri="{FF2B5EF4-FFF2-40B4-BE49-F238E27FC236}">
                <a16:creationId xmlns:a16="http://schemas.microsoft.com/office/drawing/2014/main" id="{839F55CF-ABAD-4D3A-837C-8464F8CB73A4}"/>
              </a:ext>
            </a:extLst>
          </p:cNvPr>
          <p:cNvSpPr>
            <a:spLocks noGrp="1"/>
          </p:cNvSpPr>
          <p:nvPr>
            <p:ph type="body" sz="quarter" idx="11" hasCustomPrompt="1"/>
          </p:nvPr>
        </p:nvSpPr>
        <p:spPr>
          <a:xfrm>
            <a:off x="1332864" y="3520440"/>
            <a:ext cx="6896736" cy="1041399"/>
          </a:xfrm>
          <a:prstGeom prst="rect">
            <a:avLst/>
          </a:prstGeom>
        </p:spPr>
        <p:txBody>
          <a:bodyPr/>
          <a:lstStyle>
            <a:lvl1pPr marL="0" indent="0">
              <a:buNone/>
              <a:defRPr sz="3200">
                <a:solidFill>
                  <a:srgbClr val="3C454A"/>
                </a:solidFill>
                <a:latin typeface="+mj-lt"/>
              </a:defRPr>
            </a:lvl1pPr>
            <a:lvl2pPr marL="457200" indent="0">
              <a:buNone/>
              <a:defRPr sz="6600">
                <a:solidFill>
                  <a:schemeClr val="bg1"/>
                </a:solidFill>
                <a:latin typeface="+mj-lt"/>
              </a:defRPr>
            </a:lvl2pPr>
            <a:lvl3pPr marL="914400" indent="0">
              <a:buNone/>
              <a:defRPr sz="6600">
                <a:solidFill>
                  <a:schemeClr val="bg1"/>
                </a:solidFill>
                <a:latin typeface="+mj-lt"/>
              </a:defRPr>
            </a:lvl3pPr>
            <a:lvl4pPr marL="1371600" indent="0">
              <a:buNone/>
              <a:defRPr sz="6600">
                <a:solidFill>
                  <a:schemeClr val="bg1"/>
                </a:solidFill>
                <a:latin typeface="+mj-lt"/>
              </a:defRPr>
            </a:lvl4pPr>
            <a:lvl5pPr marL="1828800" indent="0">
              <a:buNone/>
              <a:defRPr sz="6600">
                <a:solidFill>
                  <a:schemeClr val="bg1"/>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lv-LV" dirty="0" err="1"/>
              <a:t>Secondary</a:t>
            </a:r>
            <a:r>
              <a:rPr lang="lv-LV" dirty="0"/>
              <a:t> </a:t>
            </a:r>
            <a:r>
              <a:rPr lang="lv-LV" dirty="0" err="1"/>
              <a:t>Headline</a:t>
            </a:r>
            <a:endParaRPr lang="en-GB" dirty="0"/>
          </a:p>
        </p:txBody>
      </p:sp>
      <p:cxnSp>
        <p:nvCxnSpPr>
          <p:cNvPr id="21" name="Straight Connector 20">
            <a:extLst>
              <a:ext uri="{FF2B5EF4-FFF2-40B4-BE49-F238E27FC236}">
                <a16:creationId xmlns:a16="http://schemas.microsoft.com/office/drawing/2014/main" id="{115D72FC-D29F-4310-9148-000DBF10C0CD}"/>
              </a:ext>
            </a:extLst>
          </p:cNvPr>
          <p:cNvCxnSpPr>
            <a:cxnSpLocks/>
          </p:cNvCxnSpPr>
          <p:nvPr userDrawn="1"/>
        </p:nvCxnSpPr>
        <p:spPr>
          <a:xfrm>
            <a:off x="1055041" y="2397091"/>
            <a:ext cx="0" cy="2164748"/>
          </a:xfrm>
          <a:prstGeom prst="line">
            <a:avLst/>
          </a:prstGeom>
          <a:ln w="66675">
            <a:solidFill>
              <a:srgbClr val="008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75355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and Text">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C611538F-4579-4EEE-A0B4-E72029E07D53}"/>
              </a:ext>
            </a:extLst>
          </p:cNvPr>
          <p:cNvSpPr>
            <a:spLocks noGrp="1"/>
          </p:cNvSpPr>
          <p:nvPr>
            <p:ph type="tbl" sz="quarter" idx="10"/>
          </p:nvPr>
        </p:nvSpPr>
        <p:spPr>
          <a:xfrm>
            <a:off x="4663440" y="1076959"/>
            <a:ext cx="6858635" cy="4547235"/>
          </a:xfrm>
          <a:prstGeom prst="rect">
            <a:avLst/>
          </a:prstGeom>
        </p:spPr>
        <p:txBody>
          <a:bodyPr/>
          <a:lstStyle/>
          <a:p>
            <a:r>
              <a:rPr lang="en-US"/>
              <a:t>Click icon to add table</a:t>
            </a:r>
            <a:endParaRPr lang="en-GB"/>
          </a:p>
        </p:txBody>
      </p:sp>
      <p:sp>
        <p:nvSpPr>
          <p:cNvPr id="7" name="Text Placeholder 15">
            <a:extLst>
              <a:ext uri="{FF2B5EF4-FFF2-40B4-BE49-F238E27FC236}">
                <a16:creationId xmlns:a16="http://schemas.microsoft.com/office/drawing/2014/main" id="{FD775C90-EBEE-44B6-BF5D-C04CE2D95270}"/>
              </a:ext>
            </a:extLst>
          </p:cNvPr>
          <p:cNvSpPr>
            <a:spLocks noGrp="1"/>
          </p:cNvSpPr>
          <p:nvPr>
            <p:ph type="body" sz="quarter" idx="11" hasCustomPrompt="1"/>
          </p:nvPr>
        </p:nvSpPr>
        <p:spPr>
          <a:xfrm>
            <a:off x="490220" y="1097280"/>
            <a:ext cx="3583940" cy="1447165"/>
          </a:xfrm>
          <a:prstGeom prst="rect">
            <a:avLst/>
          </a:prstGeom>
        </p:spPr>
        <p:txBody>
          <a:bodyPr/>
          <a:lstStyle>
            <a:lvl1pPr marL="0" indent="0">
              <a:lnSpc>
                <a:spcPct val="80000"/>
              </a:lnSpc>
              <a:buNone/>
              <a:defRPr sz="4400" b="1">
                <a:solidFill>
                  <a:srgbClr val="3C454A"/>
                </a:solidFill>
                <a:latin typeface="+mj-lt"/>
              </a:defRPr>
            </a:lvl1pPr>
          </a:lstStyle>
          <a:p>
            <a:pPr lvl="0"/>
            <a:r>
              <a:rPr lang="lv-LV" dirty="0" err="1"/>
              <a:t>Headline</a:t>
            </a:r>
            <a:r>
              <a:rPr lang="lv-LV" dirty="0"/>
              <a:t> </a:t>
            </a:r>
            <a:r>
              <a:rPr lang="lv-LV" dirty="0" err="1"/>
              <a:t>example</a:t>
            </a:r>
            <a:endParaRPr lang="en-GB" dirty="0"/>
          </a:p>
        </p:txBody>
      </p:sp>
      <p:sp>
        <p:nvSpPr>
          <p:cNvPr id="8" name="Text Placeholder 17">
            <a:extLst>
              <a:ext uri="{FF2B5EF4-FFF2-40B4-BE49-F238E27FC236}">
                <a16:creationId xmlns:a16="http://schemas.microsoft.com/office/drawing/2014/main" id="{04E3CB35-119B-417B-A2B6-09B1716F5FB8}"/>
              </a:ext>
            </a:extLst>
          </p:cNvPr>
          <p:cNvSpPr>
            <a:spLocks noGrp="1"/>
          </p:cNvSpPr>
          <p:nvPr>
            <p:ph type="body" sz="quarter" idx="12"/>
          </p:nvPr>
        </p:nvSpPr>
        <p:spPr>
          <a:xfrm>
            <a:off x="490221" y="2880995"/>
            <a:ext cx="3583939" cy="2743200"/>
          </a:xfrm>
          <a:prstGeom prst="rect">
            <a:avLst/>
          </a:prstGeom>
        </p:spPr>
        <p:txBody>
          <a:bodyPr/>
          <a:lstStyle>
            <a:lvl1pPr marL="0" indent="0">
              <a:buClr>
                <a:srgbClr val="008A00"/>
              </a:buClr>
              <a:buSzPct val="125000"/>
              <a:buNone/>
              <a:defRPr sz="2000">
                <a:solidFill>
                  <a:srgbClr val="3C454A"/>
                </a:solidFill>
              </a:defRPr>
            </a:lvl1pPr>
            <a:lvl2pPr marL="457200" indent="0">
              <a:buClr>
                <a:srgbClr val="008A00"/>
              </a:buClr>
              <a:buSzPct val="125000"/>
              <a:buNone/>
              <a:defRPr sz="2000">
                <a:solidFill>
                  <a:srgbClr val="3C454A"/>
                </a:solidFill>
              </a:defRPr>
            </a:lvl2pPr>
            <a:lvl3pPr marL="914400" indent="0">
              <a:buClr>
                <a:srgbClr val="008A00"/>
              </a:buClr>
              <a:buSzPct val="125000"/>
              <a:buNone/>
              <a:defRPr sz="2000">
                <a:solidFill>
                  <a:srgbClr val="3C454A"/>
                </a:solidFill>
              </a:defRPr>
            </a:lvl3pPr>
            <a:lvl4pPr marL="1371600" indent="0">
              <a:buClr>
                <a:srgbClr val="008A00"/>
              </a:buClr>
              <a:buSzPct val="125000"/>
              <a:buNone/>
              <a:defRPr sz="2000">
                <a:solidFill>
                  <a:srgbClr val="3C454A"/>
                </a:solidFill>
              </a:defRPr>
            </a:lvl4pPr>
            <a:lvl5pPr marL="1828800" indent="0">
              <a:buClr>
                <a:srgbClr val="008A00"/>
              </a:buClr>
              <a:buSzPct val="125000"/>
              <a:buNone/>
              <a:defRPr sz="2000">
                <a:solidFill>
                  <a:srgbClr val="3C454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6202860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ble Full Page">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8A27ADE8-56C7-4DBD-80E8-1E7AD61D1926}"/>
              </a:ext>
            </a:extLst>
          </p:cNvPr>
          <p:cNvSpPr>
            <a:spLocks noGrp="1"/>
          </p:cNvSpPr>
          <p:nvPr>
            <p:ph type="body" sz="quarter" idx="10" hasCustomPrompt="1"/>
          </p:nvPr>
        </p:nvSpPr>
        <p:spPr>
          <a:xfrm>
            <a:off x="2857500" y="449581"/>
            <a:ext cx="6477000" cy="586739"/>
          </a:xfrm>
          <a:prstGeom prst="rect">
            <a:avLst/>
          </a:prstGeom>
        </p:spPr>
        <p:txBody>
          <a:bodyPr/>
          <a:lstStyle>
            <a:lvl1pPr marL="0" indent="0" algn="ctr">
              <a:buNone/>
              <a:defRPr sz="4400" b="1">
                <a:solidFill>
                  <a:srgbClr val="3C454A"/>
                </a:solidFill>
                <a:latin typeface="+mj-lt"/>
              </a:defRPr>
            </a:lvl1pPr>
            <a:lvl2pPr marL="457200" indent="0">
              <a:buNone/>
              <a:defRPr sz="6600">
                <a:solidFill>
                  <a:schemeClr val="bg1"/>
                </a:solidFill>
                <a:latin typeface="+mj-lt"/>
              </a:defRPr>
            </a:lvl2pPr>
            <a:lvl3pPr marL="914400" indent="0">
              <a:buNone/>
              <a:defRPr sz="6600">
                <a:solidFill>
                  <a:schemeClr val="bg1"/>
                </a:solidFill>
                <a:latin typeface="+mj-lt"/>
              </a:defRPr>
            </a:lvl3pPr>
            <a:lvl4pPr marL="1371600" indent="0">
              <a:buNone/>
              <a:defRPr sz="6600">
                <a:solidFill>
                  <a:schemeClr val="bg1"/>
                </a:solidFill>
                <a:latin typeface="+mj-lt"/>
              </a:defRPr>
            </a:lvl4pPr>
            <a:lvl5pPr marL="1828800" indent="0">
              <a:buNone/>
              <a:defRPr sz="6600">
                <a:solidFill>
                  <a:schemeClr val="bg1"/>
                </a:solidFill>
                <a:latin typeface="+mj-lt"/>
              </a:defRPr>
            </a:lvl5pPr>
          </a:lstStyle>
          <a:p>
            <a:pPr lvl="0"/>
            <a:r>
              <a:rPr lang="lv-LV" dirty="0" err="1"/>
              <a:t>Table</a:t>
            </a:r>
            <a:r>
              <a:rPr lang="lv-LV" dirty="0"/>
              <a:t> </a:t>
            </a:r>
            <a:r>
              <a:rPr lang="lv-LV" dirty="0" err="1"/>
              <a:t>Headline</a:t>
            </a:r>
            <a:endParaRPr lang="en-GB" dirty="0"/>
          </a:p>
        </p:txBody>
      </p:sp>
      <p:sp>
        <p:nvSpPr>
          <p:cNvPr id="3" name="Table Placeholder 2">
            <a:extLst>
              <a:ext uri="{FF2B5EF4-FFF2-40B4-BE49-F238E27FC236}">
                <a16:creationId xmlns:a16="http://schemas.microsoft.com/office/drawing/2014/main" id="{56F92DE6-031B-402F-BCD9-603AA400DBB7}"/>
              </a:ext>
            </a:extLst>
          </p:cNvPr>
          <p:cNvSpPr>
            <a:spLocks noGrp="1"/>
          </p:cNvSpPr>
          <p:nvPr>
            <p:ph type="tbl" sz="quarter" idx="12"/>
          </p:nvPr>
        </p:nvSpPr>
        <p:spPr>
          <a:xfrm>
            <a:off x="1046163" y="1482725"/>
            <a:ext cx="10109200" cy="4329113"/>
          </a:xfrm>
          <a:prstGeom prst="rect">
            <a:avLst/>
          </a:prstGeom>
        </p:spPr>
        <p:txBody>
          <a:bodyPr/>
          <a:lstStyle/>
          <a:p>
            <a:r>
              <a:rPr lang="en-US"/>
              <a:t>Click icon to add table</a:t>
            </a:r>
            <a:endParaRPr lang="en-GB"/>
          </a:p>
        </p:txBody>
      </p:sp>
    </p:spTree>
    <p:extLst>
      <p:ext uri="{BB962C8B-B14F-4D97-AF65-F5344CB8AC3E}">
        <p14:creationId xmlns:p14="http://schemas.microsoft.com/office/powerpoint/2010/main" val="18212131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rt Full Page">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8A27ADE8-56C7-4DBD-80E8-1E7AD61D1926}"/>
              </a:ext>
            </a:extLst>
          </p:cNvPr>
          <p:cNvSpPr>
            <a:spLocks noGrp="1"/>
          </p:cNvSpPr>
          <p:nvPr>
            <p:ph type="body" sz="quarter" idx="10" hasCustomPrompt="1"/>
          </p:nvPr>
        </p:nvSpPr>
        <p:spPr>
          <a:xfrm>
            <a:off x="2857500" y="449581"/>
            <a:ext cx="6477000" cy="586739"/>
          </a:xfrm>
          <a:prstGeom prst="rect">
            <a:avLst/>
          </a:prstGeom>
        </p:spPr>
        <p:txBody>
          <a:bodyPr/>
          <a:lstStyle>
            <a:lvl1pPr marL="0" indent="0" algn="ctr">
              <a:buNone/>
              <a:defRPr sz="4400" b="1">
                <a:solidFill>
                  <a:srgbClr val="3C454A"/>
                </a:solidFill>
                <a:latin typeface="+mj-lt"/>
              </a:defRPr>
            </a:lvl1pPr>
            <a:lvl2pPr marL="457200" indent="0">
              <a:buNone/>
              <a:defRPr sz="6600">
                <a:solidFill>
                  <a:schemeClr val="bg1"/>
                </a:solidFill>
                <a:latin typeface="+mj-lt"/>
              </a:defRPr>
            </a:lvl2pPr>
            <a:lvl3pPr marL="914400" indent="0">
              <a:buNone/>
              <a:defRPr sz="6600">
                <a:solidFill>
                  <a:schemeClr val="bg1"/>
                </a:solidFill>
                <a:latin typeface="+mj-lt"/>
              </a:defRPr>
            </a:lvl3pPr>
            <a:lvl4pPr marL="1371600" indent="0">
              <a:buNone/>
              <a:defRPr sz="6600">
                <a:solidFill>
                  <a:schemeClr val="bg1"/>
                </a:solidFill>
                <a:latin typeface="+mj-lt"/>
              </a:defRPr>
            </a:lvl4pPr>
            <a:lvl5pPr marL="1828800" indent="0">
              <a:buNone/>
              <a:defRPr sz="6600">
                <a:solidFill>
                  <a:schemeClr val="bg1"/>
                </a:solidFill>
                <a:latin typeface="+mj-lt"/>
              </a:defRPr>
            </a:lvl5pPr>
          </a:lstStyle>
          <a:p>
            <a:pPr lvl="0"/>
            <a:r>
              <a:rPr lang="lv-LV" dirty="0" err="1"/>
              <a:t>Chart</a:t>
            </a:r>
            <a:r>
              <a:rPr lang="lv-LV" dirty="0"/>
              <a:t> </a:t>
            </a:r>
            <a:r>
              <a:rPr lang="lv-LV" dirty="0" err="1"/>
              <a:t>Headline</a:t>
            </a:r>
            <a:endParaRPr lang="en-GB" dirty="0"/>
          </a:p>
        </p:txBody>
      </p:sp>
      <p:sp>
        <p:nvSpPr>
          <p:cNvPr id="11" name="Chart Placeholder 10">
            <a:extLst>
              <a:ext uri="{FF2B5EF4-FFF2-40B4-BE49-F238E27FC236}">
                <a16:creationId xmlns:a16="http://schemas.microsoft.com/office/drawing/2014/main" id="{5703A60E-1703-4DEE-9ED4-BA8C0747C21A}"/>
              </a:ext>
            </a:extLst>
          </p:cNvPr>
          <p:cNvSpPr>
            <a:spLocks noGrp="1"/>
          </p:cNvSpPr>
          <p:nvPr>
            <p:ph type="chart" sz="quarter" idx="11"/>
          </p:nvPr>
        </p:nvSpPr>
        <p:spPr>
          <a:xfrm>
            <a:off x="1066800" y="1503681"/>
            <a:ext cx="10088563" cy="4307839"/>
          </a:xfrm>
          <a:prstGeom prst="rect">
            <a:avLst/>
          </a:prstGeom>
        </p:spPr>
        <p:txBody>
          <a:bodyPr/>
          <a:lstStyle/>
          <a:p>
            <a:r>
              <a:rPr lang="en-US"/>
              <a:t>Click icon to add chart</a:t>
            </a:r>
            <a:endParaRPr lang="en-GB"/>
          </a:p>
        </p:txBody>
      </p:sp>
    </p:spTree>
    <p:extLst>
      <p:ext uri="{BB962C8B-B14F-4D97-AF65-F5344CB8AC3E}">
        <p14:creationId xmlns:p14="http://schemas.microsoft.com/office/powerpoint/2010/main" val="2346729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410547" y="1709738"/>
            <a:ext cx="11358206" cy="2852737"/>
          </a:xfrm>
        </p:spPr>
        <p:txBody>
          <a:bodyPr anchor="b">
            <a:normAutofit/>
          </a:bodyPr>
          <a:lstStyle>
            <a:lvl1pPr>
              <a:defRPr sz="4400" b="1">
                <a:solidFill>
                  <a:schemeClr val="tx2"/>
                </a:solidFill>
              </a:defRPr>
            </a:lvl1pPr>
          </a:lstStyle>
          <a:p>
            <a:r>
              <a:rPr lang="sv-SE" dirty="0"/>
              <a:t>Klicka här för att ändra format</a:t>
            </a:r>
          </a:p>
        </p:txBody>
      </p:sp>
      <p:sp>
        <p:nvSpPr>
          <p:cNvPr id="3" name="Platshållare för text 2"/>
          <p:cNvSpPr>
            <a:spLocks noGrp="1"/>
          </p:cNvSpPr>
          <p:nvPr>
            <p:ph type="body" idx="1"/>
          </p:nvPr>
        </p:nvSpPr>
        <p:spPr>
          <a:xfrm>
            <a:off x="410547" y="4589463"/>
            <a:ext cx="11358206"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
        <p:nvSpPr>
          <p:cNvPr id="8" name="Platshållare för datum 7">
            <a:extLst>
              <a:ext uri="{FF2B5EF4-FFF2-40B4-BE49-F238E27FC236}">
                <a16:creationId xmlns:a16="http://schemas.microsoft.com/office/drawing/2014/main" id="{BE6CDBAA-E30D-94B2-B737-9DD6AB549DC0}"/>
              </a:ext>
            </a:extLst>
          </p:cNvPr>
          <p:cNvSpPr>
            <a:spLocks noGrp="1"/>
          </p:cNvSpPr>
          <p:nvPr>
            <p:ph type="dt" sz="half" idx="10"/>
          </p:nvPr>
        </p:nvSpPr>
        <p:spPr/>
        <p:txBody>
          <a:bodyPr/>
          <a:lstStyle/>
          <a:p>
            <a:fld id="{B8A55B58-765D-4E56-A561-1FFBE190F123}" type="datetime1">
              <a:rPr lang="sv-SE" smtClean="0"/>
              <a:t>2024-09-20</a:t>
            </a:fld>
            <a:endParaRPr lang="sv-SE" dirty="0"/>
          </a:p>
        </p:txBody>
      </p:sp>
      <p:sp>
        <p:nvSpPr>
          <p:cNvPr id="9" name="Platshållare för sidfot 8">
            <a:extLst>
              <a:ext uri="{FF2B5EF4-FFF2-40B4-BE49-F238E27FC236}">
                <a16:creationId xmlns:a16="http://schemas.microsoft.com/office/drawing/2014/main" id="{56FFFA48-3C29-D025-07E7-D2E33D4321FE}"/>
              </a:ext>
            </a:extLst>
          </p:cNvPr>
          <p:cNvSpPr>
            <a:spLocks noGrp="1"/>
          </p:cNvSpPr>
          <p:nvPr>
            <p:ph type="ftr" sz="quarter" idx="11"/>
          </p:nvPr>
        </p:nvSpPr>
        <p:spPr/>
        <p:txBody>
          <a:bodyPr/>
          <a:lstStyle/>
          <a:p>
            <a:r>
              <a:rPr lang="sv-SE"/>
              <a:t>Sidfot</a:t>
            </a:r>
            <a:endParaRPr lang="sv-SE" dirty="0"/>
          </a:p>
        </p:txBody>
      </p:sp>
      <p:sp>
        <p:nvSpPr>
          <p:cNvPr id="15" name="Platshållare för bildnummer 14">
            <a:extLst>
              <a:ext uri="{FF2B5EF4-FFF2-40B4-BE49-F238E27FC236}">
                <a16:creationId xmlns:a16="http://schemas.microsoft.com/office/drawing/2014/main" id="{090EB81C-0FAD-6E7A-7970-F630A8E375D1}"/>
              </a:ext>
            </a:extLst>
          </p:cNvPr>
          <p:cNvSpPr>
            <a:spLocks noGrp="1"/>
          </p:cNvSpPr>
          <p:nvPr>
            <p:ph type="sldNum" sz="quarter" idx="12"/>
          </p:nvPr>
        </p:nvSpPr>
        <p:spPr/>
        <p:txBody>
          <a:bodyPr/>
          <a:lstStyle/>
          <a:p>
            <a:fld id="{130DDE8C-17E0-4539-9C15-C1E9D231907F}" type="slidenum">
              <a:rPr lang="sv-SE" smtClean="0"/>
              <a:pPr/>
              <a:t>‹#›</a:t>
            </a:fld>
            <a:endParaRPr lang="sv-SE" dirty="0"/>
          </a:p>
        </p:txBody>
      </p:sp>
    </p:spTree>
    <p:extLst>
      <p:ext uri="{BB962C8B-B14F-4D97-AF65-F5344CB8AC3E}">
        <p14:creationId xmlns:p14="http://schemas.microsoft.com/office/powerpoint/2010/main" val="35110126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rt and Text">
    <p:spTree>
      <p:nvGrpSpPr>
        <p:cNvPr id="1" name=""/>
        <p:cNvGrpSpPr/>
        <p:nvPr/>
      </p:nvGrpSpPr>
      <p:grpSpPr>
        <a:xfrm>
          <a:off x="0" y="0"/>
          <a:ext cx="0" cy="0"/>
          <a:chOff x="0" y="0"/>
          <a:chExt cx="0" cy="0"/>
        </a:xfrm>
      </p:grpSpPr>
      <p:sp>
        <p:nvSpPr>
          <p:cNvPr id="5" name="Text Placeholder 15">
            <a:extLst>
              <a:ext uri="{FF2B5EF4-FFF2-40B4-BE49-F238E27FC236}">
                <a16:creationId xmlns:a16="http://schemas.microsoft.com/office/drawing/2014/main" id="{ADA7DF76-6E6B-4080-AC6A-DACDF0131488}"/>
              </a:ext>
            </a:extLst>
          </p:cNvPr>
          <p:cNvSpPr>
            <a:spLocks noGrp="1"/>
          </p:cNvSpPr>
          <p:nvPr>
            <p:ph type="body" sz="quarter" idx="11" hasCustomPrompt="1"/>
          </p:nvPr>
        </p:nvSpPr>
        <p:spPr>
          <a:xfrm>
            <a:off x="469900" y="1087120"/>
            <a:ext cx="4173220" cy="1447165"/>
          </a:xfrm>
          <a:prstGeom prst="rect">
            <a:avLst/>
          </a:prstGeom>
        </p:spPr>
        <p:txBody>
          <a:bodyPr/>
          <a:lstStyle>
            <a:lvl1pPr marL="0" indent="0">
              <a:lnSpc>
                <a:spcPct val="80000"/>
              </a:lnSpc>
              <a:buNone/>
              <a:defRPr sz="4400" b="1">
                <a:solidFill>
                  <a:srgbClr val="3C454A"/>
                </a:solidFill>
                <a:latin typeface="+mj-lt"/>
              </a:defRPr>
            </a:lvl1pPr>
          </a:lstStyle>
          <a:p>
            <a:pPr lvl="0"/>
            <a:r>
              <a:rPr lang="lv-LV" dirty="0" err="1"/>
              <a:t>Headline</a:t>
            </a:r>
            <a:r>
              <a:rPr lang="lv-LV" dirty="0"/>
              <a:t> </a:t>
            </a:r>
            <a:r>
              <a:rPr lang="lv-LV" dirty="0" err="1"/>
              <a:t>example</a:t>
            </a:r>
            <a:endParaRPr lang="en-GB" dirty="0"/>
          </a:p>
        </p:txBody>
      </p:sp>
      <p:sp>
        <p:nvSpPr>
          <p:cNvPr id="6" name="Text Placeholder 17">
            <a:extLst>
              <a:ext uri="{FF2B5EF4-FFF2-40B4-BE49-F238E27FC236}">
                <a16:creationId xmlns:a16="http://schemas.microsoft.com/office/drawing/2014/main" id="{08B1AA6A-7BFD-4C8A-9D33-778E867BE541}"/>
              </a:ext>
            </a:extLst>
          </p:cNvPr>
          <p:cNvSpPr>
            <a:spLocks noGrp="1"/>
          </p:cNvSpPr>
          <p:nvPr>
            <p:ph type="body" sz="quarter" idx="13"/>
          </p:nvPr>
        </p:nvSpPr>
        <p:spPr>
          <a:xfrm>
            <a:off x="469901" y="2870835"/>
            <a:ext cx="4173219" cy="2743200"/>
          </a:xfrm>
          <a:prstGeom prst="rect">
            <a:avLst/>
          </a:prstGeom>
        </p:spPr>
        <p:txBody>
          <a:bodyPr/>
          <a:lstStyle>
            <a:lvl1pPr marL="0" indent="0">
              <a:buClr>
                <a:srgbClr val="008A00"/>
              </a:buClr>
              <a:buSzPct val="125000"/>
              <a:buNone/>
              <a:defRPr sz="2000">
                <a:solidFill>
                  <a:srgbClr val="3C454A"/>
                </a:solidFill>
              </a:defRPr>
            </a:lvl1pPr>
            <a:lvl2pPr marL="457200" indent="0">
              <a:buClr>
                <a:srgbClr val="008A00"/>
              </a:buClr>
              <a:buSzPct val="125000"/>
              <a:buNone/>
              <a:defRPr sz="2000">
                <a:solidFill>
                  <a:srgbClr val="3C454A"/>
                </a:solidFill>
              </a:defRPr>
            </a:lvl2pPr>
            <a:lvl3pPr marL="914400" indent="0">
              <a:buClr>
                <a:srgbClr val="008A00"/>
              </a:buClr>
              <a:buSzPct val="125000"/>
              <a:buNone/>
              <a:defRPr sz="2000">
                <a:solidFill>
                  <a:srgbClr val="3C454A"/>
                </a:solidFill>
              </a:defRPr>
            </a:lvl3pPr>
            <a:lvl4pPr marL="1371600" indent="0">
              <a:buClr>
                <a:srgbClr val="008A00"/>
              </a:buClr>
              <a:buSzPct val="125000"/>
              <a:buNone/>
              <a:defRPr sz="2000">
                <a:solidFill>
                  <a:srgbClr val="3C454A"/>
                </a:solidFill>
              </a:defRPr>
            </a:lvl4pPr>
            <a:lvl5pPr marL="1828800" indent="0">
              <a:buClr>
                <a:srgbClr val="008A00"/>
              </a:buClr>
              <a:buSzPct val="125000"/>
              <a:buNone/>
              <a:defRPr sz="2000">
                <a:solidFill>
                  <a:srgbClr val="3C454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hart Placeholder 2">
            <a:extLst>
              <a:ext uri="{FF2B5EF4-FFF2-40B4-BE49-F238E27FC236}">
                <a16:creationId xmlns:a16="http://schemas.microsoft.com/office/drawing/2014/main" id="{6A51F8F8-085B-4815-AE1C-FC0E90A6FC64}"/>
              </a:ext>
            </a:extLst>
          </p:cNvPr>
          <p:cNvSpPr>
            <a:spLocks noGrp="1"/>
          </p:cNvSpPr>
          <p:nvPr>
            <p:ph type="chart" sz="quarter" idx="14"/>
          </p:nvPr>
        </p:nvSpPr>
        <p:spPr>
          <a:xfrm>
            <a:off x="5364163" y="568325"/>
            <a:ext cx="6492875" cy="5253038"/>
          </a:xfrm>
          <a:prstGeom prst="rect">
            <a:avLst/>
          </a:prstGeom>
        </p:spPr>
        <p:txBody>
          <a:bodyPr/>
          <a:lstStyle/>
          <a:p>
            <a:r>
              <a:rPr lang="en-US" dirty="0"/>
              <a:t>Click icon to add chart</a:t>
            </a:r>
            <a:endParaRPr lang="en-GB" dirty="0"/>
          </a:p>
        </p:txBody>
      </p:sp>
    </p:spTree>
    <p:extLst>
      <p:ext uri="{BB962C8B-B14F-4D97-AF65-F5344CB8AC3E}">
        <p14:creationId xmlns:p14="http://schemas.microsoft.com/office/powerpoint/2010/main" val="14832323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martArt Full Page">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8A27ADE8-56C7-4DBD-80E8-1E7AD61D1926}"/>
              </a:ext>
            </a:extLst>
          </p:cNvPr>
          <p:cNvSpPr>
            <a:spLocks noGrp="1"/>
          </p:cNvSpPr>
          <p:nvPr>
            <p:ph type="body" sz="quarter" idx="10" hasCustomPrompt="1"/>
          </p:nvPr>
        </p:nvSpPr>
        <p:spPr>
          <a:xfrm>
            <a:off x="2857500" y="449581"/>
            <a:ext cx="6477000" cy="586739"/>
          </a:xfrm>
          <a:prstGeom prst="rect">
            <a:avLst/>
          </a:prstGeom>
        </p:spPr>
        <p:txBody>
          <a:bodyPr/>
          <a:lstStyle>
            <a:lvl1pPr marL="0" indent="0" algn="ctr">
              <a:buNone/>
              <a:defRPr sz="4400" b="1">
                <a:solidFill>
                  <a:srgbClr val="3C454A"/>
                </a:solidFill>
                <a:latin typeface="+mj-lt"/>
              </a:defRPr>
            </a:lvl1pPr>
            <a:lvl2pPr marL="457200" indent="0">
              <a:buNone/>
              <a:defRPr sz="6600">
                <a:solidFill>
                  <a:schemeClr val="bg1"/>
                </a:solidFill>
                <a:latin typeface="+mj-lt"/>
              </a:defRPr>
            </a:lvl2pPr>
            <a:lvl3pPr marL="914400" indent="0">
              <a:buNone/>
              <a:defRPr sz="6600">
                <a:solidFill>
                  <a:schemeClr val="bg1"/>
                </a:solidFill>
                <a:latin typeface="+mj-lt"/>
              </a:defRPr>
            </a:lvl3pPr>
            <a:lvl4pPr marL="1371600" indent="0">
              <a:buNone/>
              <a:defRPr sz="6600">
                <a:solidFill>
                  <a:schemeClr val="bg1"/>
                </a:solidFill>
                <a:latin typeface="+mj-lt"/>
              </a:defRPr>
            </a:lvl4pPr>
            <a:lvl5pPr marL="1828800" indent="0">
              <a:buNone/>
              <a:defRPr sz="6600">
                <a:solidFill>
                  <a:schemeClr val="bg1"/>
                </a:solidFill>
                <a:latin typeface="+mj-lt"/>
              </a:defRPr>
            </a:lvl5pPr>
          </a:lstStyle>
          <a:p>
            <a:pPr lvl="0"/>
            <a:r>
              <a:rPr lang="lv-LV" dirty="0" err="1"/>
              <a:t>SmartArt</a:t>
            </a:r>
            <a:r>
              <a:rPr lang="lv-LV" dirty="0"/>
              <a:t> </a:t>
            </a:r>
            <a:r>
              <a:rPr lang="lv-LV" dirty="0" err="1"/>
              <a:t>Headline</a:t>
            </a:r>
            <a:endParaRPr lang="en-GB" dirty="0"/>
          </a:p>
        </p:txBody>
      </p:sp>
      <p:sp>
        <p:nvSpPr>
          <p:cNvPr id="3" name="SmartArt Placeholder 2">
            <a:extLst>
              <a:ext uri="{FF2B5EF4-FFF2-40B4-BE49-F238E27FC236}">
                <a16:creationId xmlns:a16="http://schemas.microsoft.com/office/drawing/2014/main" id="{909E4099-2B55-40B9-AAFB-2A004AF31A7F}"/>
              </a:ext>
            </a:extLst>
          </p:cNvPr>
          <p:cNvSpPr>
            <a:spLocks noGrp="1"/>
          </p:cNvSpPr>
          <p:nvPr>
            <p:ph type="dgm" sz="quarter" idx="12"/>
          </p:nvPr>
        </p:nvSpPr>
        <p:spPr>
          <a:xfrm>
            <a:off x="1057275" y="1402080"/>
            <a:ext cx="10109200" cy="4419283"/>
          </a:xfrm>
          <a:prstGeom prst="rect">
            <a:avLst/>
          </a:prstGeom>
        </p:spPr>
        <p:txBody>
          <a:bodyPr/>
          <a:lstStyle/>
          <a:p>
            <a:r>
              <a:rPr lang="en-US"/>
              <a:t>Click icon to add SmartArt graphic</a:t>
            </a:r>
            <a:endParaRPr lang="en-GB"/>
          </a:p>
        </p:txBody>
      </p:sp>
    </p:spTree>
    <p:extLst>
      <p:ext uri="{BB962C8B-B14F-4D97-AF65-F5344CB8AC3E}">
        <p14:creationId xmlns:p14="http://schemas.microsoft.com/office/powerpoint/2010/main" val="23807927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martArt and Text">
    <p:spTree>
      <p:nvGrpSpPr>
        <p:cNvPr id="1" name=""/>
        <p:cNvGrpSpPr/>
        <p:nvPr/>
      </p:nvGrpSpPr>
      <p:grpSpPr>
        <a:xfrm>
          <a:off x="0" y="0"/>
          <a:ext cx="0" cy="0"/>
          <a:chOff x="0" y="0"/>
          <a:chExt cx="0" cy="0"/>
        </a:xfrm>
      </p:grpSpPr>
      <p:sp>
        <p:nvSpPr>
          <p:cNvPr id="3" name="SmartArt Placeholder 2">
            <a:extLst>
              <a:ext uri="{FF2B5EF4-FFF2-40B4-BE49-F238E27FC236}">
                <a16:creationId xmlns:a16="http://schemas.microsoft.com/office/drawing/2014/main" id="{909E4099-2B55-40B9-AAFB-2A004AF31A7F}"/>
              </a:ext>
            </a:extLst>
          </p:cNvPr>
          <p:cNvSpPr>
            <a:spLocks noGrp="1"/>
          </p:cNvSpPr>
          <p:nvPr>
            <p:ph type="dgm" sz="quarter" idx="12"/>
          </p:nvPr>
        </p:nvSpPr>
        <p:spPr>
          <a:xfrm>
            <a:off x="5364479" y="568960"/>
            <a:ext cx="6492241" cy="5252403"/>
          </a:xfrm>
          <a:prstGeom prst="rect">
            <a:avLst/>
          </a:prstGeom>
        </p:spPr>
        <p:txBody>
          <a:bodyPr/>
          <a:lstStyle/>
          <a:p>
            <a:r>
              <a:rPr lang="en-US"/>
              <a:t>Click icon to add SmartArt graphic</a:t>
            </a:r>
            <a:endParaRPr lang="en-GB"/>
          </a:p>
        </p:txBody>
      </p:sp>
      <p:sp>
        <p:nvSpPr>
          <p:cNvPr id="4" name="Text Placeholder 15">
            <a:extLst>
              <a:ext uri="{FF2B5EF4-FFF2-40B4-BE49-F238E27FC236}">
                <a16:creationId xmlns:a16="http://schemas.microsoft.com/office/drawing/2014/main" id="{2592CE03-D092-4387-AA30-4391C9C6647A}"/>
              </a:ext>
            </a:extLst>
          </p:cNvPr>
          <p:cNvSpPr>
            <a:spLocks noGrp="1"/>
          </p:cNvSpPr>
          <p:nvPr>
            <p:ph type="body" sz="quarter" idx="11" hasCustomPrompt="1"/>
          </p:nvPr>
        </p:nvSpPr>
        <p:spPr>
          <a:xfrm>
            <a:off x="469900" y="1087120"/>
            <a:ext cx="4173220" cy="1447165"/>
          </a:xfrm>
          <a:prstGeom prst="rect">
            <a:avLst/>
          </a:prstGeom>
        </p:spPr>
        <p:txBody>
          <a:bodyPr/>
          <a:lstStyle>
            <a:lvl1pPr marL="0" indent="0">
              <a:lnSpc>
                <a:spcPct val="80000"/>
              </a:lnSpc>
              <a:buNone/>
              <a:defRPr sz="4400" b="1">
                <a:solidFill>
                  <a:srgbClr val="3C454A"/>
                </a:solidFill>
                <a:latin typeface="+mj-lt"/>
              </a:defRPr>
            </a:lvl1pPr>
          </a:lstStyle>
          <a:p>
            <a:pPr lvl="0"/>
            <a:r>
              <a:rPr lang="lv-LV" dirty="0" err="1"/>
              <a:t>Headline</a:t>
            </a:r>
            <a:r>
              <a:rPr lang="lv-LV" dirty="0"/>
              <a:t> </a:t>
            </a:r>
            <a:r>
              <a:rPr lang="lv-LV" dirty="0" err="1"/>
              <a:t>example</a:t>
            </a:r>
            <a:endParaRPr lang="en-GB" dirty="0"/>
          </a:p>
        </p:txBody>
      </p:sp>
      <p:sp>
        <p:nvSpPr>
          <p:cNvPr id="5" name="Text Placeholder 17">
            <a:extLst>
              <a:ext uri="{FF2B5EF4-FFF2-40B4-BE49-F238E27FC236}">
                <a16:creationId xmlns:a16="http://schemas.microsoft.com/office/drawing/2014/main" id="{8AD09CD5-111B-47CF-ADF4-F757B98D0C29}"/>
              </a:ext>
            </a:extLst>
          </p:cNvPr>
          <p:cNvSpPr>
            <a:spLocks noGrp="1"/>
          </p:cNvSpPr>
          <p:nvPr>
            <p:ph type="body" sz="quarter" idx="13"/>
          </p:nvPr>
        </p:nvSpPr>
        <p:spPr>
          <a:xfrm>
            <a:off x="469901" y="2870835"/>
            <a:ext cx="4173219" cy="2743200"/>
          </a:xfrm>
          <a:prstGeom prst="rect">
            <a:avLst/>
          </a:prstGeom>
        </p:spPr>
        <p:txBody>
          <a:bodyPr/>
          <a:lstStyle>
            <a:lvl1pPr marL="0" indent="0">
              <a:buClr>
                <a:srgbClr val="008A00"/>
              </a:buClr>
              <a:buSzPct val="125000"/>
              <a:buNone/>
              <a:defRPr sz="2000">
                <a:solidFill>
                  <a:srgbClr val="3C454A"/>
                </a:solidFill>
              </a:defRPr>
            </a:lvl1pPr>
            <a:lvl2pPr marL="457200" indent="0">
              <a:buClr>
                <a:srgbClr val="008A00"/>
              </a:buClr>
              <a:buSzPct val="125000"/>
              <a:buNone/>
              <a:defRPr sz="2000">
                <a:solidFill>
                  <a:srgbClr val="3C454A"/>
                </a:solidFill>
              </a:defRPr>
            </a:lvl2pPr>
            <a:lvl3pPr marL="914400" indent="0">
              <a:buClr>
                <a:srgbClr val="008A00"/>
              </a:buClr>
              <a:buSzPct val="125000"/>
              <a:buNone/>
              <a:defRPr sz="2000">
                <a:solidFill>
                  <a:srgbClr val="3C454A"/>
                </a:solidFill>
              </a:defRPr>
            </a:lvl3pPr>
            <a:lvl4pPr marL="1371600" indent="0">
              <a:buClr>
                <a:srgbClr val="008A00"/>
              </a:buClr>
              <a:buSzPct val="125000"/>
              <a:buNone/>
              <a:defRPr sz="2000">
                <a:solidFill>
                  <a:srgbClr val="3C454A"/>
                </a:solidFill>
              </a:defRPr>
            </a:lvl4pPr>
            <a:lvl5pPr marL="1828800" indent="0">
              <a:buClr>
                <a:srgbClr val="008A00"/>
              </a:buClr>
              <a:buSzPct val="125000"/>
              <a:buNone/>
              <a:defRPr sz="2000">
                <a:solidFill>
                  <a:srgbClr val="3C454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0328471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410701"/>
            <a:ext cx="9144000" cy="3241878"/>
          </a:xfrm>
        </p:spPr>
        <p:txBody>
          <a:bodyPr anchor="b"/>
          <a:lstStyle>
            <a:lvl1pPr algn="ctr">
              <a:defRPr sz="6000" b="1"/>
            </a:lvl1pPr>
          </a:lstStyle>
          <a:p>
            <a:r>
              <a:rPr lang="sv-SE" smtClean="0"/>
              <a:t>Klicka här för att ändra format</a:t>
            </a:r>
            <a:endParaRPr lang="sv-SE" dirty="0"/>
          </a:p>
        </p:txBody>
      </p:sp>
      <p:sp>
        <p:nvSpPr>
          <p:cNvPr id="3" name="Underrubrik 2"/>
          <p:cNvSpPr>
            <a:spLocks noGrp="1"/>
          </p:cNvSpPr>
          <p:nvPr>
            <p:ph type="subTitle" idx="1"/>
          </p:nvPr>
        </p:nvSpPr>
        <p:spPr>
          <a:xfrm>
            <a:off x="1524000" y="3838575"/>
            <a:ext cx="9144000" cy="179069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dirty="0" smtClean="0"/>
          </a:p>
        </p:txBody>
      </p:sp>
      <p:cxnSp>
        <p:nvCxnSpPr>
          <p:cNvPr id="13" name="Rak 12"/>
          <p:cNvCxnSpPr/>
          <p:nvPr userDrawn="1"/>
        </p:nvCxnSpPr>
        <p:spPr>
          <a:xfrm>
            <a:off x="1524000" y="3710861"/>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Bildobjekt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5307" y="390071"/>
            <a:ext cx="1016146" cy="969723"/>
          </a:xfrm>
          <a:prstGeom prst="rect">
            <a:avLst/>
          </a:prstGeom>
        </p:spPr>
      </p:pic>
      <p:sp>
        <p:nvSpPr>
          <p:cNvPr id="11" name="Platshållare för datum 3"/>
          <p:cNvSpPr>
            <a:spLocks noGrp="1"/>
          </p:cNvSpPr>
          <p:nvPr>
            <p:ph type="dt" sz="half" idx="10"/>
          </p:nvPr>
        </p:nvSpPr>
        <p:spPr>
          <a:xfrm>
            <a:off x="410547" y="6356350"/>
            <a:ext cx="2743200" cy="492876"/>
          </a:xfrm>
        </p:spPr>
        <p:txBody>
          <a:bodyPr/>
          <a:lstStyle>
            <a:lvl1pPr>
              <a:defRPr sz="1050">
                <a:solidFill>
                  <a:schemeClr val="tx1"/>
                </a:solidFill>
              </a:defRPr>
            </a:lvl1pPr>
          </a:lstStyle>
          <a:p>
            <a:fld id="{FC5DA319-72F1-4F70-9BE7-0CBB4F12E5D2}" type="datetime1">
              <a:rPr lang="sv-SE" smtClean="0"/>
              <a:t>2024-09-20</a:t>
            </a:fld>
            <a:endParaRPr lang="sv-SE" dirty="0"/>
          </a:p>
        </p:txBody>
      </p:sp>
      <p:sp>
        <p:nvSpPr>
          <p:cNvPr id="12" name="Platshållare för sidfot 4"/>
          <p:cNvSpPr>
            <a:spLocks noGrp="1"/>
          </p:cNvSpPr>
          <p:nvPr>
            <p:ph type="ftr" sz="quarter" idx="11"/>
          </p:nvPr>
        </p:nvSpPr>
        <p:spPr>
          <a:xfrm>
            <a:off x="3579845" y="6356350"/>
            <a:ext cx="5032310" cy="492876"/>
          </a:xfrm>
        </p:spPr>
        <p:txBody>
          <a:bodyPr/>
          <a:lstStyle>
            <a:lvl1pPr>
              <a:defRPr sz="1050">
                <a:solidFill>
                  <a:schemeClr val="tx1"/>
                </a:solidFill>
              </a:defRPr>
            </a:lvl1pPr>
          </a:lstStyle>
          <a:p>
            <a:endParaRPr lang="sv-SE" dirty="0"/>
          </a:p>
        </p:txBody>
      </p:sp>
      <p:sp>
        <p:nvSpPr>
          <p:cNvPr id="14" name="Platshållare för bildnummer 5"/>
          <p:cNvSpPr>
            <a:spLocks noGrp="1"/>
          </p:cNvSpPr>
          <p:nvPr>
            <p:ph type="sldNum" sz="quarter" idx="12"/>
          </p:nvPr>
        </p:nvSpPr>
        <p:spPr>
          <a:xfrm>
            <a:off x="9038253" y="6356350"/>
            <a:ext cx="2743200" cy="492876"/>
          </a:xfrm>
        </p:spPr>
        <p:txBody>
          <a:bodyPr/>
          <a:lstStyle>
            <a:lvl1pPr>
              <a:defRPr sz="1050">
                <a:solidFill>
                  <a:schemeClr val="tx1"/>
                </a:solidFill>
              </a:defRPr>
            </a:lvl1pPr>
          </a:lstStyle>
          <a:p>
            <a:fld id="{130DDE8C-17E0-4539-9C15-C1E9D231907F}" type="slidenum">
              <a:rPr lang="sv-SE" smtClean="0"/>
              <a:pPr/>
              <a:t>‹#›</a:t>
            </a:fld>
            <a:endParaRPr lang="sv-SE" dirty="0">
              <a:solidFill>
                <a:schemeClr val="bg2">
                  <a:lumMod val="40000"/>
                  <a:lumOff val="60000"/>
                </a:schemeClr>
              </a:solidFill>
            </a:endParaRPr>
          </a:p>
        </p:txBody>
      </p:sp>
    </p:spTree>
    <p:extLst>
      <p:ext uri="{BB962C8B-B14F-4D97-AF65-F5344CB8AC3E}">
        <p14:creationId xmlns:p14="http://schemas.microsoft.com/office/powerpoint/2010/main" val="86207633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8" name="Rektangel 7"/>
          <p:cNvSpPr/>
          <p:nvPr userDrawn="1"/>
        </p:nvSpPr>
        <p:spPr>
          <a:xfrm>
            <a:off x="1" y="6356351"/>
            <a:ext cx="12192000" cy="501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a:xfrm>
            <a:off x="410548" y="365126"/>
            <a:ext cx="10619402" cy="1210581"/>
          </a:xfrm>
        </p:spPr>
        <p:txBody>
          <a:bodyPr/>
          <a:lstStyle>
            <a:lvl1pPr>
              <a:defRPr b="1">
                <a:solidFill>
                  <a:schemeClr val="tx2"/>
                </a:solidFill>
              </a:defRPr>
            </a:lvl1pPr>
          </a:lstStyle>
          <a:p>
            <a:r>
              <a:rPr lang="sv-SE" smtClean="0"/>
              <a:t>Klicka här för att ändra format</a:t>
            </a:r>
            <a:endParaRPr lang="sv-SE" dirty="0"/>
          </a:p>
        </p:txBody>
      </p:sp>
      <p:sp>
        <p:nvSpPr>
          <p:cNvPr id="3" name="Platshållare för innehåll 2"/>
          <p:cNvSpPr>
            <a:spLocks noGrp="1"/>
          </p:cNvSpPr>
          <p:nvPr>
            <p:ph idx="1"/>
          </p:nvPr>
        </p:nvSpPr>
        <p:spPr>
          <a:xfrm>
            <a:off x="410547" y="1825625"/>
            <a:ext cx="11370906" cy="435133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A36EF070-D4A1-4BBC-95E2-C540A084EC01}" type="datetime1">
              <a:rPr lang="sv-SE" smtClean="0"/>
              <a:t>2024-09-20</a:t>
            </a:fld>
            <a:endParaRPr lang="sv-SE" dirty="0"/>
          </a:p>
        </p:txBody>
      </p:sp>
      <p:sp>
        <p:nvSpPr>
          <p:cNvPr id="5"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endParaRPr lang="sv-SE" dirty="0"/>
          </a:p>
        </p:txBody>
      </p:sp>
      <p:sp>
        <p:nvSpPr>
          <p:cNvPr id="6"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14" name="Rektangel 13"/>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5" name="Bildobjekt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251185792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410547" y="1709738"/>
            <a:ext cx="11358206" cy="2852737"/>
          </a:xfrm>
        </p:spPr>
        <p:txBody>
          <a:bodyPr anchor="b"/>
          <a:lstStyle>
            <a:lvl1pPr>
              <a:defRPr sz="6000" b="1">
                <a:solidFill>
                  <a:schemeClr val="tx2"/>
                </a:solidFill>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410547" y="4589463"/>
            <a:ext cx="11358206"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11" name="Rektangel 10"/>
          <p:cNvSpPr/>
          <p:nvPr userDrawn="1"/>
        </p:nvSpPr>
        <p:spPr>
          <a:xfrm>
            <a:off x="1" y="6356350"/>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D775DD86-983D-4097-A028-87EAC6BF841B}" type="datetime1">
              <a:rPr lang="sv-SE" smtClean="0"/>
              <a:t>2024-09-20</a:t>
            </a:fld>
            <a:endParaRPr lang="sv-SE" dirty="0"/>
          </a:p>
        </p:txBody>
      </p:sp>
      <p:sp>
        <p:nvSpPr>
          <p:cNvPr id="13"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endParaRPr lang="sv-SE" dirty="0"/>
          </a:p>
        </p:txBody>
      </p:sp>
      <p:sp>
        <p:nvSpPr>
          <p:cNvPr id="14"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10" name="Rektangel 9"/>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7" name="Bildobjekt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253904272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10548" y="365125"/>
            <a:ext cx="10603074" cy="1206500"/>
          </a:xfrm>
        </p:spPr>
        <p:txBody>
          <a:bodyPr/>
          <a:lstStyle>
            <a:lvl1pPr>
              <a:defRPr b="1">
                <a:solidFill>
                  <a:schemeClr val="tx2"/>
                </a:solidFill>
              </a:defRPr>
            </a:lvl1pPr>
          </a:lstStyle>
          <a:p>
            <a:r>
              <a:rPr lang="sv-SE" smtClean="0"/>
              <a:t>Klicka här för att ändra format</a:t>
            </a:r>
            <a:endParaRPr lang="sv-SE" dirty="0"/>
          </a:p>
        </p:txBody>
      </p:sp>
      <p:sp>
        <p:nvSpPr>
          <p:cNvPr id="3" name="Platshållare för innehåll 2"/>
          <p:cNvSpPr>
            <a:spLocks noGrp="1"/>
          </p:cNvSpPr>
          <p:nvPr>
            <p:ph sz="half" idx="1"/>
          </p:nvPr>
        </p:nvSpPr>
        <p:spPr>
          <a:xfrm>
            <a:off x="410547" y="1825625"/>
            <a:ext cx="5609253"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199" y="1825625"/>
            <a:ext cx="5609253"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2" name="Rektangel 11"/>
          <p:cNvSpPr/>
          <p:nvPr userDrawn="1"/>
        </p:nvSpPr>
        <p:spPr>
          <a:xfrm>
            <a:off x="1" y="6356351"/>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21684484-201B-44CD-9746-00FED4EFCD5B}" type="datetime1">
              <a:rPr lang="sv-SE" smtClean="0"/>
              <a:t>2024-09-20</a:t>
            </a:fld>
            <a:endParaRPr lang="sv-SE" dirty="0"/>
          </a:p>
        </p:txBody>
      </p:sp>
      <p:sp>
        <p:nvSpPr>
          <p:cNvPr id="14"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endParaRPr lang="sv-SE" dirty="0"/>
          </a:p>
        </p:txBody>
      </p:sp>
      <p:sp>
        <p:nvSpPr>
          <p:cNvPr id="15"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11" name="Rektangel 10"/>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8" name="Bildobjekt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277614533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10548" y="365125"/>
            <a:ext cx="10619402" cy="1235075"/>
          </a:xfrm>
        </p:spPr>
        <p:txBody>
          <a:bodyPr/>
          <a:lstStyle>
            <a:lvl1pPr>
              <a:defRPr b="1">
                <a:solidFill>
                  <a:schemeClr val="tx2"/>
                </a:solidFill>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410548" y="1690687"/>
            <a:ext cx="5587028"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10548" y="2505075"/>
            <a:ext cx="5587028"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90687"/>
            <a:ext cx="5609252" cy="8143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72199" y="2505075"/>
            <a:ext cx="5609253"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14" name="Rektangel 13"/>
          <p:cNvSpPr/>
          <p:nvPr userDrawn="1"/>
        </p:nvSpPr>
        <p:spPr>
          <a:xfrm>
            <a:off x="1" y="6356351"/>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33C59008-A271-48C6-B77D-A5EBCC61C08A}" type="datetime1">
              <a:rPr lang="sv-SE" smtClean="0"/>
              <a:t>2024-09-20</a:t>
            </a:fld>
            <a:endParaRPr lang="sv-SE" dirty="0"/>
          </a:p>
        </p:txBody>
      </p:sp>
      <p:sp>
        <p:nvSpPr>
          <p:cNvPr id="16"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endParaRPr lang="sv-SE" dirty="0"/>
          </a:p>
        </p:txBody>
      </p:sp>
      <p:sp>
        <p:nvSpPr>
          <p:cNvPr id="17"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13" name="Rektangel 12"/>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20" name="Bildobjekt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197358706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10547" y="365126"/>
            <a:ext cx="10611239" cy="1216024"/>
          </a:xfrm>
        </p:spPr>
        <p:txBody>
          <a:bodyPr/>
          <a:lstStyle>
            <a:lvl1pPr>
              <a:defRPr b="1">
                <a:solidFill>
                  <a:schemeClr val="tx2"/>
                </a:solidFill>
              </a:defRPr>
            </a:lvl1pPr>
          </a:lstStyle>
          <a:p>
            <a:r>
              <a:rPr lang="sv-SE" smtClean="0"/>
              <a:t>Klicka här för att ändra format</a:t>
            </a:r>
            <a:endParaRPr lang="sv-SE" dirty="0"/>
          </a:p>
        </p:txBody>
      </p:sp>
      <p:sp>
        <p:nvSpPr>
          <p:cNvPr id="10" name="Rektangel 9"/>
          <p:cNvSpPr/>
          <p:nvPr userDrawn="1"/>
        </p:nvSpPr>
        <p:spPr>
          <a:xfrm>
            <a:off x="1" y="6356351"/>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D0905C11-AE40-4DD3-B577-1575C80BAAED}" type="datetime1">
              <a:rPr lang="sv-SE" smtClean="0"/>
              <a:t>2024-09-20</a:t>
            </a:fld>
            <a:endParaRPr lang="sv-SE" dirty="0"/>
          </a:p>
        </p:txBody>
      </p:sp>
      <p:sp>
        <p:nvSpPr>
          <p:cNvPr id="12"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endParaRPr lang="sv-SE" dirty="0"/>
          </a:p>
        </p:txBody>
      </p:sp>
      <p:sp>
        <p:nvSpPr>
          <p:cNvPr id="13"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9" name="Rektangel 8"/>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6" name="Bildobjekt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230175563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9" name="Rektangel 8"/>
          <p:cNvSpPr/>
          <p:nvPr userDrawn="1"/>
        </p:nvSpPr>
        <p:spPr>
          <a:xfrm>
            <a:off x="1" y="6356350"/>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B4152674-6AB9-4668-8AED-4226128661A6}" type="datetime1">
              <a:rPr lang="sv-SE" smtClean="0"/>
              <a:t>2024-09-20</a:t>
            </a:fld>
            <a:endParaRPr lang="sv-SE" dirty="0"/>
          </a:p>
        </p:txBody>
      </p:sp>
      <p:sp>
        <p:nvSpPr>
          <p:cNvPr id="11"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endParaRPr lang="sv-SE" dirty="0"/>
          </a:p>
        </p:txBody>
      </p:sp>
      <p:sp>
        <p:nvSpPr>
          <p:cNvPr id="12"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8" name="Rektangel 7"/>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5" name="Bildobjekt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415037883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410547" y="2461329"/>
            <a:ext cx="5609253" cy="3652423"/>
          </a:xfrm>
        </p:spPr>
        <p:txBody>
          <a:bodyPr/>
          <a:lstStyle>
            <a:lvl1pPr>
              <a:defRPr sz="2400"/>
            </a:lvl1pPr>
            <a:lvl2pPr>
              <a:defRPr sz="2200"/>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6172199" y="2461329"/>
            <a:ext cx="5609253" cy="3652423"/>
          </a:xfrm>
        </p:spPr>
        <p:txBody>
          <a:bodyPr/>
          <a:lstStyle>
            <a:lvl1pPr>
              <a:defRPr sz="2400"/>
            </a:lvl1pPr>
            <a:lvl2pPr>
              <a:defRPr sz="2200"/>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3"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2CD385D3-0334-4DCD-B861-C542A40B60E9}" type="datetime1">
              <a:rPr lang="sv-SE" smtClean="0"/>
              <a:t>2024-09-20</a:t>
            </a:fld>
            <a:endParaRPr lang="sv-SE" dirty="0"/>
          </a:p>
        </p:txBody>
      </p:sp>
      <p:sp>
        <p:nvSpPr>
          <p:cNvPr id="14"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r>
              <a:rPr lang="sv-SE"/>
              <a:t>Sidfot</a:t>
            </a:r>
            <a:endParaRPr lang="sv-SE" dirty="0"/>
          </a:p>
        </p:txBody>
      </p:sp>
      <p:sp>
        <p:nvSpPr>
          <p:cNvPr id="15"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6" name="Rubrik 5">
            <a:extLst>
              <a:ext uri="{FF2B5EF4-FFF2-40B4-BE49-F238E27FC236}">
                <a16:creationId xmlns:a16="http://schemas.microsoft.com/office/drawing/2014/main" id="{E092A276-343F-BEA9-5AD9-1D2069A7DFE1}"/>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0435429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10548" y="457200"/>
            <a:ext cx="4361478" cy="1600200"/>
          </a:xfrm>
        </p:spPr>
        <p:txBody>
          <a:bodyPr anchor="b"/>
          <a:lstStyle>
            <a:lvl1pPr>
              <a:defRPr sz="3200" b="1">
                <a:solidFill>
                  <a:schemeClr val="tx2"/>
                </a:solidFill>
              </a:defRPr>
            </a:lvl1pPr>
          </a:lstStyle>
          <a:p>
            <a:r>
              <a:rPr lang="sv-SE" smtClean="0"/>
              <a:t>Klicka här för att ändra format</a:t>
            </a:r>
            <a:endParaRPr lang="sv-SE" dirty="0"/>
          </a:p>
        </p:txBody>
      </p:sp>
      <p:sp>
        <p:nvSpPr>
          <p:cNvPr id="3" name="Platshållare för innehåll 2"/>
          <p:cNvSpPr>
            <a:spLocks noGrp="1"/>
          </p:cNvSpPr>
          <p:nvPr>
            <p:ph idx="1"/>
          </p:nvPr>
        </p:nvSpPr>
        <p:spPr>
          <a:xfrm>
            <a:off x="5183188" y="1085851"/>
            <a:ext cx="5675312" cy="5019674"/>
          </a:xfrm>
        </p:spPr>
        <p:txBody>
          <a:bodyPr/>
          <a:lstStyle>
            <a:lvl1pPr>
              <a:defRPr sz="3200" b="1"/>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text 3"/>
          <p:cNvSpPr>
            <a:spLocks noGrp="1"/>
          </p:cNvSpPr>
          <p:nvPr>
            <p:ph type="body" sz="half" idx="2"/>
          </p:nvPr>
        </p:nvSpPr>
        <p:spPr>
          <a:xfrm>
            <a:off x="410548" y="2057401"/>
            <a:ext cx="4361478" cy="40481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12" name="Rektangel 11"/>
          <p:cNvSpPr/>
          <p:nvPr userDrawn="1"/>
        </p:nvSpPr>
        <p:spPr>
          <a:xfrm>
            <a:off x="1" y="6356351"/>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6401B1E7-2B4C-4E93-9B83-9D444BAB3785}" type="datetime1">
              <a:rPr lang="sv-SE" smtClean="0"/>
              <a:t>2024-09-20</a:t>
            </a:fld>
            <a:endParaRPr lang="sv-SE" dirty="0"/>
          </a:p>
        </p:txBody>
      </p:sp>
      <p:sp>
        <p:nvSpPr>
          <p:cNvPr id="14"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endParaRPr lang="sv-SE" dirty="0"/>
          </a:p>
        </p:txBody>
      </p:sp>
      <p:sp>
        <p:nvSpPr>
          <p:cNvPr id="15"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11" name="Rektangel 10"/>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8" name="Bildobjekt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330794764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10548" y="457200"/>
            <a:ext cx="4361478" cy="1600200"/>
          </a:xfrm>
        </p:spPr>
        <p:txBody>
          <a:bodyPr anchor="b"/>
          <a:lstStyle>
            <a:lvl1pPr>
              <a:defRPr sz="3200" b="1">
                <a:solidFill>
                  <a:schemeClr val="tx2"/>
                </a:solidFill>
              </a:defRPr>
            </a:lvl1pPr>
          </a:lstStyle>
          <a:p>
            <a:r>
              <a:rPr lang="sv-SE" smtClean="0"/>
              <a:t>Klicka här för att ändra format</a:t>
            </a:r>
            <a:endParaRPr lang="sv-SE" dirty="0"/>
          </a:p>
        </p:txBody>
      </p:sp>
      <p:sp>
        <p:nvSpPr>
          <p:cNvPr id="3" name="Platshållare för bild 2"/>
          <p:cNvSpPr>
            <a:spLocks noGrp="1"/>
          </p:cNvSpPr>
          <p:nvPr>
            <p:ph type="pic" idx="1"/>
          </p:nvPr>
        </p:nvSpPr>
        <p:spPr>
          <a:xfrm>
            <a:off x="5183188" y="1085850"/>
            <a:ext cx="5658984" cy="50292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4" name="Platshållare för text 3"/>
          <p:cNvSpPr>
            <a:spLocks noGrp="1"/>
          </p:cNvSpPr>
          <p:nvPr>
            <p:ph type="body" sz="half" idx="2"/>
          </p:nvPr>
        </p:nvSpPr>
        <p:spPr>
          <a:xfrm>
            <a:off x="410548" y="2057400"/>
            <a:ext cx="4361478" cy="40502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12" name="Rektangel 11"/>
          <p:cNvSpPr/>
          <p:nvPr userDrawn="1"/>
        </p:nvSpPr>
        <p:spPr>
          <a:xfrm>
            <a:off x="1" y="6356351"/>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7037B5D3-587F-424B-B03D-31C4263C7226}" type="datetime1">
              <a:rPr lang="sv-SE" smtClean="0"/>
              <a:t>2024-09-20</a:t>
            </a:fld>
            <a:endParaRPr lang="sv-SE" dirty="0"/>
          </a:p>
        </p:txBody>
      </p:sp>
      <p:sp>
        <p:nvSpPr>
          <p:cNvPr id="14"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endParaRPr lang="sv-SE" dirty="0"/>
          </a:p>
        </p:txBody>
      </p:sp>
      <p:sp>
        <p:nvSpPr>
          <p:cNvPr id="15"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11" name="Rektangel 10"/>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8" name="Bildobjekt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261715332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el bakgrundsbild">
    <p:bg>
      <p:bgPr>
        <a:solidFill>
          <a:srgbClr val="DB3747"/>
        </a:solidFill>
        <a:effectLst/>
      </p:bgPr>
    </p:bg>
    <p:spTree>
      <p:nvGrpSpPr>
        <p:cNvPr id="1" name=""/>
        <p:cNvGrpSpPr/>
        <p:nvPr/>
      </p:nvGrpSpPr>
      <p:grpSpPr>
        <a:xfrm>
          <a:off x="0" y="0"/>
          <a:ext cx="0" cy="0"/>
          <a:chOff x="0" y="0"/>
          <a:chExt cx="0" cy="0"/>
        </a:xfrm>
      </p:grpSpPr>
      <p:sp>
        <p:nvSpPr>
          <p:cNvPr id="2" name="Rubrik"/>
          <p:cNvSpPr>
            <a:spLocks noGrp="1"/>
          </p:cNvSpPr>
          <p:nvPr>
            <p:ph type="ctrTitle"/>
          </p:nvPr>
        </p:nvSpPr>
        <p:spPr>
          <a:xfrm>
            <a:off x="1524000" y="995363"/>
            <a:ext cx="9144000" cy="2306637"/>
          </a:xfrm>
          <a:ln w="50800">
            <a:noFill/>
          </a:ln>
        </p:spPr>
        <p:txBody>
          <a:bodyPr lIns="0" tIns="0" rIns="0" bIns="0" anchor="b">
            <a:noAutofit/>
          </a:bodyPr>
          <a:lstStyle>
            <a:lvl1pPr algn="ctr">
              <a:defRPr sz="6000" b="1" spc="-150">
                <a:solidFill>
                  <a:schemeClr val="bg1"/>
                </a:solidFill>
              </a:defRPr>
            </a:lvl1pPr>
          </a:lstStyle>
          <a:p>
            <a:r>
              <a:rPr lang="sv-SE" dirty="0" smtClean="0"/>
              <a:t>Klicka här för att ändra format</a:t>
            </a:r>
            <a:endParaRPr lang="sv-SE" dirty="0"/>
          </a:p>
        </p:txBody>
      </p:sp>
      <p:sp>
        <p:nvSpPr>
          <p:cNvPr id="3" name="Underrubrik"/>
          <p:cNvSpPr>
            <a:spLocks noGrp="1"/>
          </p:cNvSpPr>
          <p:nvPr>
            <p:ph type="subTitle" idx="1"/>
          </p:nvPr>
        </p:nvSpPr>
        <p:spPr>
          <a:xfrm>
            <a:off x="1524000" y="3556000"/>
            <a:ext cx="9144000" cy="1622919"/>
          </a:xfrm>
          <a:prstGeom prst="rect">
            <a:avLst/>
          </a:prstGeom>
          <a:ln w="50800" cap="rnd" cmpd="sng">
            <a:noFill/>
          </a:ln>
        </p:spPr>
        <p:txBody>
          <a:bodyPr lIns="0" tIns="0" rIns="0" bIns="0">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smtClean="0"/>
              <a:t>Klicka om du vill redigera mall för underrubrikformat</a:t>
            </a:r>
            <a:endParaRPr lang="sv-SE" dirty="0"/>
          </a:p>
        </p:txBody>
      </p:sp>
      <p:sp>
        <p:nvSpPr>
          <p:cNvPr id="6" name="Platshållare för bild" title="Bakgrundsbild"/>
          <p:cNvSpPr>
            <a:spLocks noGrp="1"/>
          </p:cNvSpPr>
          <p:nvPr>
            <p:ph type="pic" sz="quarter" idx="10"/>
          </p:nvPr>
        </p:nvSpPr>
        <p:spPr>
          <a:xfrm>
            <a:off x="0" y="0"/>
            <a:ext cx="12192000" cy="6858000"/>
          </a:xfrm>
        </p:spPr>
        <p:txBody>
          <a:bodyPr/>
          <a:lstStyle/>
          <a:p>
            <a:endParaRPr lang="sv-SE"/>
          </a:p>
        </p:txBody>
      </p:sp>
    </p:spTree>
    <p:extLst>
      <p:ext uri="{BB962C8B-B14F-4D97-AF65-F5344CB8AC3E}">
        <p14:creationId xmlns:p14="http://schemas.microsoft.com/office/powerpoint/2010/main" val="45812913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rgbClr val="FFDDE2">
            <a:alpha val="70000"/>
          </a:srgbClr>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95324" y="728664"/>
            <a:ext cx="6480000" cy="755650"/>
          </a:xfrm>
        </p:spPr>
        <p:txBody>
          <a:bodyPr lIns="0" tIns="0" rIns="0" bIns="0" anchor="t">
            <a:noAutofit/>
          </a:bodyPr>
          <a:lstStyle>
            <a:lvl1pPr>
              <a:defRPr sz="3200"/>
            </a:lvl1pPr>
          </a:lstStyle>
          <a:p>
            <a:r>
              <a:rPr lang="sv-SE" dirty="0" smtClean="0"/>
              <a:t>Klicka här för att ändra format</a:t>
            </a:r>
            <a:endParaRPr lang="sv-SE" dirty="0"/>
          </a:p>
        </p:txBody>
      </p:sp>
      <p:sp>
        <p:nvSpPr>
          <p:cNvPr id="3" name="Platshållare för underrubrik"/>
          <p:cNvSpPr>
            <a:spLocks noGrp="1"/>
          </p:cNvSpPr>
          <p:nvPr>
            <p:ph type="body" idx="1" hasCustomPrompt="1"/>
          </p:nvPr>
        </p:nvSpPr>
        <p:spPr>
          <a:xfrm>
            <a:off x="695324" y="2076337"/>
            <a:ext cx="6480000" cy="424989"/>
          </a:xfrm>
          <a:prstGeom prst="rect">
            <a:avLst/>
          </a:prstGeom>
        </p:spPr>
        <p:txBody>
          <a:bodyPr lIns="0" tIns="0" rIns="0" bIns="0">
            <a:noAutofit/>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smtClean="0"/>
              <a:t>Innehåll</a:t>
            </a:r>
          </a:p>
        </p:txBody>
      </p:sp>
      <p:sp>
        <p:nvSpPr>
          <p:cNvPr id="30" name="Platshållare för text"/>
          <p:cNvSpPr>
            <a:spLocks noGrp="1"/>
          </p:cNvSpPr>
          <p:nvPr>
            <p:ph type="body" sz="quarter" idx="15" hasCustomPrompt="1"/>
          </p:nvPr>
        </p:nvSpPr>
        <p:spPr>
          <a:xfrm>
            <a:off x="695324" y="2578058"/>
            <a:ext cx="6480000" cy="3730667"/>
          </a:xfrm>
        </p:spPr>
        <p:txBody>
          <a:bodyPr lIns="0" tIns="0" rIns="0" bIns="0">
            <a:noAutofit/>
          </a:bodyPr>
          <a:lstStyle>
            <a:lvl1pPr marL="342900" indent="-342900">
              <a:buClr>
                <a:srgbClr val="DB3747"/>
              </a:buClr>
              <a:buSzPct val="130000"/>
              <a:buFont typeface="Arial Black" panose="020B0A04020102020204" pitchFamily="34" charset="0"/>
              <a:buChar char="›"/>
              <a:defRPr sz="2000" baseline="0"/>
            </a:lvl1pPr>
          </a:lstStyle>
          <a:p>
            <a:pPr lvl="0"/>
            <a:r>
              <a:rPr lang="sv-SE" dirty="0" smtClean="0"/>
              <a:t>Innehåll</a:t>
            </a:r>
          </a:p>
          <a:p>
            <a:pPr lvl="0"/>
            <a:r>
              <a:rPr lang="sv-SE" dirty="0" smtClean="0"/>
              <a:t>För</a:t>
            </a:r>
          </a:p>
          <a:p>
            <a:pPr lvl="0"/>
            <a:r>
              <a:rPr lang="sv-SE" dirty="0" smtClean="0"/>
              <a:t>avsnittet</a:t>
            </a:r>
            <a:endParaRPr lang="sv-SE" dirty="0"/>
          </a:p>
        </p:txBody>
      </p:sp>
      <p:sp>
        <p:nvSpPr>
          <p:cNvPr id="23" name="Platshållare för bild" title="Fotobeskrivning"/>
          <p:cNvSpPr>
            <a:spLocks noGrp="1"/>
          </p:cNvSpPr>
          <p:nvPr>
            <p:ph type="pic" sz="quarter" idx="13"/>
          </p:nvPr>
        </p:nvSpPr>
        <p:spPr>
          <a:xfrm>
            <a:off x="7535862" y="0"/>
            <a:ext cx="4656137" cy="6858000"/>
          </a:xfrm>
        </p:spPr>
        <p:txBody>
          <a:bodyPr lIns="0" tIns="0" rIns="0" bIns="0"/>
          <a:lstStyle/>
          <a:p>
            <a:endParaRPr lang="sv-SE" dirty="0"/>
          </a:p>
        </p:txBody>
      </p:sp>
      <p:grpSp>
        <p:nvGrpSpPr>
          <p:cNvPr id="22" name="Logotyp" title="Region Dalarnas logotyp"/>
          <p:cNvGrpSpPr>
            <a:grpSpLocks noChangeAspect="1"/>
          </p:cNvGrpSpPr>
          <p:nvPr userDrawn="1"/>
        </p:nvGrpSpPr>
        <p:grpSpPr>
          <a:xfrm>
            <a:off x="10724551" y="190337"/>
            <a:ext cx="1134134" cy="432000"/>
            <a:chOff x="-2576825" y="3432175"/>
            <a:chExt cx="1679575" cy="639763"/>
          </a:xfrm>
          <a:solidFill>
            <a:schemeClr val="bg1"/>
          </a:solidFill>
        </p:grpSpPr>
        <p:sp>
          <p:nvSpPr>
            <p:cNvPr id="24"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21"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spTree>
    <p:extLst>
      <p:ext uri="{BB962C8B-B14F-4D97-AF65-F5344CB8AC3E}">
        <p14:creationId xmlns:p14="http://schemas.microsoft.com/office/powerpoint/2010/main" val="2357453077"/>
      </p:ext>
    </p:extLst>
  </p:cSld>
  <p:clrMapOvr>
    <a:masterClrMapping/>
  </p:clrMapOvr>
  <p:timing>
    <p:tnLst>
      <p:par>
        <p:cTn id="1" dur="indefinite" restart="never" nodeType="tmRoot"/>
      </p:par>
    </p:tnLst>
  </p:timing>
  <p:hf hdr="0"/>
  <p:extLst mod="1">
    <p:ext uri="{DCECCB84-F9BA-43D5-87BE-67443E8EF086}">
      <p15:sldGuideLst xmlns:p15="http://schemas.microsoft.com/office/powerpoint/2012/main">
        <p15:guide id="5" pos="4747">
          <p15:clr>
            <a:srgbClr val="FBAE40"/>
          </p15:clr>
        </p15:guide>
        <p15:guide id="6" orient="horz" pos="935">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ild till höger">
    <p:spTree>
      <p:nvGrpSpPr>
        <p:cNvPr id="1" name=""/>
        <p:cNvGrpSpPr/>
        <p:nvPr/>
      </p:nvGrpSpPr>
      <p:grpSpPr>
        <a:xfrm>
          <a:off x="0" y="0"/>
          <a:ext cx="0" cy="0"/>
          <a:chOff x="0" y="0"/>
          <a:chExt cx="0" cy="0"/>
        </a:xfrm>
      </p:grpSpPr>
      <p:sp>
        <p:nvSpPr>
          <p:cNvPr id="8" name="Rubrik"/>
          <p:cNvSpPr>
            <a:spLocks noGrp="1"/>
          </p:cNvSpPr>
          <p:nvPr>
            <p:ph type="title"/>
          </p:nvPr>
        </p:nvSpPr>
        <p:spPr>
          <a:xfrm>
            <a:off x="695325" y="728663"/>
            <a:ext cx="6480000" cy="755650"/>
          </a:xfrm>
        </p:spPr>
        <p:txBody>
          <a:bodyPr lIns="0" tIns="0" rIns="0" bIns="0" anchor="t">
            <a:normAutofit/>
          </a:bodyPr>
          <a:lstStyle>
            <a:lvl1pPr>
              <a:defRPr sz="3200"/>
            </a:lvl1pPr>
          </a:lstStyle>
          <a:p>
            <a:r>
              <a:rPr lang="sv-SE" dirty="0" smtClean="0"/>
              <a:t>Klicka här för att ändra format</a:t>
            </a:r>
            <a:endParaRPr lang="sv-SE" dirty="0"/>
          </a:p>
        </p:txBody>
      </p:sp>
      <p:sp>
        <p:nvSpPr>
          <p:cNvPr id="3" name="Platshållare för innehåll"/>
          <p:cNvSpPr>
            <a:spLocks noGrp="1"/>
          </p:cNvSpPr>
          <p:nvPr>
            <p:ph sz="half" idx="1"/>
          </p:nvPr>
        </p:nvSpPr>
        <p:spPr>
          <a:xfrm>
            <a:off x="695325" y="1484312"/>
            <a:ext cx="6480000" cy="4824413"/>
          </a:xfrm>
          <a:prstGeom prst="rect">
            <a:avLst/>
          </a:prstGeom>
        </p:spPr>
        <p:txBody>
          <a:bodyPr lIns="0" tIns="0" rIns="0" bIns="0"/>
          <a:lstStyle>
            <a:lvl1pPr>
              <a:buClr>
                <a:schemeClr val="accent1"/>
              </a:buClr>
              <a:buSzPct val="130000"/>
              <a:defRPr sz="2400"/>
            </a:lvl1pPr>
            <a:lvl2pPr>
              <a:buClr>
                <a:schemeClr val="accent1"/>
              </a:buClr>
              <a:buSzPct val="130000"/>
              <a:defRPr/>
            </a:lvl2pPr>
            <a:lvl3pPr>
              <a:buClr>
                <a:schemeClr val="accent1"/>
              </a:buClr>
              <a:buSzPct val="130000"/>
              <a:defRPr/>
            </a:lvl3pPr>
            <a:lvl4pPr>
              <a:buClr>
                <a:schemeClr val="accent1"/>
              </a:buClr>
              <a:buSzPct val="130000"/>
              <a:defRPr/>
            </a:lvl4pPr>
            <a:lvl5pPr>
              <a:buClr>
                <a:schemeClr val="accent1"/>
              </a:buClr>
              <a:buSzPct val="130000"/>
              <a:defRPr/>
            </a:lvl5pPr>
          </a:lstStyle>
          <a:p>
            <a:pPr lvl="0"/>
            <a:r>
              <a:rPr lang="sv-SE" dirty="0" smtClean="0"/>
              <a:t>Redigera format för bakgrundstext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bild" title="Fotobeskrivning"/>
          <p:cNvSpPr>
            <a:spLocks noGrp="1"/>
          </p:cNvSpPr>
          <p:nvPr>
            <p:ph type="pic" sz="quarter" idx="12"/>
          </p:nvPr>
        </p:nvSpPr>
        <p:spPr>
          <a:xfrm>
            <a:off x="7535862" y="1"/>
            <a:ext cx="4656137" cy="6858000"/>
          </a:xfrm>
        </p:spPr>
        <p:txBody>
          <a:bodyPr tIns="0" rIns="0" bIns="0"/>
          <a:lstStyle/>
          <a:p>
            <a:endParaRPr lang="sv-SE"/>
          </a:p>
        </p:txBody>
      </p:sp>
      <p:sp>
        <p:nvSpPr>
          <p:cNvPr id="22" name="Pil"/>
          <p:cNvSpPr>
            <a:spLocks noChangeAspect="1"/>
          </p:cNvSpPr>
          <p:nvPr userDrawn="1"/>
        </p:nvSpPr>
        <p:spPr bwMode="auto">
          <a:xfrm>
            <a:off x="326192" y="306038"/>
            <a:ext cx="104033" cy="180000"/>
          </a:xfrm>
          <a:custGeom>
            <a:avLst/>
            <a:gdLst>
              <a:gd name="T0" fmla="*/ 2328 w 2328"/>
              <a:gd name="T1" fmla="*/ 1996 h 3992"/>
              <a:gd name="T2" fmla="*/ 2288 w 2328"/>
              <a:gd name="T3" fmla="*/ 2088 h 3992"/>
              <a:gd name="T4" fmla="*/ 424 w 2328"/>
              <a:gd name="T5" fmla="*/ 3952 h 3992"/>
              <a:gd name="T6" fmla="*/ 332 w 2328"/>
              <a:gd name="T7" fmla="*/ 3992 h 3992"/>
              <a:gd name="T8" fmla="*/ 240 w 2328"/>
              <a:gd name="T9" fmla="*/ 3952 h 3992"/>
              <a:gd name="T10" fmla="*/ 40 w 2328"/>
              <a:gd name="T11" fmla="*/ 3752 h 3992"/>
              <a:gd name="T12" fmla="*/ 0 w 2328"/>
              <a:gd name="T13" fmla="*/ 3660 h 3992"/>
              <a:gd name="T14" fmla="*/ 40 w 2328"/>
              <a:gd name="T15" fmla="*/ 3568 h 3992"/>
              <a:gd name="T16" fmla="*/ 1612 w 2328"/>
              <a:gd name="T17" fmla="*/ 1996 h 3992"/>
              <a:gd name="T18" fmla="*/ 40 w 2328"/>
              <a:gd name="T19" fmla="*/ 424 h 3992"/>
              <a:gd name="T20" fmla="*/ 0 w 2328"/>
              <a:gd name="T21" fmla="*/ 332 h 3992"/>
              <a:gd name="T22" fmla="*/ 40 w 2328"/>
              <a:gd name="T23" fmla="*/ 240 h 3992"/>
              <a:gd name="T24" fmla="*/ 240 w 2328"/>
              <a:gd name="T25" fmla="*/ 40 h 3992"/>
              <a:gd name="T26" fmla="*/ 332 w 2328"/>
              <a:gd name="T27" fmla="*/ 0 h 3992"/>
              <a:gd name="T28" fmla="*/ 424 w 2328"/>
              <a:gd name="T29" fmla="*/ 40 h 3992"/>
              <a:gd name="T30" fmla="*/ 2288 w 2328"/>
              <a:gd name="T31" fmla="*/ 1904 h 3992"/>
              <a:gd name="T32" fmla="*/ 2328 w 2328"/>
              <a:gd name="T33" fmla="*/ 199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8" h="3992">
                <a:moveTo>
                  <a:pt x="2328" y="1996"/>
                </a:moveTo>
                <a:cubicBezTo>
                  <a:pt x="2328" y="2031"/>
                  <a:pt x="2315" y="2061"/>
                  <a:pt x="2288" y="2088"/>
                </a:cubicBezTo>
                <a:cubicBezTo>
                  <a:pt x="424" y="3952"/>
                  <a:pt x="424" y="3952"/>
                  <a:pt x="424" y="3952"/>
                </a:cubicBezTo>
                <a:cubicBezTo>
                  <a:pt x="397" y="3979"/>
                  <a:pt x="367" y="3992"/>
                  <a:pt x="332" y="3992"/>
                </a:cubicBezTo>
                <a:cubicBezTo>
                  <a:pt x="297" y="3992"/>
                  <a:pt x="267" y="3979"/>
                  <a:pt x="240" y="3952"/>
                </a:cubicBezTo>
                <a:cubicBezTo>
                  <a:pt x="40" y="3752"/>
                  <a:pt x="40" y="3752"/>
                  <a:pt x="40" y="3752"/>
                </a:cubicBezTo>
                <a:cubicBezTo>
                  <a:pt x="13" y="3725"/>
                  <a:pt x="0" y="3695"/>
                  <a:pt x="0" y="3660"/>
                </a:cubicBezTo>
                <a:cubicBezTo>
                  <a:pt x="0" y="3625"/>
                  <a:pt x="13" y="3595"/>
                  <a:pt x="40" y="3568"/>
                </a:cubicBezTo>
                <a:cubicBezTo>
                  <a:pt x="1612" y="1996"/>
                  <a:pt x="1612" y="1996"/>
                  <a:pt x="1612" y="1996"/>
                </a:cubicBezTo>
                <a:cubicBezTo>
                  <a:pt x="40" y="424"/>
                  <a:pt x="40" y="424"/>
                  <a:pt x="40" y="424"/>
                </a:cubicBezTo>
                <a:cubicBezTo>
                  <a:pt x="13" y="397"/>
                  <a:pt x="0" y="367"/>
                  <a:pt x="0" y="332"/>
                </a:cubicBezTo>
                <a:cubicBezTo>
                  <a:pt x="0" y="297"/>
                  <a:pt x="13" y="267"/>
                  <a:pt x="40" y="240"/>
                </a:cubicBezTo>
                <a:cubicBezTo>
                  <a:pt x="240" y="40"/>
                  <a:pt x="240" y="40"/>
                  <a:pt x="240" y="40"/>
                </a:cubicBezTo>
                <a:cubicBezTo>
                  <a:pt x="267" y="13"/>
                  <a:pt x="297" y="0"/>
                  <a:pt x="332" y="0"/>
                </a:cubicBezTo>
                <a:cubicBezTo>
                  <a:pt x="367" y="0"/>
                  <a:pt x="397" y="13"/>
                  <a:pt x="424" y="40"/>
                </a:cubicBezTo>
                <a:cubicBezTo>
                  <a:pt x="2288" y="1904"/>
                  <a:pt x="2288" y="1904"/>
                  <a:pt x="2288" y="1904"/>
                </a:cubicBezTo>
                <a:cubicBezTo>
                  <a:pt x="2315" y="1931"/>
                  <a:pt x="2328" y="1961"/>
                  <a:pt x="2328" y="1996"/>
                </a:cubicBezTo>
                <a:close/>
              </a:path>
            </a:pathLst>
          </a:custGeom>
          <a:solidFill>
            <a:srgbClr val="DB3747"/>
          </a:solidFill>
          <a:ln>
            <a:noFill/>
          </a:ln>
          <a:extLst/>
        </p:spPr>
        <p:txBody>
          <a:bodyPr rot="0" vert="horz" wrap="square" lIns="91440" tIns="45720" rIns="91440" bIns="45720" anchor="t" anchorCtr="0" upright="1">
            <a:noAutofit/>
          </a:bodyPr>
          <a:lstStyle/>
          <a:p>
            <a:endParaRPr lang="sv-SE"/>
          </a:p>
        </p:txBody>
      </p:sp>
      <p:sp>
        <p:nvSpPr>
          <p:cNvPr id="39" name="Platshållare för sidfot"/>
          <p:cNvSpPr>
            <a:spLocks noGrp="1"/>
          </p:cNvSpPr>
          <p:nvPr>
            <p:ph type="ftr" sz="quarter" idx="11"/>
          </p:nvPr>
        </p:nvSpPr>
        <p:spPr>
          <a:xfrm>
            <a:off x="695325" y="278514"/>
            <a:ext cx="6497955" cy="253114"/>
          </a:xfrm>
          <a:prstGeom prst="rect">
            <a:avLst/>
          </a:prstGeom>
        </p:spPr>
        <p:txBody>
          <a:bodyPr wrap="none" lIns="0" anchor="t"/>
          <a:lstStyle>
            <a:lvl1pPr algn="l">
              <a:defRPr sz="1050" b="1"/>
            </a:lvl1pPr>
          </a:lstStyle>
          <a:p>
            <a:r>
              <a:rPr lang="sv-SE" dirty="0" smtClean="0">
                <a:solidFill>
                  <a:schemeClr val="tx1">
                    <a:alpha val="50000"/>
                  </a:schemeClr>
                </a:solidFill>
              </a:rPr>
              <a:t>TITEL PÅ PRESENTATION </a:t>
            </a:r>
            <a:r>
              <a:rPr lang="sv-SE" dirty="0" smtClean="0">
                <a:solidFill>
                  <a:schemeClr val="tx1">
                    <a:alpha val="50000"/>
                  </a:schemeClr>
                </a:solidFill>
                <a:cs typeface="Arial" panose="020B0604020202020204" pitchFamily="34" charset="0"/>
              </a:rPr>
              <a:t>►</a:t>
            </a:r>
            <a:r>
              <a:rPr lang="sv-SE" dirty="0" smtClean="0">
                <a:solidFill>
                  <a:schemeClr val="tx1">
                    <a:alpha val="50000"/>
                  </a:schemeClr>
                </a:solidFill>
              </a:rPr>
              <a:t> </a:t>
            </a:r>
            <a:r>
              <a:rPr lang="sv-SE" dirty="0" smtClean="0">
                <a:solidFill>
                  <a:srgbClr val="DB3747"/>
                </a:solidFill>
              </a:rPr>
              <a:t>RUBIK FÖR DETTA KAPITEL</a:t>
            </a:r>
            <a:endParaRPr lang="sv-SE" dirty="0">
              <a:solidFill>
                <a:srgbClr val="DB3747"/>
              </a:solidFill>
            </a:endParaRPr>
          </a:p>
        </p:txBody>
      </p:sp>
      <p:sp>
        <p:nvSpPr>
          <p:cNvPr id="2"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spTree>
    <p:extLst>
      <p:ext uri="{BB962C8B-B14F-4D97-AF65-F5344CB8AC3E}">
        <p14:creationId xmlns:p14="http://schemas.microsoft.com/office/powerpoint/2010/main" val="197190055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59">
          <p15:clr>
            <a:srgbClr val="FBAE40"/>
          </p15:clr>
        </p15:guide>
        <p15:guide id="2" pos="438">
          <p15:clr>
            <a:srgbClr val="FBAE40"/>
          </p15:clr>
        </p15:guide>
        <p15:guide id="3" pos="7242">
          <p15:clr>
            <a:srgbClr val="FBAE40"/>
          </p15:clr>
        </p15:guide>
        <p15:guide id="4" orient="horz" pos="3974">
          <p15:clr>
            <a:srgbClr val="FBAE40"/>
          </p15:clr>
        </p15:guide>
        <p15:guide id="5" orient="horz" pos="935">
          <p15:clr>
            <a:srgbClr val="FBAE40"/>
          </p15:clr>
        </p15:guide>
        <p15:guide id="6" pos="4747">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p:cNvSpPr>
            <a:spLocks noGrp="1"/>
          </p:cNvSpPr>
          <p:nvPr>
            <p:ph type="title"/>
          </p:nvPr>
        </p:nvSpPr>
        <p:spPr>
          <a:xfrm>
            <a:off x="695325" y="728663"/>
            <a:ext cx="10801350" cy="755650"/>
          </a:xfrm>
        </p:spPr>
        <p:txBody>
          <a:bodyPr lIns="0" tIns="0" rIns="0" bIns="0" anchor="t">
            <a:normAutofit/>
          </a:bodyPr>
          <a:lstStyle>
            <a:lvl1pPr>
              <a:defRPr sz="3200"/>
            </a:lvl1pPr>
          </a:lstStyle>
          <a:p>
            <a:r>
              <a:rPr lang="sv-SE" dirty="0" smtClean="0"/>
              <a:t>Klicka här för att ändra format</a:t>
            </a:r>
            <a:endParaRPr lang="sv-SE" dirty="0"/>
          </a:p>
        </p:txBody>
      </p:sp>
      <p:sp>
        <p:nvSpPr>
          <p:cNvPr id="3" name="Platshållare för innehåll"/>
          <p:cNvSpPr>
            <a:spLocks noGrp="1"/>
          </p:cNvSpPr>
          <p:nvPr>
            <p:ph idx="1"/>
          </p:nvPr>
        </p:nvSpPr>
        <p:spPr>
          <a:xfrm>
            <a:off x="695325" y="1484313"/>
            <a:ext cx="10801350" cy="4824411"/>
          </a:xfrm>
          <a:prstGeom prst="rect">
            <a:avLst/>
          </a:prstGeom>
        </p:spPr>
        <p:txBody>
          <a:bodyPr lIns="0" tIns="0" rIns="0" bIns="0"/>
          <a:lstStyle>
            <a:lvl1pPr>
              <a:buClr>
                <a:schemeClr val="accent1"/>
              </a:buClr>
              <a:buSzPct val="120000"/>
              <a:defRPr sz="2400"/>
            </a:lvl1pPr>
            <a:lvl2pPr>
              <a:buClr>
                <a:schemeClr val="accent1"/>
              </a:buClr>
              <a:buSzPct val="120000"/>
              <a:defRPr/>
            </a:lvl2pPr>
            <a:lvl3pPr>
              <a:buClr>
                <a:schemeClr val="accent1"/>
              </a:buClr>
              <a:buSzPct val="120000"/>
              <a:defRPr/>
            </a:lvl3pPr>
            <a:lvl4pPr>
              <a:buClr>
                <a:schemeClr val="accent1"/>
              </a:buClr>
              <a:buSzPct val="120000"/>
              <a:defRPr/>
            </a:lvl4pPr>
            <a:lvl5pPr>
              <a:buClr>
                <a:schemeClr val="accent1"/>
              </a:buClr>
              <a:buSzPct val="120000"/>
              <a:defRPr/>
            </a:lvl5pPr>
          </a:lstStyle>
          <a:p>
            <a:pPr lvl="0"/>
            <a:r>
              <a:rPr lang="sv-SE" dirty="0" smtClean="0"/>
              <a:t>Redigera format för bakgrundstext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7" name="Pil"/>
          <p:cNvSpPr>
            <a:spLocks noChangeAspect="1"/>
          </p:cNvSpPr>
          <p:nvPr userDrawn="1"/>
        </p:nvSpPr>
        <p:spPr bwMode="auto">
          <a:xfrm>
            <a:off x="326192" y="306038"/>
            <a:ext cx="104033" cy="180000"/>
          </a:xfrm>
          <a:custGeom>
            <a:avLst/>
            <a:gdLst>
              <a:gd name="T0" fmla="*/ 2328 w 2328"/>
              <a:gd name="T1" fmla="*/ 1996 h 3992"/>
              <a:gd name="T2" fmla="*/ 2288 w 2328"/>
              <a:gd name="T3" fmla="*/ 2088 h 3992"/>
              <a:gd name="T4" fmla="*/ 424 w 2328"/>
              <a:gd name="T5" fmla="*/ 3952 h 3992"/>
              <a:gd name="T6" fmla="*/ 332 w 2328"/>
              <a:gd name="T7" fmla="*/ 3992 h 3992"/>
              <a:gd name="T8" fmla="*/ 240 w 2328"/>
              <a:gd name="T9" fmla="*/ 3952 h 3992"/>
              <a:gd name="T10" fmla="*/ 40 w 2328"/>
              <a:gd name="T11" fmla="*/ 3752 h 3992"/>
              <a:gd name="T12" fmla="*/ 0 w 2328"/>
              <a:gd name="T13" fmla="*/ 3660 h 3992"/>
              <a:gd name="T14" fmla="*/ 40 w 2328"/>
              <a:gd name="T15" fmla="*/ 3568 h 3992"/>
              <a:gd name="T16" fmla="*/ 1612 w 2328"/>
              <a:gd name="T17" fmla="*/ 1996 h 3992"/>
              <a:gd name="T18" fmla="*/ 40 w 2328"/>
              <a:gd name="T19" fmla="*/ 424 h 3992"/>
              <a:gd name="T20" fmla="*/ 0 w 2328"/>
              <a:gd name="T21" fmla="*/ 332 h 3992"/>
              <a:gd name="T22" fmla="*/ 40 w 2328"/>
              <a:gd name="T23" fmla="*/ 240 h 3992"/>
              <a:gd name="T24" fmla="*/ 240 w 2328"/>
              <a:gd name="T25" fmla="*/ 40 h 3992"/>
              <a:gd name="T26" fmla="*/ 332 w 2328"/>
              <a:gd name="T27" fmla="*/ 0 h 3992"/>
              <a:gd name="T28" fmla="*/ 424 w 2328"/>
              <a:gd name="T29" fmla="*/ 40 h 3992"/>
              <a:gd name="T30" fmla="*/ 2288 w 2328"/>
              <a:gd name="T31" fmla="*/ 1904 h 3992"/>
              <a:gd name="T32" fmla="*/ 2328 w 2328"/>
              <a:gd name="T33" fmla="*/ 199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8" h="3992">
                <a:moveTo>
                  <a:pt x="2328" y="1996"/>
                </a:moveTo>
                <a:cubicBezTo>
                  <a:pt x="2328" y="2031"/>
                  <a:pt x="2315" y="2061"/>
                  <a:pt x="2288" y="2088"/>
                </a:cubicBezTo>
                <a:cubicBezTo>
                  <a:pt x="424" y="3952"/>
                  <a:pt x="424" y="3952"/>
                  <a:pt x="424" y="3952"/>
                </a:cubicBezTo>
                <a:cubicBezTo>
                  <a:pt x="397" y="3979"/>
                  <a:pt x="367" y="3992"/>
                  <a:pt x="332" y="3992"/>
                </a:cubicBezTo>
                <a:cubicBezTo>
                  <a:pt x="297" y="3992"/>
                  <a:pt x="267" y="3979"/>
                  <a:pt x="240" y="3952"/>
                </a:cubicBezTo>
                <a:cubicBezTo>
                  <a:pt x="40" y="3752"/>
                  <a:pt x="40" y="3752"/>
                  <a:pt x="40" y="3752"/>
                </a:cubicBezTo>
                <a:cubicBezTo>
                  <a:pt x="13" y="3725"/>
                  <a:pt x="0" y="3695"/>
                  <a:pt x="0" y="3660"/>
                </a:cubicBezTo>
                <a:cubicBezTo>
                  <a:pt x="0" y="3625"/>
                  <a:pt x="13" y="3595"/>
                  <a:pt x="40" y="3568"/>
                </a:cubicBezTo>
                <a:cubicBezTo>
                  <a:pt x="1612" y="1996"/>
                  <a:pt x="1612" y="1996"/>
                  <a:pt x="1612" y="1996"/>
                </a:cubicBezTo>
                <a:cubicBezTo>
                  <a:pt x="40" y="424"/>
                  <a:pt x="40" y="424"/>
                  <a:pt x="40" y="424"/>
                </a:cubicBezTo>
                <a:cubicBezTo>
                  <a:pt x="13" y="397"/>
                  <a:pt x="0" y="367"/>
                  <a:pt x="0" y="332"/>
                </a:cubicBezTo>
                <a:cubicBezTo>
                  <a:pt x="0" y="297"/>
                  <a:pt x="13" y="267"/>
                  <a:pt x="40" y="240"/>
                </a:cubicBezTo>
                <a:cubicBezTo>
                  <a:pt x="240" y="40"/>
                  <a:pt x="240" y="40"/>
                  <a:pt x="240" y="40"/>
                </a:cubicBezTo>
                <a:cubicBezTo>
                  <a:pt x="267" y="13"/>
                  <a:pt x="297" y="0"/>
                  <a:pt x="332" y="0"/>
                </a:cubicBezTo>
                <a:cubicBezTo>
                  <a:pt x="367" y="0"/>
                  <a:pt x="397" y="13"/>
                  <a:pt x="424" y="40"/>
                </a:cubicBezTo>
                <a:cubicBezTo>
                  <a:pt x="2288" y="1904"/>
                  <a:pt x="2288" y="1904"/>
                  <a:pt x="2288" y="1904"/>
                </a:cubicBezTo>
                <a:cubicBezTo>
                  <a:pt x="2315" y="1931"/>
                  <a:pt x="2328" y="1961"/>
                  <a:pt x="2328" y="1996"/>
                </a:cubicBezTo>
                <a:close/>
              </a:path>
            </a:pathLst>
          </a:custGeom>
          <a:solidFill>
            <a:srgbClr val="DB3747"/>
          </a:solidFill>
          <a:ln>
            <a:noFill/>
          </a:ln>
          <a:extLst/>
        </p:spPr>
        <p:txBody>
          <a:bodyPr rot="0" vert="horz" wrap="square" lIns="91440" tIns="45720" rIns="91440" bIns="45720" anchor="t" anchorCtr="0" upright="1">
            <a:noAutofit/>
          </a:bodyPr>
          <a:lstStyle/>
          <a:p>
            <a:endParaRPr lang="sv-SE"/>
          </a:p>
        </p:txBody>
      </p:sp>
      <p:grpSp>
        <p:nvGrpSpPr>
          <p:cNvPr id="30" name="Logotyp" title="Region Dalarnas logotyp"/>
          <p:cNvGrpSpPr>
            <a:grpSpLocks noChangeAspect="1"/>
          </p:cNvGrpSpPr>
          <p:nvPr userDrawn="1"/>
        </p:nvGrpSpPr>
        <p:grpSpPr>
          <a:xfrm>
            <a:off x="10724551" y="190337"/>
            <a:ext cx="1134134" cy="432000"/>
            <a:chOff x="-2576825" y="3432175"/>
            <a:chExt cx="1679575" cy="639763"/>
          </a:xfrm>
          <a:solidFill>
            <a:srgbClr val="DB3747"/>
          </a:solidFill>
        </p:grpSpPr>
        <p:sp>
          <p:nvSpPr>
            <p:cNvPr id="31"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9"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2"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3"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4"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45" name="Platshållare för sidfot"/>
          <p:cNvSpPr>
            <a:spLocks noGrp="1"/>
          </p:cNvSpPr>
          <p:nvPr>
            <p:ph type="ftr" sz="quarter" idx="11"/>
          </p:nvPr>
        </p:nvSpPr>
        <p:spPr>
          <a:xfrm>
            <a:off x="695325" y="278514"/>
            <a:ext cx="9490210" cy="253114"/>
          </a:xfrm>
          <a:prstGeom prst="rect">
            <a:avLst/>
          </a:prstGeom>
        </p:spPr>
        <p:txBody>
          <a:bodyPr wrap="none" lIns="0" anchor="t"/>
          <a:lstStyle>
            <a:lvl1pPr algn="l">
              <a:defRPr sz="1050" b="1"/>
            </a:lvl1pPr>
          </a:lstStyle>
          <a:p>
            <a:r>
              <a:rPr lang="sv-SE" dirty="0" smtClean="0">
                <a:solidFill>
                  <a:schemeClr val="tx1">
                    <a:alpha val="50000"/>
                  </a:schemeClr>
                </a:solidFill>
              </a:rPr>
              <a:t>TITEL PÅ PRESENTATION </a:t>
            </a:r>
            <a:r>
              <a:rPr lang="sv-SE" dirty="0" smtClean="0">
                <a:solidFill>
                  <a:schemeClr val="tx1">
                    <a:alpha val="50000"/>
                  </a:schemeClr>
                </a:solidFill>
                <a:cs typeface="Arial" panose="020B0604020202020204" pitchFamily="34" charset="0"/>
              </a:rPr>
              <a:t>►</a:t>
            </a:r>
            <a:r>
              <a:rPr lang="sv-SE" dirty="0" smtClean="0">
                <a:solidFill>
                  <a:schemeClr val="tx1">
                    <a:alpha val="50000"/>
                  </a:schemeClr>
                </a:solidFill>
              </a:rPr>
              <a:t> </a:t>
            </a:r>
            <a:r>
              <a:rPr lang="sv-SE" dirty="0" smtClean="0">
                <a:solidFill>
                  <a:srgbClr val="DB3747"/>
                </a:solidFill>
              </a:rPr>
              <a:t>RUBRIK FÖR DETTA KAPITEL</a:t>
            </a:r>
            <a:endParaRPr lang="sv-SE" dirty="0">
              <a:solidFill>
                <a:srgbClr val="DB3747"/>
              </a:solidFill>
            </a:endParaRPr>
          </a:p>
        </p:txBody>
      </p:sp>
      <p:sp>
        <p:nvSpPr>
          <p:cNvPr id="21"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spTree>
    <p:extLst>
      <p:ext uri="{BB962C8B-B14F-4D97-AF65-F5344CB8AC3E}">
        <p14:creationId xmlns:p14="http://schemas.microsoft.com/office/powerpoint/2010/main" val="240599508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935">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8" name="Rubrik"/>
          <p:cNvSpPr>
            <a:spLocks noGrp="1"/>
          </p:cNvSpPr>
          <p:nvPr>
            <p:ph type="title"/>
          </p:nvPr>
        </p:nvSpPr>
        <p:spPr>
          <a:xfrm>
            <a:off x="695325" y="728663"/>
            <a:ext cx="10801350" cy="755650"/>
          </a:xfrm>
        </p:spPr>
        <p:txBody>
          <a:bodyPr lIns="0" tIns="0" rIns="0" bIns="0" anchor="t">
            <a:normAutofit/>
          </a:bodyPr>
          <a:lstStyle>
            <a:lvl1pPr>
              <a:defRPr sz="3200"/>
            </a:lvl1pPr>
          </a:lstStyle>
          <a:p>
            <a:r>
              <a:rPr lang="sv-SE" dirty="0" smtClean="0"/>
              <a:t>Klicka här för att ändra format</a:t>
            </a:r>
            <a:endParaRPr lang="sv-SE" dirty="0"/>
          </a:p>
        </p:txBody>
      </p:sp>
      <p:sp>
        <p:nvSpPr>
          <p:cNvPr id="3" name="Platshållare för innehåll"/>
          <p:cNvSpPr>
            <a:spLocks noGrp="1"/>
          </p:cNvSpPr>
          <p:nvPr>
            <p:ph sz="half" idx="1"/>
          </p:nvPr>
        </p:nvSpPr>
        <p:spPr>
          <a:xfrm>
            <a:off x="695325" y="1484311"/>
            <a:ext cx="5220000" cy="4824413"/>
          </a:xfrm>
          <a:prstGeom prst="rect">
            <a:avLst/>
          </a:prstGeom>
        </p:spPr>
        <p:txBody>
          <a:bodyPr lIns="0" tIns="0" rIns="0" bIns="0"/>
          <a:lstStyle>
            <a:lvl1pPr>
              <a:buClr>
                <a:schemeClr val="accent1"/>
              </a:buClr>
              <a:buSzPct val="130000"/>
              <a:defRPr sz="2400"/>
            </a:lvl1pPr>
            <a:lvl2pPr>
              <a:buClr>
                <a:schemeClr val="accent1"/>
              </a:buClr>
              <a:buSzPct val="130000"/>
              <a:defRPr/>
            </a:lvl2pPr>
            <a:lvl3pPr>
              <a:buClr>
                <a:schemeClr val="accent1"/>
              </a:buClr>
              <a:buSzPct val="130000"/>
              <a:defRPr/>
            </a:lvl3pPr>
            <a:lvl4pPr>
              <a:buClr>
                <a:schemeClr val="accent1"/>
              </a:buClr>
              <a:buSzPct val="130000"/>
              <a:defRPr/>
            </a:lvl4pPr>
            <a:lvl5pPr>
              <a:buClr>
                <a:schemeClr val="accent1"/>
              </a:buClr>
              <a:buSzPct val="130000"/>
              <a:defRPr/>
            </a:lvl5pPr>
          </a:lstStyle>
          <a:p>
            <a:pPr lvl="0"/>
            <a:r>
              <a:rPr lang="sv-SE" dirty="0" smtClean="0"/>
              <a:t>Redigera format för bakgrundstext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p:cNvSpPr>
            <a:spLocks noGrp="1"/>
          </p:cNvSpPr>
          <p:nvPr>
            <p:ph sz="half" idx="2"/>
          </p:nvPr>
        </p:nvSpPr>
        <p:spPr>
          <a:xfrm>
            <a:off x="6276675" y="1484313"/>
            <a:ext cx="5220000" cy="4824412"/>
          </a:xfrm>
          <a:prstGeom prst="rect">
            <a:avLst/>
          </a:prstGeom>
        </p:spPr>
        <p:txBody>
          <a:bodyPr lIns="0" tIns="0" rIns="0" bIns="0"/>
          <a:lstStyle>
            <a:lvl1pPr>
              <a:buClr>
                <a:schemeClr val="accent1"/>
              </a:buClr>
              <a:buSzPct val="130000"/>
              <a:defRPr sz="2400"/>
            </a:lvl1pPr>
            <a:lvl2pPr>
              <a:buClr>
                <a:schemeClr val="accent1"/>
              </a:buClr>
              <a:buSzPct val="130000"/>
              <a:defRPr/>
            </a:lvl2pPr>
            <a:lvl3pPr>
              <a:buClr>
                <a:schemeClr val="accent1"/>
              </a:buClr>
              <a:buSzPct val="130000"/>
              <a:defRPr/>
            </a:lvl3pPr>
            <a:lvl4pPr>
              <a:buClr>
                <a:schemeClr val="accent1"/>
              </a:buClr>
              <a:buSzPct val="130000"/>
              <a:defRPr/>
            </a:lvl4pPr>
            <a:lvl5pPr>
              <a:buClr>
                <a:schemeClr val="accent1"/>
              </a:buClr>
              <a:buSzPct val="130000"/>
              <a:defRPr/>
            </a:lvl5pPr>
          </a:lstStyle>
          <a:p>
            <a:pPr lvl="0"/>
            <a:r>
              <a:rPr lang="sv-SE" dirty="0" smtClean="0"/>
              <a:t>Redigera format för bakgrundstext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2" name="Pil"/>
          <p:cNvSpPr>
            <a:spLocks noChangeAspect="1"/>
          </p:cNvSpPr>
          <p:nvPr userDrawn="1"/>
        </p:nvSpPr>
        <p:spPr bwMode="auto">
          <a:xfrm>
            <a:off x="326192" y="306038"/>
            <a:ext cx="104033" cy="180000"/>
          </a:xfrm>
          <a:custGeom>
            <a:avLst/>
            <a:gdLst>
              <a:gd name="T0" fmla="*/ 2328 w 2328"/>
              <a:gd name="T1" fmla="*/ 1996 h 3992"/>
              <a:gd name="T2" fmla="*/ 2288 w 2328"/>
              <a:gd name="T3" fmla="*/ 2088 h 3992"/>
              <a:gd name="T4" fmla="*/ 424 w 2328"/>
              <a:gd name="T5" fmla="*/ 3952 h 3992"/>
              <a:gd name="T6" fmla="*/ 332 w 2328"/>
              <a:gd name="T7" fmla="*/ 3992 h 3992"/>
              <a:gd name="T8" fmla="*/ 240 w 2328"/>
              <a:gd name="T9" fmla="*/ 3952 h 3992"/>
              <a:gd name="T10" fmla="*/ 40 w 2328"/>
              <a:gd name="T11" fmla="*/ 3752 h 3992"/>
              <a:gd name="T12" fmla="*/ 0 w 2328"/>
              <a:gd name="T13" fmla="*/ 3660 h 3992"/>
              <a:gd name="T14" fmla="*/ 40 w 2328"/>
              <a:gd name="T15" fmla="*/ 3568 h 3992"/>
              <a:gd name="T16" fmla="*/ 1612 w 2328"/>
              <a:gd name="T17" fmla="*/ 1996 h 3992"/>
              <a:gd name="T18" fmla="*/ 40 w 2328"/>
              <a:gd name="T19" fmla="*/ 424 h 3992"/>
              <a:gd name="T20" fmla="*/ 0 w 2328"/>
              <a:gd name="T21" fmla="*/ 332 h 3992"/>
              <a:gd name="T22" fmla="*/ 40 w 2328"/>
              <a:gd name="T23" fmla="*/ 240 h 3992"/>
              <a:gd name="T24" fmla="*/ 240 w 2328"/>
              <a:gd name="T25" fmla="*/ 40 h 3992"/>
              <a:gd name="T26" fmla="*/ 332 w 2328"/>
              <a:gd name="T27" fmla="*/ 0 h 3992"/>
              <a:gd name="T28" fmla="*/ 424 w 2328"/>
              <a:gd name="T29" fmla="*/ 40 h 3992"/>
              <a:gd name="T30" fmla="*/ 2288 w 2328"/>
              <a:gd name="T31" fmla="*/ 1904 h 3992"/>
              <a:gd name="T32" fmla="*/ 2328 w 2328"/>
              <a:gd name="T33" fmla="*/ 199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8" h="3992">
                <a:moveTo>
                  <a:pt x="2328" y="1996"/>
                </a:moveTo>
                <a:cubicBezTo>
                  <a:pt x="2328" y="2031"/>
                  <a:pt x="2315" y="2061"/>
                  <a:pt x="2288" y="2088"/>
                </a:cubicBezTo>
                <a:cubicBezTo>
                  <a:pt x="424" y="3952"/>
                  <a:pt x="424" y="3952"/>
                  <a:pt x="424" y="3952"/>
                </a:cubicBezTo>
                <a:cubicBezTo>
                  <a:pt x="397" y="3979"/>
                  <a:pt x="367" y="3992"/>
                  <a:pt x="332" y="3992"/>
                </a:cubicBezTo>
                <a:cubicBezTo>
                  <a:pt x="297" y="3992"/>
                  <a:pt x="267" y="3979"/>
                  <a:pt x="240" y="3952"/>
                </a:cubicBezTo>
                <a:cubicBezTo>
                  <a:pt x="40" y="3752"/>
                  <a:pt x="40" y="3752"/>
                  <a:pt x="40" y="3752"/>
                </a:cubicBezTo>
                <a:cubicBezTo>
                  <a:pt x="13" y="3725"/>
                  <a:pt x="0" y="3695"/>
                  <a:pt x="0" y="3660"/>
                </a:cubicBezTo>
                <a:cubicBezTo>
                  <a:pt x="0" y="3625"/>
                  <a:pt x="13" y="3595"/>
                  <a:pt x="40" y="3568"/>
                </a:cubicBezTo>
                <a:cubicBezTo>
                  <a:pt x="1612" y="1996"/>
                  <a:pt x="1612" y="1996"/>
                  <a:pt x="1612" y="1996"/>
                </a:cubicBezTo>
                <a:cubicBezTo>
                  <a:pt x="40" y="424"/>
                  <a:pt x="40" y="424"/>
                  <a:pt x="40" y="424"/>
                </a:cubicBezTo>
                <a:cubicBezTo>
                  <a:pt x="13" y="397"/>
                  <a:pt x="0" y="367"/>
                  <a:pt x="0" y="332"/>
                </a:cubicBezTo>
                <a:cubicBezTo>
                  <a:pt x="0" y="297"/>
                  <a:pt x="13" y="267"/>
                  <a:pt x="40" y="240"/>
                </a:cubicBezTo>
                <a:cubicBezTo>
                  <a:pt x="240" y="40"/>
                  <a:pt x="240" y="40"/>
                  <a:pt x="240" y="40"/>
                </a:cubicBezTo>
                <a:cubicBezTo>
                  <a:pt x="267" y="13"/>
                  <a:pt x="297" y="0"/>
                  <a:pt x="332" y="0"/>
                </a:cubicBezTo>
                <a:cubicBezTo>
                  <a:pt x="367" y="0"/>
                  <a:pt x="397" y="13"/>
                  <a:pt x="424" y="40"/>
                </a:cubicBezTo>
                <a:cubicBezTo>
                  <a:pt x="2288" y="1904"/>
                  <a:pt x="2288" y="1904"/>
                  <a:pt x="2288" y="1904"/>
                </a:cubicBezTo>
                <a:cubicBezTo>
                  <a:pt x="2315" y="1931"/>
                  <a:pt x="2328" y="1961"/>
                  <a:pt x="2328" y="1996"/>
                </a:cubicBezTo>
                <a:close/>
              </a:path>
            </a:pathLst>
          </a:custGeom>
          <a:solidFill>
            <a:srgbClr val="DB3747"/>
          </a:solidFill>
          <a:ln>
            <a:noFill/>
          </a:ln>
          <a:extLst/>
        </p:spPr>
        <p:txBody>
          <a:bodyPr rot="0" vert="horz" wrap="square" lIns="91440" tIns="45720" rIns="91440" bIns="45720" anchor="t" anchorCtr="0" upright="1">
            <a:noAutofit/>
          </a:bodyPr>
          <a:lstStyle/>
          <a:p>
            <a:endParaRPr lang="sv-SE"/>
          </a:p>
        </p:txBody>
      </p:sp>
      <p:grpSp>
        <p:nvGrpSpPr>
          <p:cNvPr id="23" name="Logotyp" title="Region Dalarnas logotyp"/>
          <p:cNvGrpSpPr>
            <a:grpSpLocks noChangeAspect="1"/>
          </p:cNvGrpSpPr>
          <p:nvPr userDrawn="1"/>
        </p:nvGrpSpPr>
        <p:grpSpPr>
          <a:xfrm>
            <a:off x="10724551" y="190337"/>
            <a:ext cx="1134134" cy="432000"/>
            <a:chOff x="-2576825" y="3432175"/>
            <a:chExt cx="1679575" cy="639763"/>
          </a:xfrm>
          <a:solidFill>
            <a:srgbClr val="DB3747"/>
          </a:solidFill>
        </p:grpSpPr>
        <p:sp>
          <p:nvSpPr>
            <p:cNvPr id="24"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38" name="Platshållare för sidfot"/>
          <p:cNvSpPr>
            <a:spLocks noGrp="1"/>
          </p:cNvSpPr>
          <p:nvPr>
            <p:ph type="ftr" sz="quarter" idx="11"/>
          </p:nvPr>
        </p:nvSpPr>
        <p:spPr>
          <a:xfrm>
            <a:off x="695325" y="278514"/>
            <a:ext cx="9490210" cy="253114"/>
          </a:xfrm>
          <a:prstGeom prst="rect">
            <a:avLst/>
          </a:prstGeom>
        </p:spPr>
        <p:txBody>
          <a:bodyPr wrap="none" lIns="0" anchor="t"/>
          <a:lstStyle>
            <a:lvl1pPr algn="l">
              <a:defRPr sz="1050" b="1"/>
            </a:lvl1pPr>
          </a:lstStyle>
          <a:p>
            <a:r>
              <a:rPr lang="sv-SE" dirty="0" smtClean="0">
                <a:solidFill>
                  <a:schemeClr val="tx1">
                    <a:alpha val="50000"/>
                  </a:schemeClr>
                </a:solidFill>
              </a:rPr>
              <a:t>TITEL PÅ PRESENTATION </a:t>
            </a:r>
            <a:r>
              <a:rPr lang="sv-SE" dirty="0" smtClean="0">
                <a:solidFill>
                  <a:schemeClr val="tx1">
                    <a:alpha val="50000"/>
                  </a:schemeClr>
                </a:solidFill>
                <a:cs typeface="Arial" panose="020B0604020202020204" pitchFamily="34" charset="0"/>
              </a:rPr>
              <a:t>►</a:t>
            </a:r>
            <a:r>
              <a:rPr lang="sv-SE" dirty="0" smtClean="0">
                <a:solidFill>
                  <a:schemeClr val="tx1">
                    <a:alpha val="50000"/>
                  </a:schemeClr>
                </a:solidFill>
              </a:rPr>
              <a:t> </a:t>
            </a:r>
            <a:r>
              <a:rPr lang="sv-SE" dirty="0" smtClean="0">
                <a:solidFill>
                  <a:srgbClr val="DB3747"/>
                </a:solidFill>
              </a:rPr>
              <a:t>RUBRIK FÖR DETTA KAPITEL</a:t>
            </a:r>
            <a:endParaRPr lang="sv-SE" dirty="0">
              <a:solidFill>
                <a:srgbClr val="DB3747"/>
              </a:solidFill>
            </a:endParaRPr>
          </a:p>
        </p:txBody>
      </p:sp>
      <p:sp>
        <p:nvSpPr>
          <p:cNvPr id="39"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spTree>
    <p:extLst>
      <p:ext uri="{BB962C8B-B14F-4D97-AF65-F5344CB8AC3E}">
        <p14:creationId xmlns:p14="http://schemas.microsoft.com/office/powerpoint/2010/main" val="18898491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59">
          <p15:clr>
            <a:srgbClr val="FBAE40"/>
          </p15:clr>
        </p15:guide>
        <p15:guide id="2" pos="438">
          <p15:clr>
            <a:srgbClr val="FBAE40"/>
          </p15:clr>
        </p15:guide>
        <p15:guide id="3" pos="7242">
          <p15:clr>
            <a:srgbClr val="FBAE40"/>
          </p15:clr>
        </p15:guide>
        <p15:guide id="4" orient="horz" pos="3974">
          <p15:clr>
            <a:srgbClr val="FBAE40"/>
          </p15:clr>
        </p15:guide>
        <p15:guide id="5" orient="horz" pos="935">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0" name="Rubrik"/>
          <p:cNvSpPr>
            <a:spLocks noGrp="1"/>
          </p:cNvSpPr>
          <p:nvPr>
            <p:ph type="title"/>
          </p:nvPr>
        </p:nvSpPr>
        <p:spPr>
          <a:xfrm>
            <a:off x="695325" y="728663"/>
            <a:ext cx="10801350" cy="755650"/>
          </a:xfrm>
        </p:spPr>
        <p:txBody>
          <a:bodyPr lIns="0" tIns="0" rIns="0" bIns="0" anchor="t">
            <a:normAutofit/>
          </a:bodyPr>
          <a:lstStyle>
            <a:lvl1pPr>
              <a:defRPr sz="3200"/>
            </a:lvl1pPr>
          </a:lstStyle>
          <a:p>
            <a:r>
              <a:rPr lang="sv-SE" dirty="0" smtClean="0"/>
              <a:t>Klicka här för att ändra format</a:t>
            </a:r>
            <a:endParaRPr lang="sv-SE" dirty="0"/>
          </a:p>
        </p:txBody>
      </p:sp>
      <p:sp>
        <p:nvSpPr>
          <p:cNvPr id="3" name="Platshållare för underrubrik"/>
          <p:cNvSpPr>
            <a:spLocks noGrp="1"/>
          </p:cNvSpPr>
          <p:nvPr>
            <p:ph type="body" idx="1"/>
          </p:nvPr>
        </p:nvSpPr>
        <p:spPr>
          <a:xfrm>
            <a:off x="695324" y="1484313"/>
            <a:ext cx="5220000" cy="823912"/>
          </a:xfrm>
          <a:prstGeom prst="rect">
            <a:avLst/>
          </a:prstGeom>
        </p:spPr>
        <p:txBody>
          <a:bodyPr lIns="0" tIns="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Redigera format för bakgrundstext</a:t>
            </a:r>
          </a:p>
        </p:txBody>
      </p:sp>
      <p:sp>
        <p:nvSpPr>
          <p:cNvPr id="4" name="Platshållare för innehåll"/>
          <p:cNvSpPr>
            <a:spLocks noGrp="1"/>
          </p:cNvSpPr>
          <p:nvPr>
            <p:ph sz="half" idx="2"/>
          </p:nvPr>
        </p:nvSpPr>
        <p:spPr>
          <a:xfrm>
            <a:off x="695325" y="2542717"/>
            <a:ext cx="5221381" cy="3766008"/>
          </a:xfrm>
          <a:prstGeom prst="rect">
            <a:avLst/>
          </a:prstGeom>
        </p:spPr>
        <p:txBody>
          <a:bodyPr lIns="0" tIns="0" rIns="0" bIns="0"/>
          <a:lstStyle>
            <a:lvl1pPr>
              <a:buClr>
                <a:schemeClr val="accent1"/>
              </a:buClr>
              <a:buSzPct val="130000"/>
              <a:defRPr sz="2400"/>
            </a:lvl1pPr>
            <a:lvl2pPr>
              <a:buClr>
                <a:schemeClr val="accent1"/>
              </a:buClr>
              <a:buSzPct val="130000"/>
              <a:defRPr/>
            </a:lvl2pPr>
            <a:lvl3pPr>
              <a:buClr>
                <a:schemeClr val="accent1"/>
              </a:buClr>
              <a:buSzPct val="130000"/>
              <a:defRPr/>
            </a:lvl3pPr>
            <a:lvl4pPr>
              <a:buClr>
                <a:schemeClr val="accent1"/>
              </a:buClr>
              <a:buSzPct val="130000"/>
              <a:defRPr/>
            </a:lvl4pPr>
            <a:lvl5pPr>
              <a:buClr>
                <a:schemeClr val="accent1"/>
              </a:buClr>
              <a:buSzPct val="130000"/>
              <a:defRPr/>
            </a:lvl5pPr>
          </a:lstStyle>
          <a:p>
            <a:pPr lvl="0"/>
            <a:r>
              <a:rPr lang="sv-SE" dirty="0" smtClean="0"/>
              <a:t>Redigera format för bakgrundstext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underrubrik"/>
          <p:cNvSpPr>
            <a:spLocks noGrp="1"/>
          </p:cNvSpPr>
          <p:nvPr>
            <p:ph type="body" sz="quarter" idx="3"/>
          </p:nvPr>
        </p:nvSpPr>
        <p:spPr>
          <a:xfrm>
            <a:off x="6276675" y="1484313"/>
            <a:ext cx="5220000" cy="823318"/>
          </a:xfrm>
          <a:prstGeom prst="rect">
            <a:avLst/>
          </a:prstGeom>
        </p:spPr>
        <p:txBody>
          <a:bodyPr lIns="0" tIns="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Redigera format för bakgrundstext</a:t>
            </a:r>
          </a:p>
        </p:txBody>
      </p:sp>
      <p:sp>
        <p:nvSpPr>
          <p:cNvPr id="6" name="Platshållare för innehåll"/>
          <p:cNvSpPr>
            <a:spLocks noGrp="1"/>
          </p:cNvSpPr>
          <p:nvPr>
            <p:ph sz="quarter" idx="4"/>
          </p:nvPr>
        </p:nvSpPr>
        <p:spPr>
          <a:xfrm>
            <a:off x="6278554" y="2541233"/>
            <a:ext cx="5218120" cy="3767492"/>
          </a:xfrm>
          <a:prstGeom prst="rect">
            <a:avLst/>
          </a:prstGeom>
        </p:spPr>
        <p:txBody>
          <a:bodyPr lIns="0" tIns="0" rIns="0" bIns="0"/>
          <a:lstStyle>
            <a:lvl1pPr>
              <a:buClr>
                <a:schemeClr val="accent1"/>
              </a:buClr>
              <a:buSzPct val="130000"/>
              <a:defRPr/>
            </a:lvl1pPr>
            <a:lvl2pPr>
              <a:buClr>
                <a:schemeClr val="accent1"/>
              </a:buClr>
              <a:buSzPct val="130000"/>
              <a:defRPr/>
            </a:lvl2pPr>
            <a:lvl3pPr>
              <a:buClr>
                <a:schemeClr val="accent1"/>
              </a:buClr>
              <a:buSzPct val="130000"/>
              <a:defRPr/>
            </a:lvl3pPr>
            <a:lvl4pPr>
              <a:buClr>
                <a:schemeClr val="accent1"/>
              </a:buClr>
              <a:buSzPct val="130000"/>
              <a:defRPr/>
            </a:lvl4pPr>
            <a:lvl5pPr>
              <a:buClr>
                <a:schemeClr val="accent1"/>
              </a:buClr>
              <a:buSzPct val="130000"/>
              <a:defRPr/>
            </a:lvl5pPr>
          </a:lstStyle>
          <a:p>
            <a:pPr lvl="0"/>
            <a:r>
              <a:rPr lang="sv-SE" dirty="0" smtClean="0"/>
              <a:t>Redigera format för bakgrundstext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24" name="Pil"/>
          <p:cNvSpPr>
            <a:spLocks noChangeAspect="1"/>
          </p:cNvSpPr>
          <p:nvPr userDrawn="1"/>
        </p:nvSpPr>
        <p:spPr bwMode="auto">
          <a:xfrm>
            <a:off x="326192" y="306038"/>
            <a:ext cx="104033" cy="180000"/>
          </a:xfrm>
          <a:custGeom>
            <a:avLst/>
            <a:gdLst>
              <a:gd name="T0" fmla="*/ 2328 w 2328"/>
              <a:gd name="T1" fmla="*/ 1996 h 3992"/>
              <a:gd name="T2" fmla="*/ 2288 w 2328"/>
              <a:gd name="T3" fmla="*/ 2088 h 3992"/>
              <a:gd name="T4" fmla="*/ 424 w 2328"/>
              <a:gd name="T5" fmla="*/ 3952 h 3992"/>
              <a:gd name="T6" fmla="*/ 332 w 2328"/>
              <a:gd name="T7" fmla="*/ 3992 h 3992"/>
              <a:gd name="T8" fmla="*/ 240 w 2328"/>
              <a:gd name="T9" fmla="*/ 3952 h 3992"/>
              <a:gd name="T10" fmla="*/ 40 w 2328"/>
              <a:gd name="T11" fmla="*/ 3752 h 3992"/>
              <a:gd name="T12" fmla="*/ 0 w 2328"/>
              <a:gd name="T13" fmla="*/ 3660 h 3992"/>
              <a:gd name="T14" fmla="*/ 40 w 2328"/>
              <a:gd name="T15" fmla="*/ 3568 h 3992"/>
              <a:gd name="T16" fmla="*/ 1612 w 2328"/>
              <a:gd name="T17" fmla="*/ 1996 h 3992"/>
              <a:gd name="T18" fmla="*/ 40 w 2328"/>
              <a:gd name="T19" fmla="*/ 424 h 3992"/>
              <a:gd name="T20" fmla="*/ 0 w 2328"/>
              <a:gd name="T21" fmla="*/ 332 h 3992"/>
              <a:gd name="T22" fmla="*/ 40 w 2328"/>
              <a:gd name="T23" fmla="*/ 240 h 3992"/>
              <a:gd name="T24" fmla="*/ 240 w 2328"/>
              <a:gd name="T25" fmla="*/ 40 h 3992"/>
              <a:gd name="T26" fmla="*/ 332 w 2328"/>
              <a:gd name="T27" fmla="*/ 0 h 3992"/>
              <a:gd name="T28" fmla="*/ 424 w 2328"/>
              <a:gd name="T29" fmla="*/ 40 h 3992"/>
              <a:gd name="T30" fmla="*/ 2288 w 2328"/>
              <a:gd name="T31" fmla="*/ 1904 h 3992"/>
              <a:gd name="T32" fmla="*/ 2328 w 2328"/>
              <a:gd name="T33" fmla="*/ 199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8" h="3992">
                <a:moveTo>
                  <a:pt x="2328" y="1996"/>
                </a:moveTo>
                <a:cubicBezTo>
                  <a:pt x="2328" y="2031"/>
                  <a:pt x="2315" y="2061"/>
                  <a:pt x="2288" y="2088"/>
                </a:cubicBezTo>
                <a:cubicBezTo>
                  <a:pt x="424" y="3952"/>
                  <a:pt x="424" y="3952"/>
                  <a:pt x="424" y="3952"/>
                </a:cubicBezTo>
                <a:cubicBezTo>
                  <a:pt x="397" y="3979"/>
                  <a:pt x="367" y="3992"/>
                  <a:pt x="332" y="3992"/>
                </a:cubicBezTo>
                <a:cubicBezTo>
                  <a:pt x="297" y="3992"/>
                  <a:pt x="267" y="3979"/>
                  <a:pt x="240" y="3952"/>
                </a:cubicBezTo>
                <a:cubicBezTo>
                  <a:pt x="40" y="3752"/>
                  <a:pt x="40" y="3752"/>
                  <a:pt x="40" y="3752"/>
                </a:cubicBezTo>
                <a:cubicBezTo>
                  <a:pt x="13" y="3725"/>
                  <a:pt x="0" y="3695"/>
                  <a:pt x="0" y="3660"/>
                </a:cubicBezTo>
                <a:cubicBezTo>
                  <a:pt x="0" y="3625"/>
                  <a:pt x="13" y="3595"/>
                  <a:pt x="40" y="3568"/>
                </a:cubicBezTo>
                <a:cubicBezTo>
                  <a:pt x="1612" y="1996"/>
                  <a:pt x="1612" y="1996"/>
                  <a:pt x="1612" y="1996"/>
                </a:cubicBezTo>
                <a:cubicBezTo>
                  <a:pt x="40" y="424"/>
                  <a:pt x="40" y="424"/>
                  <a:pt x="40" y="424"/>
                </a:cubicBezTo>
                <a:cubicBezTo>
                  <a:pt x="13" y="397"/>
                  <a:pt x="0" y="367"/>
                  <a:pt x="0" y="332"/>
                </a:cubicBezTo>
                <a:cubicBezTo>
                  <a:pt x="0" y="297"/>
                  <a:pt x="13" y="267"/>
                  <a:pt x="40" y="240"/>
                </a:cubicBezTo>
                <a:cubicBezTo>
                  <a:pt x="240" y="40"/>
                  <a:pt x="240" y="40"/>
                  <a:pt x="240" y="40"/>
                </a:cubicBezTo>
                <a:cubicBezTo>
                  <a:pt x="267" y="13"/>
                  <a:pt x="297" y="0"/>
                  <a:pt x="332" y="0"/>
                </a:cubicBezTo>
                <a:cubicBezTo>
                  <a:pt x="367" y="0"/>
                  <a:pt x="397" y="13"/>
                  <a:pt x="424" y="40"/>
                </a:cubicBezTo>
                <a:cubicBezTo>
                  <a:pt x="2288" y="1904"/>
                  <a:pt x="2288" y="1904"/>
                  <a:pt x="2288" y="1904"/>
                </a:cubicBezTo>
                <a:cubicBezTo>
                  <a:pt x="2315" y="1931"/>
                  <a:pt x="2328" y="1961"/>
                  <a:pt x="2328" y="1996"/>
                </a:cubicBezTo>
                <a:close/>
              </a:path>
            </a:pathLst>
          </a:custGeom>
          <a:solidFill>
            <a:srgbClr val="DB3747"/>
          </a:solidFill>
          <a:ln>
            <a:noFill/>
          </a:ln>
          <a:extLst/>
        </p:spPr>
        <p:txBody>
          <a:bodyPr rot="0" vert="horz" wrap="square" lIns="91440" tIns="45720" rIns="91440" bIns="45720" anchor="t" anchorCtr="0" upright="1">
            <a:noAutofit/>
          </a:bodyPr>
          <a:lstStyle/>
          <a:p>
            <a:endParaRPr lang="sv-SE"/>
          </a:p>
        </p:txBody>
      </p:sp>
      <p:grpSp>
        <p:nvGrpSpPr>
          <p:cNvPr id="25" name="Logotyp" title="Region Dalarnas logotyp"/>
          <p:cNvGrpSpPr>
            <a:grpSpLocks noChangeAspect="1"/>
          </p:cNvGrpSpPr>
          <p:nvPr userDrawn="1"/>
        </p:nvGrpSpPr>
        <p:grpSpPr>
          <a:xfrm>
            <a:off x="10724551" y="190337"/>
            <a:ext cx="1134134" cy="432000"/>
            <a:chOff x="-2576825" y="3432175"/>
            <a:chExt cx="1679575" cy="639763"/>
          </a:xfrm>
          <a:solidFill>
            <a:srgbClr val="DB3747"/>
          </a:solidFill>
        </p:grpSpPr>
        <p:sp>
          <p:nvSpPr>
            <p:cNvPr id="26"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9"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42" name="Platshållare för sidfot"/>
          <p:cNvSpPr>
            <a:spLocks noGrp="1"/>
          </p:cNvSpPr>
          <p:nvPr>
            <p:ph type="ftr" sz="quarter" idx="11"/>
          </p:nvPr>
        </p:nvSpPr>
        <p:spPr>
          <a:xfrm>
            <a:off x="695325" y="278514"/>
            <a:ext cx="9490210" cy="253114"/>
          </a:xfrm>
          <a:prstGeom prst="rect">
            <a:avLst/>
          </a:prstGeom>
        </p:spPr>
        <p:txBody>
          <a:bodyPr wrap="none" lIns="0" anchor="t"/>
          <a:lstStyle>
            <a:lvl1pPr algn="l">
              <a:defRPr sz="1050" b="1"/>
            </a:lvl1pPr>
          </a:lstStyle>
          <a:p>
            <a:r>
              <a:rPr lang="sv-SE" dirty="0" smtClean="0">
                <a:solidFill>
                  <a:schemeClr val="tx1">
                    <a:alpha val="50000"/>
                  </a:schemeClr>
                </a:solidFill>
              </a:rPr>
              <a:t>TITEL PÅ PRESENTATION </a:t>
            </a:r>
            <a:r>
              <a:rPr lang="sv-SE" dirty="0" smtClean="0">
                <a:solidFill>
                  <a:schemeClr val="tx1">
                    <a:alpha val="50000"/>
                  </a:schemeClr>
                </a:solidFill>
                <a:cs typeface="Arial" panose="020B0604020202020204" pitchFamily="34" charset="0"/>
              </a:rPr>
              <a:t>►</a:t>
            </a:r>
            <a:r>
              <a:rPr lang="sv-SE" dirty="0" smtClean="0">
                <a:solidFill>
                  <a:schemeClr val="tx1">
                    <a:alpha val="50000"/>
                  </a:schemeClr>
                </a:solidFill>
              </a:rPr>
              <a:t> </a:t>
            </a:r>
            <a:r>
              <a:rPr lang="sv-SE" dirty="0" smtClean="0">
                <a:solidFill>
                  <a:srgbClr val="DB3747"/>
                </a:solidFill>
              </a:rPr>
              <a:t>RUBRIK FÖR DETTA KAPITEL</a:t>
            </a:r>
            <a:endParaRPr lang="sv-SE" dirty="0">
              <a:solidFill>
                <a:srgbClr val="DB3747"/>
              </a:solidFill>
            </a:endParaRPr>
          </a:p>
        </p:txBody>
      </p:sp>
      <p:sp>
        <p:nvSpPr>
          <p:cNvPr id="29"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spTree>
    <p:extLst>
      <p:ext uri="{BB962C8B-B14F-4D97-AF65-F5344CB8AC3E}">
        <p14:creationId xmlns:p14="http://schemas.microsoft.com/office/powerpoint/2010/main" val="72910628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438">
          <p15:clr>
            <a:srgbClr val="FBAE40"/>
          </p15:clr>
        </p15:guide>
        <p15:guide id="2" pos="7242">
          <p15:clr>
            <a:srgbClr val="FBAE40"/>
          </p15:clr>
        </p15:guide>
        <p15:guide id="3" orient="horz" pos="459">
          <p15:clr>
            <a:srgbClr val="FBAE40"/>
          </p15:clr>
        </p15:guide>
        <p15:guide id="4" orient="horz" pos="3974">
          <p15:clr>
            <a:srgbClr val="FBAE40"/>
          </p15:clr>
        </p15:guide>
        <p15:guide id="5" orient="horz" pos="935">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Rubriksida röd">
    <p:bg>
      <p:bgPr>
        <a:solidFill>
          <a:schemeClr val="accent1"/>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95326" y="2336495"/>
            <a:ext cx="10801349" cy="1800000"/>
          </a:xfrm>
        </p:spPr>
        <p:txBody>
          <a:bodyPr anchor="ctr">
            <a:normAutofit/>
          </a:bodyPr>
          <a:lstStyle>
            <a:lvl1pPr algn="ctr">
              <a:defRPr sz="4800">
                <a:solidFill>
                  <a:schemeClr val="bg2"/>
                </a:solidFill>
              </a:defRPr>
            </a:lvl1pPr>
          </a:lstStyle>
          <a:p>
            <a:r>
              <a:rPr lang="sv-SE" dirty="0" smtClean="0"/>
              <a:t>Klicka här för att ändra format</a:t>
            </a:r>
            <a:endParaRPr lang="sv-SE" dirty="0"/>
          </a:p>
        </p:txBody>
      </p:sp>
      <p:grpSp>
        <p:nvGrpSpPr>
          <p:cNvPr id="18" name="Logotyp" title="Region Dalarnas logotyp"/>
          <p:cNvGrpSpPr>
            <a:grpSpLocks noChangeAspect="1"/>
          </p:cNvGrpSpPr>
          <p:nvPr userDrawn="1"/>
        </p:nvGrpSpPr>
        <p:grpSpPr>
          <a:xfrm>
            <a:off x="10724551" y="190337"/>
            <a:ext cx="1134134" cy="432000"/>
            <a:chOff x="-2576825" y="3432175"/>
            <a:chExt cx="1679575" cy="639763"/>
          </a:xfrm>
          <a:solidFill>
            <a:schemeClr val="bg1"/>
          </a:solidFill>
        </p:grpSpPr>
        <p:sp>
          <p:nvSpPr>
            <p:cNvPr id="19"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2"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3"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4"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5"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6"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7"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75144170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ubriksida rosa">
    <p:bg>
      <p:bgPr>
        <a:solidFill>
          <a:schemeClr val="bg2"/>
        </a:solidFill>
        <a:effectLst/>
      </p:bgPr>
    </p:bg>
    <p:spTree>
      <p:nvGrpSpPr>
        <p:cNvPr id="1" name=""/>
        <p:cNvGrpSpPr/>
        <p:nvPr/>
      </p:nvGrpSpPr>
      <p:grpSpPr>
        <a:xfrm>
          <a:off x="0" y="0"/>
          <a:ext cx="0" cy="0"/>
          <a:chOff x="0" y="0"/>
          <a:chExt cx="0" cy="0"/>
        </a:xfrm>
      </p:grpSpPr>
      <p:sp>
        <p:nvSpPr>
          <p:cNvPr id="18" name="Rubrik"/>
          <p:cNvSpPr>
            <a:spLocks noGrp="1"/>
          </p:cNvSpPr>
          <p:nvPr>
            <p:ph type="title"/>
          </p:nvPr>
        </p:nvSpPr>
        <p:spPr>
          <a:xfrm>
            <a:off x="695326" y="2336495"/>
            <a:ext cx="10801349" cy="1800000"/>
          </a:xfrm>
        </p:spPr>
        <p:txBody>
          <a:bodyPr anchor="ctr">
            <a:normAutofit/>
          </a:bodyPr>
          <a:lstStyle>
            <a:lvl1pPr algn="ctr">
              <a:defRPr sz="4800">
                <a:solidFill>
                  <a:schemeClr val="accent1"/>
                </a:solidFill>
              </a:defRPr>
            </a:lvl1pPr>
          </a:lstStyle>
          <a:p>
            <a:r>
              <a:rPr lang="sv-SE" dirty="0" smtClean="0"/>
              <a:t>Klicka här för att ändra format</a:t>
            </a:r>
            <a:endParaRPr lang="sv-SE" dirty="0"/>
          </a:p>
        </p:txBody>
      </p:sp>
      <p:grpSp>
        <p:nvGrpSpPr>
          <p:cNvPr id="33" name="Logotyp" title="Region Dalarnas logotyp"/>
          <p:cNvGrpSpPr>
            <a:grpSpLocks noChangeAspect="1"/>
          </p:cNvGrpSpPr>
          <p:nvPr userDrawn="1"/>
        </p:nvGrpSpPr>
        <p:grpSpPr>
          <a:xfrm>
            <a:off x="10724551" y="190337"/>
            <a:ext cx="1134134" cy="432000"/>
            <a:chOff x="-2576825" y="3432175"/>
            <a:chExt cx="1679575" cy="639763"/>
          </a:xfrm>
          <a:solidFill>
            <a:srgbClr val="DB3747"/>
          </a:solidFill>
        </p:grpSpPr>
        <p:sp>
          <p:nvSpPr>
            <p:cNvPr id="34"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2"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3"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4"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5"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6"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7"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206808818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410548" y="2477256"/>
            <a:ext cx="5587028"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4" name="Platshållare för innehåll 3"/>
          <p:cNvSpPr>
            <a:spLocks noGrp="1"/>
          </p:cNvSpPr>
          <p:nvPr>
            <p:ph sz="half" idx="2"/>
          </p:nvPr>
        </p:nvSpPr>
        <p:spPr>
          <a:xfrm>
            <a:off x="410548" y="3291644"/>
            <a:ext cx="5587028" cy="3302872"/>
          </a:xfrm>
        </p:spPr>
        <p:txBody>
          <a:bodyPr/>
          <a:lstStyle>
            <a:lvl1pPr>
              <a:defRPr sz="2400"/>
            </a:lvl1pPr>
            <a:lvl2pPr>
              <a:defRPr sz="2200"/>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p:cNvSpPr>
            <a:spLocks noGrp="1"/>
          </p:cNvSpPr>
          <p:nvPr>
            <p:ph type="body" sz="quarter" idx="3"/>
          </p:nvPr>
        </p:nvSpPr>
        <p:spPr>
          <a:xfrm>
            <a:off x="6172200" y="2477256"/>
            <a:ext cx="5609252" cy="8143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6" name="Platshållare för innehåll 5"/>
          <p:cNvSpPr>
            <a:spLocks noGrp="1"/>
          </p:cNvSpPr>
          <p:nvPr>
            <p:ph sz="quarter" idx="4"/>
          </p:nvPr>
        </p:nvSpPr>
        <p:spPr>
          <a:xfrm>
            <a:off x="6172199" y="3291644"/>
            <a:ext cx="5609253" cy="3302872"/>
          </a:xfrm>
        </p:spPr>
        <p:txBody>
          <a:bodyPr/>
          <a:lstStyle>
            <a:lvl1pPr>
              <a:defRPr sz="2400"/>
            </a:lvl1pPr>
            <a:lvl2pPr>
              <a:defRPr sz="2200"/>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datum 7">
            <a:extLst>
              <a:ext uri="{FF2B5EF4-FFF2-40B4-BE49-F238E27FC236}">
                <a16:creationId xmlns:a16="http://schemas.microsoft.com/office/drawing/2014/main" id="{C42C84FB-F8CC-993B-156B-0021EFF120F3}"/>
              </a:ext>
            </a:extLst>
          </p:cNvPr>
          <p:cNvSpPr>
            <a:spLocks noGrp="1"/>
          </p:cNvSpPr>
          <p:nvPr>
            <p:ph type="dt" sz="half" idx="10"/>
          </p:nvPr>
        </p:nvSpPr>
        <p:spPr/>
        <p:txBody>
          <a:bodyPr/>
          <a:lstStyle/>
          <a:p>
            <a:fld id="{94A5B0F6-8285-49E2-AB66-79E77ABABA64}" type="datetime1">
              <a:rPr lang="sv-SE" smtClean="0"/>
              <a:t>2024-09-20</a:t>
            </a:fld>
            <a:endParaRPr lang="sv-SE" dirty="0"/>
          </a:p>
        </p:txBody>
      </p:sp>
      <p:sp>
        <p:nvSpPr>
          <p:cNvPr id="9" name="Platshållare för sidfot 8">
            <a:extLst>
              <a:ext uri="{FF2B5EF4-FFF2-40B4-BE49-F238E27FC236}">
                <a16:creationId xmlns:a16="http://schemas.microsoft.com/office/drawing/2014/main" id="{F79A1A1A-005D-819F-2C76-7A2B06725B1B}"/>
              </a:ext>
            </a:extLst>
          </p:cNvPr>
          <p:cNvSpPr>
            <a:spLocks noGrp="1"/>
          </p:cNvSpPr>
          <p:nvPr>
            <p:ph type="ftr" sz="quarter" idx="11"/>
          </p:nvPr>
        </p:nvSpPr>
        <p:spPr/>
        <p:txBody>
          <a:bodyPr/>
          <a:lstStyle/>
          <a:p>
            <a:r>
              <a:rPr lang="sv-SE"/>
              <a:t>Sidfot</a:t>
            </a:r>
            <a:endParaRPr lang="sv-SE" dirty="0"/>
          </a:p>
        </p:txBody>
      </p:sp>
      <p:sp>
        <p:nvSpPr>
          <p:cNvPr id="10" name="Platshållare för bildnummer 9">
            <a:extLst>
              <a:ext uri="{FF2B5EF4-FFF2-40B4-BE49-F238E27FC236}">
                <a16:creationId xmlns:a16="http://schemas.microsoft.com/office/drawing/2014/main" id="{4ED45F3E-F9E2-CCD8-C000-907046194F69}"/>
              </a:ext>
            </a:extLst>
          </p:cNvPr>
          <p:cNvSpPr>
            <a:spLocks noGrp="1"/>
          </p:cNvSpPr>
          <p:nvPr>
            <p:ph type="sldNum" sz="quarter" idx="12"/>
          </p:nvPr>
        </p:nvSpPr>
        <p:spPr/>
        <p:txBody>
          <a:bodyPr/>
          <a:lstStyle/>
          <a:p>
            <a:fld id="{130DDE8C-17E0-4539-9C15-C1E9D231907F}" type="slidenum">
              <a:rPr lang="sv-SE" smtClean="0"/>
              <a:pPr/>
              <a:t>‹#›</a:t>
            </a:fld>
            <a:endParaRPr lang="sv-SE" dirty="0"/>
          </a:p>
        </p:txBody>
      </p:sp>
      <p:sp>
        <p:nvSpPr>
          <p:cNvPr id="11" name="Rubrik 10">
            <a:extLst>
              <a:ext uri="{FF2B5EF4-FFF2-40B4-BE49-F238E27FC236}">
                <a16:creationId xmlns:a16="http://schemas.microsoft.com/office/drawing/2014/main" id="{A26AEE01-D8E5-1805-06DC-4A44D9A8329D}"/>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2628615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ubriksida vit">
    <p:bg>
      <p:bgPr>
        <a:solidFill>
          <a:schemeClr val="bg1"/>
        </a:solidFill>
        <a:effectLst/>
      </p:bgPr>
    </p:bg>
    <p:spTree>
      <p:nvGrpSpPr>
        <p:cNvPr id="1" name=""/>
        <p:cNvGrpSpPr/>
        <p:nvPr/>
      </p:nvGrpSpPr>
      <p:grpSpPr>
        <a:xfrm>
          <a:off x="0" y="0"/>
          <a:ext cx="0" cy="0"/>
          <a:chOff x="0" y="0"/>
          <a:chExt cx="0" cy="0"/>
        </a:xfrm>
      </p:grpSpPr>
      <p:sp>
        <p:nvSpPr>
          <p:cNvPr id="18" name="Rubrik"/>
          <p:cNvSpPr>
            <a:spLocks noGrp="1"/>
          </p:cNvSpPr>
          <p:nvPr>
            <p:ph type="title"/>
          </p:nvPr>
        </p:nvSpPr>
        <p:spPr>
          <a:xfrm>
            <a:off x="695326" y="2336495"/>
            <a:ext cx="10801349" cy="1800000"/>
          </a:xfrm>
        </p:spPr>
        <p:txBody>
          <a:bodyPr anchor="ctr">
            <a:normAutofit/>
          </a:bodyPr>
          <a:lstStyle>
            <a:lvl1pPr algn="ctr">
              <a:defRPr sz="4800">
                <a:solidFill>
                  <a:schemeClr val="accent1"/>
                </a:solidFill>
              </a:defRPr>
            </a:lvl1pPr>
          </a:lstStyle>
          <a:p>
            <a:r>
              <a:rPr lang="sv-SE" dirty="0" smtClean="0"/>
              <a:t>Klicka här för att ändra format</a:t>
            </a:r>
            <a:endParaRPr lang="sv-SE" dirty="0"/>
          </a:p>
        </p:txBody>
      </p:sp>
      <p:grpSp>
        <p:nvGrpSpPr>
          <p:cNvPr id="33" name="Logotyp" title="Region Dalarnas logotyp"/>
          <p:cNvGrpSpPr>
            <a:grpSpLocks noChangeAspect="1"/>
          </p:cNvGrpSpPr>
          <p:nvPr userDrawn="1"/>
        </p:nvGrpSpPr>
        <p:grpSpPr>
          <a:xfrm>
            <a:off x="10724551" y="190337"/>
            <a:ext cx="1134134" cy="432000"/>
            <a:chOff x="-2576825" y="3432175"/>
            <a:chExt cx="1679575" cy="639763"/>
          </a:xfrm>
          <a:solidFill>
            <a:srgbClr val="DB3747"/>
          </a:solidFill>
        </p:grpSpPr>
        <p:sp>
          <p:nvSpPr>
            <p:cNvPr id="34"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2"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3"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4"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5"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6"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7"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214658437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ld i fullformat">
    <p:spTree>
      <p:nvGrpSpPr>
        <p:cNvPr id="1" name=""/>
        <p:cNvGrpSpPr/>
        <p:nvPr/>
      </p:nvGrpSpPr>
      <p:grpSpPr>
        <a:xfrm>
          <a:off x="0" y="0"/>
          <a:ext cx="0" cy="0"/>
          <a:chOff x="0" y="0"/>
          <a:chExt cx="0" cy="0"/>
        </a:xfrm>
      </p:grpSpPr>
      <p:sp>
        <p:nvSpPr>
          <p:cNvPr id="2" name="Platshållare för bild" title="Beskrivning för bild"/>
          <p:cNvSpPr>
            <a:spLocks noGrp="1"/>
          </p:cNvSpPr>
          <p:nvPr>
            <p:ph type="pic" sz="quarter" idx="13"/>
          </p:nvPr>
        </p:nvSpPr>
        <p:spPr>
          <a:xfrm>
            <a:off x="0" y="0"/>
            <a:ext cx="12192000" cy="6858000"/>
          </a:xfrm>
        </p:spPr>
        <p:txBody>
          <a:bodyPr/>
          <a:lstStyle>
            <a:lvl1pPr marL="0" indent="0">
              <a:buNone/>
              <a:defRPr/>
            </a:lvl1pPr>
          </a:lstStyle>
          <a:p>
            <a:endParaRPr lang="sv-SE" dirty="0"/>
          </a:p>
        </p:txBody>
      </p:sp>
      <p:grpSp>
        <p:nvGrpSpPr>
          <p:cNvPr id="3" name="Logotyp"/>
          <p:cNvGrpSpPr>
            <a:grpSpLocks noChangeAspect="1"/>
          </p:cNvGrpSpPr>
          <p:nvPr userDrawn="1"/>
        </p:nvGrpSpPr>
        <p:grpSpPr>
          <a:xfrm>
            <a:off x="10765506" y="125717"/>
            <a:ext cx="1134134" cy="432000"/>
            <a:chOff x="-2576825" y="3432175"/>
            <a:chExt cx="1679575" cy="639763"/>
          </a:xfrm>
          <a:solidFill>
            <a:schemeClr val="bg1"/>
          </a:solidFill>
        </p:grpSpPr>
        <p:sp>
          <p:nvSpPr>
            <p:cNvPr id="4"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3521880925"/>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vå bilder">
    <p:spTree>
      <p:nvGrpSpPr>
        <p:cNvPr id="1" name=""/>
        <p:cNvGrpSpPr/>
        <p:nvPr/>
      </p:nvGrpSpPr>
      <p:grpSpPr>
        <a:xfrm>
          <a:off x="0" y="0"/>
          <a:ext cx="0" cy="0"/>
          <a:chOff x="0" y="0"/>
          <a:chExt cx="0" cy="0"/>
        </a:xfrm>
      </p:grpSpPr>
      <p:sp>
        <p:nvSpPr>
          <p:cNvPr id="8" name="Platshållare för bild" title="Beskrivning för bild 1"/>
          <p:cNvSpPr>
            <a:spLocks noGrp="1"/>
          </p:cNvSpPr>
          <p:nvPr>
            <p:ph type="pic" sz="quarter" idx="10"/>
          </p:nvPr>
        </p:nvSpPr>
        <p:spPr>
          <a:xfrm>
            <a:off x="0" y="0"/>
            <a:ext cx="6096000" cy="6858000"/>
          </a:xfrm>
        </p:spPr>
        <p:txBody>
          <a:bodyPr/>
          <a:lstStyle/>
          <a:p>
            <a:endParaRPr lang="sv-SE"/>
          </a:p>
        </p:txBody>
      </p:sp>
      <p:sp>
        <p:nvSpPr>
          <p:cNvPr id="32" name="Platshållare för bild" title="Beskrivning för bild 2"/>
          <p:cNvSpPr>
            <a:spLocks noGrp="1"/>
          </p:cNvSpPr>
          <p:nvPr>
            <p:ph type="pic" sz="quarter" idx="14"/>
          </p:nvPr>
        </p:nvSpPr>
        <p:spPr>
          <a:xfrm>
            <a:off x="6096000" y="0"/>
            <a:ext cx="6096000" cy="6858000"/>
          </a:xfrm>
        </p:spPr>
        <p:txBody>
          <a:bodyPr/>
          <a:lstStyle/>
          <a:p>
            <a:endParaRPr lang="sv-SE"/>
          </a:p>
        </p:txBody>
      </p:sp>
    </p:spTree>
    <p:extLst>
      <p:ext uri="{BB962C8B-B14F-4D97-AF65-F5344CB8AC3E}">
        <p14:creationId xmlns:p14="http://schemas.microsoft.com/office/powerpoint/2010/main" val="59310060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ollage">
    <p:spTree>
      <p:nvGrpSpPr>
        <p:cNvPr id="1" name=""/>
        <p:cNvGrpSpPr/>
        <p:nvPr/>
      </p:nvGrpSpPr>
      <p:grpSpPr>
        <a:xfrm>
          <a:off x="0" y="0"/>
          <a:ext cx="0" cy="0"/>
          <a:chOff x="0" y="0"/>
          <a:chExt cx="0" cy="0"/>
        </a:xfrm>
      </p:grpSpPr>
      <p:sp>
        <p:nvSpPr>
          <p:cNvPr id="8" name="Platshållare för bild" title="Beskrivning för bild 1"/>
          <p:cNvSpPr>
            <a:spLocks noGrp="1"/>
          </p:cNvSpPr>
          <p:nvPr>
            <p:ph type="pic" sz="quarter" idx="10"/>
          </p:nvPr>
        </p:nvSpPr>
        <p:spPr>
          <a:xfrm>
            <a:off x="0" y="0"/>
            <a:ext cx="4064400" cy="3429000"/>
          </a:xfrm>
        </p:spPr>
        <p:txBody>
          <a:bodyPr/>
          <a:lstStyle/>
          <a:p>
            <a:endParaRPr lang="sv-SE"/>
          </a:p>
        </p:txBody>
      </p:sp>
      <p:sp>
        <p:nvSpPr>
          <p:cNvPr id="28" name="Platshållare för bild" title="Beskrivning för bild 2"/>
          <p:cNvSpPr>
            <a:spLocks noGrp="1"/>
          </p:cNvSpPr>
          <p:nvPr>
            <p:ph type="pic" sz="quarter" idx="12"/>
          </p:nvPr>
        </p:nvSpPr>
        <p:spPr>
          <a:xfrm>
            <a:off x="4072270" y="0"/>
            <a:ext cx="4040372" cy="3429000"/>
          </a:xfrm>
        </p:spPr>
        <p:txBody>
          <a:bodyPr/>
          <a:lstStyle/>
          <a:p>
            <a:endParaRPr lang="sv-SE"/>
          </a:p>
        </p:txBody>
      </p:sp>
      <p:sp>
        <p:nvSpPr>
          <p:cNvPr id="32" name="Platshållare för bild" title="Beskrivning för bild 3"/>
          <p:cNvSpPr>
            <a:spLocks noGrp="1"/>
          </p:cNvSpPr>
          <p:nvPr>
            <p:ph type="pic" sz="quarter" idx="14"/>
          </p:nvPr>
        </p:nvSpPr>
        <p:spPr>
          <a:xfrm>
            <a:off x="8127600" y="0"/>
            <a:ext cx="4064400" cy="3429000"/>
          </a:xfrm>
        </p:spPr>
        <p:txBody>
          <a:bodyPr/>
          <a:lstStyle/>
          <a:p>
            <a:endParaRPr lang="sv-SE"/>
          </a:p>
        </p:txBody>
      </p:sp>
      <p:sp>
        <p:nvSpPr>
          <p:cNvPr id="27" name="Platshållare för bild" title="Beskrivning för bild 4"/>
          <p:cNvSpPr>
            <a:spLocks noGrp="1"/>
          </p:cNvSpPr>
          <p:nvPr>
            <p:ph type="pic" sz="quarter" idx="11"/>
          </p:nvPr>
        </p:nvSpPr>
        <p:spPr>
          <a:xfrm>
            <a:off x="0" y="3429000"/>
            <a:ext cx="4064400" cy="3429000"/>
          </a:xfrm>
        </p:spPr>
        <p:txBody>
          <a:bodyPr/>
          <a:lstStyle/>
          <a:p>
            <a:endParaRPr lang="sv-SE"/>
          </a:p>
        </p:txBody>
      </p:sp>
      <p:sp>
        <p:nvSpPr>
          <p:cNvPr id="11" name="Platshållare för text"/>
          <p:cNvSpPr>
            <a:spLocks noGrp="1"/>
          </p:cNvSpPr>
          <p:nvPr>
            <p:ph type="body" sz="quarter" idx="15"/>
          </p:nvPr>
        </p:nvSpPr>
        <p:spPr>
          <a:xfrm>
            <a:off x="4076400" y="3429000"/>
            <a:ext cx="4039200" cy="3429000"/>
          </a:xfrm>
          <a:solidFill>
            <a:schemeClr val="accent1"/>
          </a:solidFill>
        </p:spPr>
        <p:txBody>
          <a:bodyPr lIns="180000" tIns="180000" rIns="180000" bIns="180000" anchor="ctr">
            <a:normAutofit/>
          </a:bodyPr>
          <a:lstStyle>
            <a:lvl1pPr marL="0" indent="0" algn="ctr">
              <a:buNone/>
              <a:defRPr sz="2800" b="1">
                <a:solidFill>
                  <a:schemeClr val="bg1"/>
                </a:solidFill>
              </a:defRPr>
            </a:lvl1pPr>
            <a:lvl2pPr marL="457200" indent="0">
              <a:buNone/>
              <a:defRPr sz="2800" b="1">
                <a:solidFill>
                  <a:schemeClr val="bg1"/>
                </a:solidFill>
              </a:defRPr>
            </a:lvl2pPr>
            <a:lvl3pPr marL="914400" indent="0">
              <a:buNone/>
              <a:defRPr sz="2800" b="1">
                <a:solidFill>
                  <a:schemeClr val="bg1"/>
                </a:solidFill>
              </a:defRPr>
            </a:lvl3pPr>
            <a:lvl4pPr marL="1371600" indent="0">
              <a:buNone/>
              <a:defRPr sz="2800" b="1">
                <a:solidFill>
                  <a:schemeClr val="bg1"/>
                </a:solidFill>
              </a:defRPr>
            </a:lvl4pPr>
            <a:lvl5pPr marL="1828800" indent="0">
              <a:buNone/>
              <a:defRPr sz="2800" b="1">
                <a:solidFill>
                  <a:schemeClr val="bg1"/>
                </a:solidFill>
              </a:defRPr>
            </a:lvl5pPr>
          </a:lstStyle>
          <a:p>
            <a:pPr lvl="0"/>
            <a:r>
              <a:rPr lang="sv-SE" dirty="0" smtClean="0"/>
              <a:t>Redigera format för bakgrundstext</a:t>
            </a:r>
          </a:p>
        </p:txBody>
      </p:sp>
      <p:sp>
        <p:nvSpPr>
          <p:cNvPr id="31" name="Platshållare för bild" title="Beskrivning för bild 5"/>
          <p:cNvSpPr>
            <a:spLocks noGrp="1"/>
          </p:cNvSpPr>
          <p:nvPr>
            <p:ph type="pic" sz="quarter" idx="13"/>
          </p:nvPr>
        </p:nvSpPr>
        <p:spPr>
          <a:xfrm>
            <a:off x="8127600" y="3429000"/>
            <a:ext cx="4064400" cy="3429000"/>
          </a:xfrm>
        </p:spPr>
        <p:txBody>
          <a:bodyPr/>
          <a:lstStyle/>
          <a:p>
            <a:endParaRPr lang="sv-SE"/>
          </a:p>
        </p:txBody>
      </p:sp>
    </p:spTree>
    <p:extLst>
      <p:ext uri="{BB962C8B-B14F-4D97-AF65-F5344CB8AC3E}">
        <p14:creationId xmlns:p14="http://schemas.microsoft.com/office/powerpoint/2010/main" val="131006755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lutbild">
    <p:bg>
      <p:bgPr>
        <a:solidFill>
          <a:schemeClr val="accent1"/>
        </a:solidFill>
        <a:effectLst/>
      </p:bgPr>
    </p:bg>
    <p:spTree>
      <p:nvGrpSpPr>
        <p:cNvPr id="1" name=""/>
        <p:cNvGrpSpPr/>
        <p:nvPr/>
      </p:nvGrpSpPr>
      <p:grpSpPr>
        <a:xfrm>
          <a:off x="0" y="0"/>
          <a:ext cx="0" cy="0"/>
          <a:chOff x="0" y="0"/>
          <a:chExt cx="0" cy="0"/>
        </a:xfrm>
      </p:grpSpPr>
      <p:sp>
        <p:nvSpPr>
          <p:cNvPr id="17" name="Rubrik" title="Textblock med avslutande text"/>
          <p:cNvSpPr>
            <a:spLocks noGrp="1"/>
          </p:cNvSpPr>
          <p:nvPr>
            <p:ph type="ctrTitle" hasCustomPrompt="1"/>
          </p:nvPr>
        </p:nvSpPr>
        <p:spPr>
          <a:xfrm>
            <a:off x="695325" y="2032426"/>
            <a:ext cx="10801349" cy="2306637"/>
          </a:xfrm>
          <a:ln w="50800">
            <a:noFill/>
          </a:ln>
        </p:spPr>
        <p:txBody>
          <a:bodyPr lIns="0" tIns="0" rIns="0" bIns="0" anchor="ctr"/>
          <a:lstStyle>
            <a:lvl1pPr algn="ctr">
              <a:defRPr sz="6000" b="1" spc="-150">
                <a:solidFill>
                  <a:schemeClr val="bg1"/>
                </a:solidFill>
              </a:defRPr>
            </a:lvl1pPr>
          </a:lstStyle>
          <a:p>
            <a:r>
              <a:rPr lang="sv-SE" dirty="0" smtClean="0"/>
              <a:t>Avslutande text</a:t>
            </a:r>
            <a:endParaRPr lang="sv-SE" dirty="0"/>
          </a:p>
        </p:txBody>
      </p:sp>
      <p:grpSp>
        <p:nvGrpSpPr>
          <p:cNvPr id="2" name="Logotyp" title="Region Dalarnas logotyp"/>
          <p:cNvGrpSpPr>
            <a:grpSpLocks noChangeAspect="1"/>
          </p:cNvGrpSpPr>
          <p:nvPr userDrawn="1"/>
        </p:nvGrpSpPr>
        <p:grpSpPr>
          <a:xfrm>
            <a:off x="4914611" y="5408725"/>
            <a:ext cx="2362778" cy="900000"/>
            <a:chOff x="-2576825" y="3432175"/>
            <a:chExt cx="1679575" cy="639763"/>
          </a:xfrm>
          <a:solidFill>
            <a:schemeClr val="bg1"/>
          </a:solidFill>
        </p:grpSpPr>
        <p:sp>
          <p:nvSpPr>
            <p:cNvPr id="3" name="Freeform 5" title="Region Dalarnas logotyp"/>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 name="Freeform 6" title="Region Dalarnas logotyp"/>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 name="Rectangle 7" title="Region Dalarnas logotyp"/>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 name="Freeform 8" title="Region Dalarnas logotyp"/>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 name="Freeform 9" title="Region Dalarnas logotyp"/>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 name="Freeform 10" title="Region Dalarnas logotyp"/>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 name="Freeform 11" title="Region Dalarnas logotyp"/>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 name="Freeform 12" title="Region Dalarnas logotyp"/>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Freeform 13" title="Region Dalarnas logotyp"/>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Freeform 14" title="Region Dalarnas logotyp"/>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 name="Freeform 15" title="Region Dalarnas logotyp"/>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Freeform 16" title="Region Dalarnas logotyp"/>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 name="Freeform 17" title="Region Dalarnas logotyp"/>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 name="Freeform 18" title="Region Dalarnas logotyp"/>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355647511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410701"/>
            <a:ext cx="9144000" cy="3241878"/>
          </a:xfrm>
        </p:spPr>
        <p:txBody>
          <a:bodyPr anchor="b"/>
          <a:lstStyle>
            <a:lvl1pPr algn="ctr">
              <a:defRPr sz="6000" b="1"/>
            </a:lvl1pPr>
          </a:lstStyle>
          <a:p>
            <a:r>
              <a:rPr lang="sv-SE"/>
              <a:t>Klicka här för att ändra format</a:t>
            </a:r>
          </a:p>
        </p:txBody>
      </p:sp>
      <p:sp>
        <p:nvSpPr>
          <p:cNvPr id="3" name="Underrubrik 2"/>
          <p:cNvSpPr>
            <a:spLocks noGrp="1"/>
          </p:cNvSpPr>
          <p:nvPr>
            <p:ph type="subTitle" idx="1"/>
          </p:nvPr>
        </p:nvSpPr>
        <p:spPr>
          <a:xfrm>
            <a:off x="1524000" y="3838575"/>
            <a:ext cx="9144000" cy="179069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cxnSp>
        <p:nvCxnSpPr>
          <p:cNvPr id="13" name="Rak 12"/>
          <p:cNvCxnSpPr/>
          <p:nvPr userDrawn="1"/>
        </p:nvCxnSpPr>
        <p:spPr>
          <a:xfrm>
            <a:off x="1524000" y="3710861"/>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Bildobjekt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5307" y="390071"/>
            <a:ext cx="1016146" cy="969723"/>
          </a:xfrm>
          <a:prstGeom prst="rect">
            <a:avLst/>
          </a:prstGeom>
        </p:spPr>
      </p:pic>
      <p:sp>
        <p:nvSpPr>
          <p:cNvPr id="11" name="Platshållare för datum 3"/>
          <p:cNvSpPr>
            <a:spLocks noGrp="1"/>
          </p:cNvSpPr>
          <p:nvPr>
            <p:ph type="dt" sz="half" idx="10"/>
          </p:nvPr>
        </p:nvSpPr>
        <p:spPr>
          <a:xfrm>
            <a:off x="410547" y="6356350"/>
            <a:ext cx="2743200" cy="492876"/>
          </a:xfrm>
        </p:spPr>
        <p:txBody>
          <a:bodyPr/>
          <a:lstStyle>
            <a:lvl1pPr>
              <a:defRPr sz="1050">
                <a:solidFill>
                  <a:schemeClr val="tx1"/>
                </a:solidFill>
              </a:defRPr>
            </a:lvl1pPr>
          </a:lstStyle>
          <a:p>
            <a:fld id="{DCDD36E2-BBBA-4408-8492-22B190B38FB1}" type="datetime1">
              <a:rPr lang="sv-SE" smtClean="0"/>
              <a:t>2024-09-20</a:t>
            </a:fld>
            <a:endParaRPr lang="sv-SE"/>
          </a:p>
        </p:txBody>
      </p:sp>
      <p:sp>
        <p:nvSpPr>
          <p:cNvPr id="12" name="Platshållare för sidfot 4"/>
          <p:cNvSpPr>
            <a:spLocks noGrp="1"/>
          </p:cNvSpPr>
          <p:nvPr>
            <p:ph type="ftr" sz="quarter" idx="11"/>
          </p:nvPr>
        </p:nvSpPr>
        <p:spPr>
          <a:xfrm>
            <a:off x="3579845" y="6356350"/>
            <a:ext cx="5032310" cy="492876"/>
          </a:xfrm>
        </p:spPr>
        <p:txBody>
          <a:bodyPr/>
          <a:lstStyle>
            <a:lvl1pPr>
              <a:defRPr sz="1050">
                <a:solidFill>
                  <a:schemeClr val="tx1"/>
                </a:solidFill>
              </a:defRPr>
            </a:lvl1pPr>
          </a:lstStyle>
          <a:p>
            <a:r>
              <a:rPr lang="sv-SE"/>
              <a:t>LCHNV 24013</a:t>
            </a:r>
          </a:p>
        </p:txBody>
      </p:sp>
      <p:sp>
        <p:nvSpPr>
          <p:cNvPr id="14" name="Platshållare för bildnummer 5"/>
          <p:cNvSpPr>
            <a:spLocks noGrp="1"/>
          </p:cNvSpPr>
          <p:nvPr>
            <p:ph type="sldNum" sz="quarter" idx="12"/>
          </p:nvPr>
        </p:nvSpPr>
        <p:spPr>
          <a:xfrm>
            <a:off x="9038253" y="6356350"/>
            <a:ext cx="2743200" cy="492876"/>
          </a:xfrm>
        </p:spPr>
        <p:txBody>
          <a:bodyPr/>
          <a:lstStyle>
            <a:lvl1pPr>
              <a:defRPr sz="1050">
                <a:solidFill>
                  <a:schemeClr val="tx1"/>
                </a:solidFill>
              </a:defRPr>
            </a:lvl1pPr>
          </a:lstStyle>
          <a:p>
            <a:fld id="{130DDE8C-17E0-4539-9C15-C1E9D231907F}" type="slidenum">
              <a:rPr lang="sv-SE" smtClean="0"/>
              <a:pPr/>
              <a:t>‹#›</a:t>
            </a:fld>
            <a:endParaRPr lang="sv-SE">
              <a:solidFill>
                <a:schemeClr val="bg2">
                  <a:lumMod val="40000"/>
                  <a:lumOff val="60000"/>
                </a:schemeClr>
              </a:solidFill>
            </a:endParaRPr>
          </a:p>
        </p:txBody>
      </p:sp>
    </p:spTree>
    <p:extLst>
      <p:ext uri="{BB962C8B-B14F-4D97-AF65-F5344CB8AC3E}">
        <p14:creationId xmlns:p14="http://schemas.microsoft.com/office/powerpoint/2010/main" val="57652280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8" name="Rektangel 7"/>
          <p:cNvSpPr/>
          <p:nvPr userDrawn="1"/>
        </p:nvSpPr>
        <p:spPr>
          <a:xfrm>
            <a:off x="1" y="6356351"/>
            <a:ext cx="12192000" cy="501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a:xfrm>
            <a:off x="410548" y="365126"/>
            <a:ext cx="10619402" cy="1210581"/>
          </a:xfrm>
        </p:spPr>
        <p:txBody>
          <a:bodyPr/>
          <a:lstStyle>
            <a:lvl1pPr>
              <a:defRPr b="1">
                <a:solidFill>
                  <a:schemeClr val="tx2"/>
                </a:solidFill>
              </a:defRPr>
            </a:lvl1pPr>
          </a:lstStyle>
          <a:p>
            <a:r>
              <a:rPr lang="sv-SE"/>
              <a:t>Klicka här för att ändra format</a:t>
            </a:r>
          </a:p>
        </p:txBody>
      </p:sp>
      <p:sp>
        <p:nvSpPr>
          <p:cNvPr id="3" name="Platshållare för innehåll 2"/>
          <p:cNvSpPr>
            <a:spLocks noGrp="1"/>
          </p:cNvSpPr>
          <p:nvPr>
            <p:ph idx="1"/>
          </p:nvPr>
        </p:nvSpPr>
        <p:spPr>
          <a:xfrm>
            <a:off x="410547" y="1825625"/>
            <a:ext cx="11370906" cy="435133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5A58014B-4A31-4661-B77A-2327C5F9B6A5}" type="datetime1">
              <a:rPr lang="sv-SE" smtClean="0"/>
              <a:t>2024-09-20</a:t>
            </a:fld>
            <a:endParaRPr lang="sv-SE"/>
          </a:p>
        </p:txBody>
      </p:sp>
      <p:sp>
        <p:nvSpPr>
          <p:cNvPr id="5"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r>
              <a:rPr lang="sv-SE"/>
              <a:t>LCHNV 24013</a:t>
            </a:r>
          </a:p>
        </p:txBody>
      </p:sp>
      <p:sp>
        <p:nvSpPr>
          <p:cNvPr id="6"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a:p>
        </p:txBody>
      </p:sp>
      <p:sp>
        <p:nvSpPr>
          <p:cNvPr id="14" name="Rektangel 13"/>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5" name="Bildobjekt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4115132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410547" y="1709738"/>
            <a:ext cx="11358206" cy="2852737"/>
          </a:xfrm>
        </p:spPr>
        <p:txBody>
          <a:bodyPr anchor="b"/>
          <a:lstStyle>
            <a:lvl1pPr>
              <a:defRPr sz="6000" b="1">
                <a:solidFill>
                  <a:schemeClr val="tx2"/>
                </a:solidFill>
              </a:defRPr>
            </a:lvl1pPr>
          </a:lstStyle>
          <a:p>
            <a:r>
              <a:rPr lang="sv-SE"/>
              <a:t>Klicka här för att ändra format</a:t>
            </a:r>
          </a:p>
        </p:txBody>
      </p:sp>
      <p:sp>
        <p:nvSpPr>
          <p:cNvPr id="3" name="Platshållare för text 2"/>
          <p:cNvSpPr>
            <a:spLocks noGrp="1"/>
          </p:cNvSpPr>
          <p:nvPr>
            <p:ph type="body" idx="1"/>
          </p:nvPr>
        </p:nvSpPr>
        <p:spPr>
          <a:xfrm>
            <a:off x="410547" y="4589463"/>
            <a:ext cx="11358206"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11" name="Rektangel 10"/>
          <p:cNvSpPr/>
          <p:nvPr userDrawn="1"/>
        </p:nvSpPr>
        <p:spPr>
          <a:xfrm>
            <a:off x="1" y="6356350"/>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79753735-8A7F-48D0-A0DA-EF2C4B41833B}" type="datetime1">
              <a:rPr lang="sv-SE" smtClean="0"/>
              <a:t>2024-09-20</a:t>
            </a:fld>
            <a:endParaRPr lang="sv-SE"/>
          </a:p>
        </p:txBody>
      </p:sp>
      <p:sp>
        <p:nvSpPr>
          <p:cNvPr id="13"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r>
              <a:rPr lang="sv-SE"/>
              <a:t>LCHNV 24013</a:t>
            </a:r>
          </a:p>
        </p:txBody>
      </p:sp>
      <p:sp>
        <p:nvSpPr>
          <p:cNvPr id="14"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a:p>
        </p:txBody>
      </p:sp>
      <p:sp>
        <p:nvSpPr>
          <p:cNvPr id="10" name="Rektangel 9"/>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7" name="Bildobjekt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21373851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10548" y="365125"/>
            <a:ext cx="10603074" cy="1206500"/>
          </a:xfrm>
        </p:spPr>
        <p:txBody>
          <a:bodyPr/>
          <a:lstStyle>
            <a:lvl1pPr>
              <a:defRPr b="1">
                <a:solidFill>
                  <a:schemeClr val="tx2"/>
                </a:solidFill>
              </a:defRPr>
            </a:lvl1pPr>
          </a:lstStyle>
          <a:p>
            <a:r>
              <a:rPr lang="sv-SE"/>
              <a:t>Klicka här för att ändra format</a:t>
            </a:r>
          </a:p>
        </p:txBody>
      </p:sp>
      <p:sp>
        <p:nvSpPr>
          <p:cNvPr id="3" name="Platshållare för innehåll 2"/>
          <p:cNvSpPr>
            <a:spLocks noGrp="1"/>
          </p:cNvSpPr>
          <p:nvPr>
            <p:ph sz="half" idx="1"/>
          </p:nvPr>
        </p:nvSpPr>
        <p:spPr>
          <a:xfrm>
            <a:off x="410547" y="1825625"/>
            <a:ext cx="5609253"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199" y="1825625"/>
            <a:ext cx="5609253"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Rektangel 11"/>
          <p:cNvSpPr/>
          <p:nvPr userDrawn="1"/>
        </p:nvSpPr>
        <p:spPr>
          <a:xfrm>
            <a:off x="1" y="6356351"/>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F2F226EC-729F-4A2B-AA68-59ABDFB34CAF}" type="datetime1">
              <a:rPr lang="sv-SE" smtClean="0"/>
              <a:t>2024-09-20</a:t>
            </a:fld>
            <a:endParaRPr lang="sv-SE"/>
          </a:p>
        </p:txBody>
      </p:sp>
      <p:sp>
        <p:nvSpPr>
          <p:cNvPr id="14"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r>
              <a:rPr lang="sv-SE"/>
              <a:t>LCHNV 24013</a:t>
            </a:r>
          </a:p>
        </p:txBody>
      </p:sp>
      <p:sp>
        <p:nvSpPr>
          <p:cNvPr id="15"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a:p>
        </p:txBody>
      </p:sp>
      <p:sp>
        <p:nvSpPr>
          <p:cNvPr id="11" name="Rektangel 10"/>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8" name="Bildobjekt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10676073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10548" y="365125"/>
            <a:ext cx="10619402" cy="1235075"/>
          </a:xfrm>
        </p:spPr>
        <p:txBody>
          <a:bodyPr/>
          <a:lstStyle>
            <a:lvl1pPr>
              <a:defRPr b="1">
                <a:solidFill>
                  <a:schemeClr val="tx2"/>
                </a:solidFill>
              </a:defRPr>
            </a:lvl1pPr>
          </a:lstStyle>
          <a:p>
            <a:r>
              <a:rPr lang="sv-SE"/>
              <a:t>Klicka här för att ändra format</a:t>
            </a:r>
          </a:p>
        </p:txBody>
      </p:sp>
      <p:sp>
        <p:nvSpPr>
          <p:cNvPr id="3" name="Platshållare för text 2"/>
          <p:cNvSpPr>
            <a:spLocks noGrp="1"/>
          </p:cNvSpPr>
          <p:nvPr>
            <p:ph type="body" idx="1"/>
          </p:nvPr>
        </p:nvSpPr>
        <p:spPr>
          <a:xfrm>
            <a:off x="410548" y="1690687"/>
            <a:ext cx="5587028"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10548" y="2505075"/>
            <a:ext cx="558702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90687"/>
            <a:ext cx="5609252" cy="8143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199" y="2505075"/>
            <a:ext cx="5609253"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4" name="Rektangel 13"/>
          <p:cNvSpPr/>
          <p:nvPr userDrawn="1"/>
        </p:nvSpPr>
        <p:spPr>
          <a:xfrm>
            <a:off x="1" y="6356351"/>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77BFDDD7-4EF7-46EC-98AA-0DFE5268FA3B}" type="datetime1">
              <a:rPr lang="sv-SE" smtClean="0"/>
              <a:t>2024-09-20</a:t>
            </a:fld>
            <a:endParaRPr lang="sv-SE"/>
          </a:p>
        </p:txBody>
      </p:sp>
      <p:sp>
        <p:nvSpPr>
          <p:cNvPr id="16"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r>
              <a:rPr lang="sv-SE"/>
              <a:t>LCHNV 24013</a:t>
            </a:r>
          </a:p>
        </p:txBody>
      </p:sp>
      <p:sp>
        <p:nvSpPr>
          <p:cNvPr id="17"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a:p>
        </p:txBody>
      </p:sp>
      <p:sp>
        <p:nvSpPr>
          <p:cNvPr id="13" name="Rektangel 12"/>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20" name="Bildobjekt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2507256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11"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D162A7CE-C08E-413D-9F72-C87D9E61DF64}" type="datetime1">
              <a:rPr lang="sv-SE" smtClean="0"/>
              <a:t>2024-09-20</a:t>
            </a:fld>
            <a:endParaRPr lang="sv-SE" dirty="0"/>
          </a:p>
        </p:txBody>
      </p:sp>
      <p:sp>
        <p:nvSpPr>
          <p:cNvPr id="12"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r>
              <a:rPr lang="sv-SE"/>
              <a:t>Sidfot</a:t>
            </a:r>
            <a:endParaRPr lang="sv-SE" dirty="0"/>
          </a:p>
        </p:txBody>
      </p:sp>
      <p:sp>
        <p:nvSpPr>
          <p:cNvPr id="13"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4" name="Rubrik 3">
            <a:extLst>
              <a:ext uri="{FF2B5EF4-FFF2-40B4-BE49-F238E27FC236}">
                <a16:creationId xmlns:a16="http://schemas.microsoft.com/office/drawing/2014/main" id="{6B904F37-D812-20CD-15EB-C11C43BA0E59}"/>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9906085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10547" y="365126"/>
            <a:ext cx="10611239" cy="1216024"/>
          </a:xfrm>
        </p:spPr>
        <p:txBody>
          <a:bodyPr/>
          <a:lstStyle>
            <a:lvl1pPr>
              <a:defRPr b="1">
                <a:solidFill>
                  <a:schemeClr val="tx2"/>
                </a:solidFill>
              </a:defRPr>
            </a:lvl1pPr>
          </a:lstStyle>
          <a:p>
            <a:r>
              <a:rPr lang="sv-SE"/>
              <a:t>Klicka här för att ändra format</a:t>
            </a:r>
          </a:p>
        </p:txBody>
      </p:sp>
      <p:sp>
        <p:nvSpPr>
          <p:cNvPr id="10" name="Rektangel 9"/>
          <p:cNvSpPr/>
          <p:nvPr userDrawn="1"/>
        </p:nvSpPr>
        <p:spPr>
          <a:xfrm>
            <a:off x="1" y="6356351"/>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87C7B9B2-A2C5-4853-A496-84A245B52B3E}" type="datetime1">
              <a:rPr lang="sv-SE" smtClean="0"/>
              <a:t>2024-09-20</a:t>
            </a:fld>
            <a:endParaRPr lang="sv-SE"/>
          </a:p>
        </p:txBody>
      </p:sp>
      <p:sp>
        <p:nvSpPr>
          <p:cNvPr id="12"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r>
              <a:rPr lang="sv-SE"/>
              <a:t>LCHNV 24013</a:t>
            </a:r>
          </a:p>
        </p:txBody>
      </p:sp>
      <p:sp>
        <p:nvSpPr>
          <p:cNvPr id="13"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a:p>
        </p:txBody>
      </p:sp>
      <p:sp>
        <p:nvSpPr>
          <p:cNvPr id="9" name="Rektangel 8"/>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6" name="Bildobjekt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23310233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9" name="Rektangel 8"/>
          <p:cNvSpPr/>
          <p:nvPr userDrawn="1"/>
        </p:nvSpPr>
        <p:spPr>
          <a:xfrm>
            <a:off x="1" y="6356350"/>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FC6C3911-AC1B-4008-930B-7630A37D8E84}" type="datetime1">
              <a:rPr lang="sv-SE" smtClean="0"/>
              <a:t>2024-09-20</a:t>
            </a:fld>
            <a:endParaRPr lang="sv-SE"/>
          </a:p>
        </p:txBody>
      </p:sp>
      <p:sp>
        <p:nvSpPr>
          <p:cNvPr id="11"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r>
              <a:rPr lang="sv-SE"/>
              <a:t>LCHNV 24013</a:t>
            </a:r>
          </a:p>
        </p:txBody>
      </p:sp>
      <p:sp>
        <p:nvSpPr>
          <p:cNvPr id="12"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a:p>
        </p:txBody>
      </p:sp>
      <p:sp>
        <p:nvSpPr>
          <p:cNvPr id="8" name="Rektangel 7"/>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5" name="Bildobjekt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38554452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10548" y="457200"/>
            <a:ext cx="4361478" cy="1600200"/>
          </a:xfrm>
        </p:spPr>
        <p:txBody>
          <a:bodyPr anchor="b"/>
          <a:lstStyle>
            <a:lvl1pPr>
              <a:defRPr sz="3200" b="1">
                <a:solidFill>
                  <a:schemeClr val="tx2"/>
                </a:solidFill>
              </a:defRPr>
            </a:lvl1pPr>
          </a:lstStyle>
          <a:p>
            <a:r>
              <a:rPr lang="sv-SE"/>
              <a:t>Klicka här för att ändra format</a:t>
            </a:r>
          </a:p>
        </p:txBody>
      </p:sp>
      <p:sp>
        <p:nvSpPr>
          <p:cNvPr id="3" name="Platshållare för innehåll 2"/>
          <p:cNvSpPr>
            <a:spLocks noGrp="1"/>
          </p:cNvSpPr>
          <p:nvPr>
            <p:ph idx="1"/>
          </p:nvPr>
        </p:nvSpPr>
        <p:spPr>
          <a:xfrm>
            <a:off x="5183188" y="1085851"/>
            <a:ext cx="5675312" cy="5019674"/>
          </a:xfrm>
        </p:spPr>
        <p:txBody>
          <a:bodyPr/>
          <a:lstStyle>
            <a:lvl1pPr>
              <a:defRPr sz="3200" b="1"/>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10548" y="2057401"/>
            <a:ext cx="4361478" cy="40481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2" name="Rektangel 11"/>
          <p:cNvSpPr/>
          <p:nvPr userDrawn="1"/>
        </p:nvSpPr>
        <p:spPr>
          <a:xfrm>
            <a:off x="1" y="6356351"/>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E506D27E-C34A-4A92-AB45-99E103747CB5}" type="datetime1">
              <a:rPr lang="sv-SE" smtClean="0"/>
              <a:t>2024-09-20</a:t>
            </a:fld>
            <a:endParaRPr lang="sv-SE"/>
          </a:p>
        </p:txBody>
      </p:sp>
      <p:sp>
        <p:nvSpPr>
          <p:cNvPr id="14"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r>
              <a:rPr lang="sv-SE"/>
              <a:t>LCHNV 24013</a:t>
            </a:r>
          </a:p>
        </p:txBody>
      </p:sp>
      <p:sp>
        <p:nvSpPr>
          <p:cNvPr id="15"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a:p>
        </p:txBody>
      </p:sp>
      <p:sp>
        <p:nvSpPr>
          <p:cNvPr id="11" name="Rektangel 10"/>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8" name="Bildobjekt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26040432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10548" y="457200"/>
            <a:ext cx="4361478" cy="1600200"/>
          </a:xfrm>
        </p:spPr>
        <p:txBody>
          <a:bodyPr anchor="b"/>
          <a:lstStyle>
            <a:lvl1pPr>
              <a:defRPr sz="3200" b="1">
                <a:solidFill>
                  <a:schemeClr val="tx2"/>
                </a:solidFill>
              </a:defRPr>
            </a:lvl1pPr>
          </a:lstStyle>
          <a:p>
            <a:r>
              <a:rPr lang="sv-SE"/>
              <a:t>Klicka här för att ändra format</a:t>
            </a:r>
          </a:p>
        </p:txBody>
      </p:sp>
      <p:sp>
        <p:nvSpPr>
          <p:cNvPr id="3" name="Platshållare för bild 2"/>
          <p:cNvSpPr>
            <a:spLocks noGrp="1"/>
          </p:cNvSpPr>
          <p:nvPr>
            <p:ph type="pic" idx="1"/>
          </p:nvPr>
        </p:nvSpPr>
        <p:spPr>
          <a:xfrm>
            <a:off x="5183188" y="1085850"/>
            <a:ext cx="5658984" cy="50292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410548" y="2057400"/>
            <a:ext cx="4361478" cy="40502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2" name="Rektangel 11"/>
          <p:cNvSpPr/>
          <p:nvPr userDrawn="1"/>
        </p:nvSpPr>
        <p:spPr>
          <a:xfrm>
            <a:off x="1" y="6356351"/>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360D4FF7-49CD-43CF-A972-665467958B46}" type="datetime1">
              <a:rPr lang="sv-SE" smtClean="0"/>
              <a:t>2024-09-20</a:t>
            </a:fld>
            <a:endParaRPr lang="sv-SE"/>
          </a:p>
        </p:txBody>
      </p:sp>
      <p:sp>
        <p:nvSpPr>
          <p:cNvPr id="14"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r>
              <a:rPr lang="sv-SE"/>
              <a:t>LCHNV 24013</a:t>
            </a:r>
          </a:p>
        </p:txBody>
      </p:sp>
      <p:sp>
        <p:nvSpPr>
          <p:cNvPr id="15"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a:p>
        </p:txBody>
      </p:sp>
      <p:sp>
        <p:nvSpPr>
          <p:cNvPr id="11" name="Rektangel 10"/>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8" name="Bildobjekt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4193801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10548" y="1327900"/>
            <a:ext cx="4361478" cy="971549"/>
          </a:xfrm>
        </p:spPr>
        <p:txBody>
          <a:bodyPr anchor="b"/>
          <a:lstStyle>
            <a:lvl1pPr>
              <a:defRPr sz="3200" b="1">
                <a:solidFill>
                  <a:schemeClr val="tx2"/>
                </a:solidFill>
              </a:defRPr>
            </a:lvl1pPr>
          </a:lstStyle>
          <a:p>
            <a:r>
              <a:rPr lang="sv-SE" dirty="0"/>
              <a:t>Klicka här för att ändra format</a:t>
            </a:r>
          </a:p>
        </p:txBody>
      </p:sp>
      <p:sp>
        <p:nvSpPr>
          <p:cNvPr id="3" name="Platshållare för innehåll 2"/>
          <p:cNvSpPr>
            <a:spLocks noGrp="1"/>
          </p:cNvSpPr>
          <p:nvPr>
            <p:ph idx="1"/>
          </p:nvPr>
        </p:nvSpPr>
        <p:spPr>
          <a:xfrm>
            <a:off x="5183188" y="1327901"/>
            <a:ext cx="5675312" cy="5019674"/>
          </a:xfrm>
        </p:spPr>
        <p:txBody>
          <a:bodyPr/>
          <a:lstStyle>
            <a:lvl1pPr>
              <a:defRPr sz="3200" b="1"/>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text 3"/>
          <p:cNvSpPr>
            <a:spLocks noGrp="1"/>
          </p:cNvSpPr>
          <p:nvPr>
            <p:ph type="body" sz="half" idx="2"/>
          </p:nvPr>
        </p:nvSpPr>
        <p:spPr>
          <a:xfrm>
            <a:off x="410548" y="2299451"/>
            <a:ext cx="4361478" cy="40481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6" name="Platshållare för datum 5">
            <a:extLst>
              <a:ext uri="{FF2B5EF4-FFF2-40B4-BE49-F238E27FC236}">
                <a16:creationId xmlns:a16="http://schemas.microsoft.com/office/drawing/2014/main" id="{A43788EE-ED9F-ACBC-3781-F3FE49EB5E46}"/>
              </a:ext>
            </a:extLst>
          </p:cNvPr>
          <p:cNvSpPr>
            <a:spLocks noGrp="1"/>
          </p:cNvSpPr>
          <p:nvPr>
            <p:ph type="dt" sz="half" idx="10"/>
          </p:nvPr>
        </p:nvSpPr>
        <p:spPr/>
        <p:txBody>
          <a:bodyPr/>
          <a:lstStyle/>
          <a:p>
            <a:fld id="{B22D0480-2FDB-4026-AAF1-2CD28218587A}" type="datetime1">
              <a:rPr lang="sv-SE" smtClean="0"/>
              <a:t>2024-09-20</a:t>
            </a:fld>
            <a:endParaRPr lang="sv-SE" dirty="0"/>
          </a:p>
        </p:txBody>
      </p:sp>
      <p:sp>
        <p:nvSpPr>
          <p:cNvPr id="7" name="Platshållare för sidfot 6">
            <a:extLst>
              <a:ext uri="{FF2B5EF4-FFF2-40B4-BE49-F238E27FC236}">
                <a16:creationId xmlns:a16="http://schemas.microsoft.com/office/drawing/2014/main" id="{A25724C1-5CDC-151B-FA3D-053880A2481D}"/>
              </a:ext>
            </a:extLst>
          </p:cNvPr>
          <p:cNvSpPr>
            <a:spLocks noGrp="1"/>
          </p:cNvSpPr>
          <p:nvPr>
            <p:ph type="ftr" sz="quarter" idx="11"/>
          </p:nvPr>
        </p:nvSpPr>
        <p:spPr/>
        <p:txBody>
          <a:bodyPr/>
          <a:lstStyle/>
          <a:p>
            <a:r>
              <a:rPr lang="sv-SE"/>
              <a:t>Sidfot</a:t>
            </a:r>
            <a:endParaRPr lang="sv-SE" dirty="0"/>
          </a:p>
        </p:txBody>
      </p:sp>
      <p:sp>
        <p:nvSpPr>
          <p:cNvPr id="8" name="Platshållare för bildnummer 7">
            <a:extLst>
              <a:ext uri="{FF2B5EF4-FFF2-40B4-BE49-F238E27FC236}">
                <a16:creationId xmlns:a16="http://schemas.microsoft.com/office/drawing/2014/main" id="{ABE26CC1-1A85-BEDA-AEC6-67AA043B2FAD}"/>
              </a:ext>
            </a:extLst>
          </p:cNvPr>
          <p:cNvSpPr>
            <a:spLocks noGrp="1"/>
          </p:cNvSpPr>
          <p:nvPr>
            <p:ph type="sldNum" sz="quarter" idx="12"/>
          </p:nvPr>
        </p:nvSpPr>
        <p:spPr/>
        <p:txBody>
          <a:bodyPr/>
          <a:lstStyle/>
          <a:p>
            <a:fld id="{130DDE8C-17E0-4539-9C15-C1E9D231907F}" type="slidenum">
              <a:rPr lang="sv-SE" smtClean="0"/>
              <a:pPr/>
              <a:t>‹#›</a:t>
            </a:fld>
            <a:endParaRPr lang="sv-SE" dirty="0"/>
          </a:p>
        </p:txBody>
      </p:sp>
    </p:spTree>
    <p:extLst>
      <p:ext uri="{BB962C8B-B14F-4D97-AF65-F5344CB8AC3E}">
        <p14:creationId xmlns:p14="http://schemas.microsoft.com/office/powerpoint/2010/main" val="270220822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10548" y="1268987"/>
            <a:ext cx="4361478" cy="971550"/>
          </a:xfrm>
        </p:spPr>
        <p:txBody>
          <a:bodyPr anchor="b"/>
          <a:lstStyle>
            <a:lvl1pPr>
              <a:defRPr sz="3200" b="1">
                <a:solidFill>
                  <a:schemeClr val="tx2"/>
                </a:solidFill>
              </a:defRPr>
            </a:lvl1pPr>
          </a:lstStyle>
          <a:p>
            <a:r>
              <a:rPr lang="sv-SE" dirty="0"/>
              <a:t>Klicka här för att ändra format</a:t>
            </a:r>
          </a:p>
        </p:txBody>
      </p:sp>
      <p:sp>
        <p:nvSpPr>
          <p:cNvPr id="3" name="Platshållare för bild 2"/>
          <p:cNvSpPr>
            <a:spLocks noGrp="1"/>
          </p:cNvSpPr>
          <p:nvPr>
            <p:ph type="pic" idx="1"/>
          </p:nvPr>
        </p:nvSpPr>
        <p:spPr>
          <a:xfrm>
            <a:off x="5183188" y="1268987"/>
            <a:ext cx="5658984" cy="50292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4" name="Platshållare för text 3"/>
          <p:cNvSpPr>
            <a:spLocks noGrp="1"/>
          </p:cNvSpPr>
          <p:nvPr>
            <p:ph type="body" sz="half" idx="2"/>
          </p:nvPr>
        </p:nvSpPr>
        <p:spPr>
          <a:xfrm>
            <a:off x="410548" y="2240537"/>
            <a:ext cx="4361478" cy="40502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6" name="Platshållare för datum 5">
            <a:extLst>
              <a:ext uri="{FF2B5EF4-FFF2-40B4-BE49-F238E27FC236}">
                <a16:creationId xmlns:a16="http://schemas.microsoft.com/office/drawing/2014/main" id="{ED9EDD38-6D32-5CCE-D2CF-097C9365949D}"/>
              </a:ext>
            </a:extLst>
          </p:cNvPr>
          <p:cNvSpPr>
            <a:spLocks noGrp="1"/>
          </p:cNvSpPr>
          <p:nvPr>
            <p:ph type="dt" sz="half" idx="10"/>
          </p:nvPr>
        </p:nvSpPr>
        <p:spPr/>
        <p:txBody>
          <a:bodyPr/>
          <a:lstStyle/>
          <a:p>
            <a:fld id="{A2B67DE4-1FEB-4A51-B747-FA0AC6522CAB}" type="datetime1">
              <a:rPr lang="sv-SE" smtClean="0"/>
              <a:t>2024-09-20</a:t>
            </a:fld>
            <a:endParaRPr lang="sv-SE" dirty="0"/>
          </a:p>
        </p:txBody>
      </p:sp>
      <p:sp>
        <p:nvSpPr>
          <p:cNvPr id="7" name="Platshållare för sidfot 6">
            <a:extLst>
              <a:ext uri="{FF2B5EF4-FFF2-40B4-BE49-F238E27FC236}">
                <a16:creationId xmlns:a16="http://schemas.microsoft.com/office/drawing/2014/main" id="{2A23DF9D-F5C5-18C9-8E67-8B894BA01C7A}"/>
              </a:ext>
            </a:extLst>
          </p:cNvPr>
          <p:cNvSpPr>
            <a:spLocks noGrp="1"/>
          </p:cNvSpPr>
          <p:nvPr>
            <p:ph type="ftr" sz="quarter" idx="11"/>
          </p:nvPr>
        </p:nvSpPr>
        <p:spPr/>
        <p:txBody>
          <a:bodyPr/>
          <a:lstStyle/>
          <a:p>
            <a:r>
              <a:rPr lang="sv-SE"/>
              <a:t>Sidfot</a:t>
            </a:r>
            <a:endParaRPr lang="sv-SE" dirty="0"/>
          </a:p>
        </p:txBody>
      </p:sp>
      <p:sp>
        <p:nvSpPr>
          <p:cNvPr id="8" name="Platshållare för bildnummer 7">
            <a:extLst>
              <a:ext uri="{FF2B5EF4-FFF2-40B4-BE49-F238E27FC236}">
                <a16:creationId xmlns:a16="http://schemas.microsoft.com/office/drawing/2014/main" id="{15FBE14F-8336-7A94-DEB1-AC8C10AE7430}"/>
              </a:ext>
            </a:extLst>
          </p:cNvPr>
          <p:cNvSpPr>
            <a:spLocks noGrp="1"/>
          </p:cNvSpPr>
          <p:nvPr>
            <p:ph type="sldNum" sz="quarter" idx="12"/>
          </p:nvPr>
        </p:nvSpPr>
        <p:spPr/>
        <p:txBody>
          <a:bodyPr/>
          <a:lstStyle/>
          <a:p>
            <a:fld id="{130DDE8C-17E0-4539-9C15-C1E9D231907F}" type="slidenum">
              <a:rPr lang="sv-SE" smtClean="0"/>
              <a:pPr/>
              <a:t>‹#›</a:t>
            </a:fld>
            <a:endParaRPr lang="sv-SE" dirty="0"/>
          </a:p>
        </p:txBody>
      </p:sp>
    </p:spTree>
    <p:extLst>
      <p:ext uri="{BB962C8B-B14F-4D97-AF65-F5344CB8AC3E}">
        <p14:creationId xmlns:p14="http://schemas.microsoft.com/office/powerpoint/2010/main" val="912633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F864D4-9B3A-353B-4DB0-3B6384DF1E55}"/>
              </a:ext>
            </a:extLst>
          </p:cNvPr>
          <p:cNvSpPr>
            <a:spLocks noGrp="1"/>
          </p:cNvSpPr>
          <p:nvPr>
            <p:ph type="title"/>
          </p:nvPr>
        </p:nvSpPr>
        <p:spPr/>
        <p:txBody>
          <a:bodyPr/>
          <a:lstStyle/>
          <a:p>
            <a:r>
              <a:rPr lang="sv-SE"/>
              <a:t>Klicka här för att ändra mall för rubrikformat</a:t>
            </a:r>
          </a:p>
        </p:txBody>
      </p:sp>
      <p:sp>
        <p:nvSpPr>
          <p:cNvPr id="6" name="Platshållare för datum 5">
            <a:extLst>
              <a:ext uri="{FF2B5EF4-FFF2-40B4-BE49-F238E27FC236}">
                <a16:creationId xmlns:a16="http://schemas.microsoft.com/office/drawing/2014/main" id="{02473A28-85CB-0648-EF10-B3EF6701D38A}"/>
              </a:ext>
            </a:extLst>
          </p:cNvPr>
          <p:cNvSpPr>
            <a:spLocks noGrp="1"/>
          </p:cNvSpPr>
          <p:nvPr>
            <p:ph type="dt" sz="half" idx="10"/>
          </p:nvPr>
        </p:nvSpPr>
        <p:spPr/>
        <p:txBody>
          <a:bodyPr/>
          <a:lstStyle/>
          <a:p>
            <a:fld id="{C4C25BCF-09E0-469F-89EC-64EF756F18B2}" type="datetime1">
              <a:rPr lang="sv-SE" smtClean="0"/>
              <a:t>2024-09-20</a:t>
            </a:fld>
            <a:endParaRPr lang="sv-SE" dirty="0"/>
          </a:p>
        </p:txBody>
      </p:sp>
      <p:sp>
        <p:nvSpPr>
          <p:cNvPr id="7" name="Platshållare för sidfot 6">
            <a:extLst>
              <a:ext uri="{FF2B5EF4-FFF2-40B4-BE49-F238E27FC236}">
                <a16:creationId xmlns:a16="http://schemas.microsoft.com/office/drawing/2014/main" id="{851741FE-02D4-6E59-F70C-FD77128C90B0}"/>
              </a:ext>
            </a:extLst>
          </p:cNvPr>
          <p:cNvSpPr>
            <a:spLocks noGrp="1"/>
          </p:cNvSpPr>
          <p:nvPr>
            <p:ph type="ftr" sz="quarter" idx="11"/>
          </p:nvPr>
        </p:nvSpPr>
        <p:spPr/>
        <p:txBody>
          <a:bodyPr/>
          <a:lstStyle/>
          <a:p>
            <a:r>
              <a:rPr lang="sv-SE"/>
              <a:t>Sidfot</a:t>
            </a:r>
            <a:endParaRPr lang="sv-SE" dirty="0"/>
          </a:p>
        </p:txBody>
      </p:sp>
      <p:sp>
        <p:nvSpPr>
          <p:cNvPr id="8" name="Platshållare för bildnummer 7">
            <a:extLst>
              <a:ext uri="{FF2B5EF4-FFF2-40B4-BE49-F238E27FC236}">
                <a16:creationId xmlns:a16="http://schemas.microsoft.com/office/drawing/2014/main" id="{AD4D4BFF-ECC0-25F7-7F06-4E0B63CC6222}"/>
              </a:ext>
            </a:extLst>
          </p:cNvPr>
          <p:cNvSpPr>
            <a:spLocks noGrp="1"/>
          </p:cNvSpPr>
          <p:nvPr>
            <p:ph type="sldNum" sz="quarter" idx="12"/>
          </p:nvPr>
        </p:nvSpPr>
        <p:spPr/>
        <p:txBody>
          <a:bodyPr/>
          <a:lstStyle/>
          <a:p>
            <a:fld id="{130DDE8C-17E0-4539-9C15-C1E9D231907F}" type="slidenum">
              <a:rPr lang="sv-SE" smtClean="0"/>
              <a:pPr/>
              <a:t>‹#›</a:t>
            </a:fld>
            <a:endParaRPr lang="sv-SE" dirty="0"/>
          </a:p>
        </p:txBody>
      </p:sp>
    </p:spTree>
    <p:extLst>
      <p:ext uri="{BB962C8B-B14F-4D97-AF65-F5344CB8AC3E}">
        <p14:creationId xmlns:p14="http://schemas.microsoft.com/office/powerpoint/2010/main" val="790122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image" Target="../media/image4.png"/><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theme" Target="../theme/theme2.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theme" Target="../theme/theme3.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10" Type="http://schemas.openxmlformats.org/officeDocument/2006/relationships/theme" Target="../theme/theme5.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C9A3A02-4421-0DC2-B7FB-C23B335A7A52}"/>
              </a:ext>
              <a:ext uri="{C183D7F6-B498-43B3-948B-1728B52AA6E4}">
                <adec:decorative xmlns="" xmlns:adec="http://schemas.microsoft.com/office/drawing/2017/decorative" val="1"/>
              </a:ext>
            </a:extLst>
          </p:cNvPr>
          <p:cNvSpPr/>
          <p:nvPr userDrawn="1"/>
        </p:nvSpPr>
        <p:spPr>
          <a:xfrm>
            <a:off x="1" y="6356351"/>
            <a:ext cx="12192000" cy="501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p:cNvSpPr>
            <a:spLocks noGrp="1"/>
          </p:cNvSpPr>
          <p:nvPr>
            <p:ph type="title"/>
          </p:nvPr>
        </p:nvSpPr>
        <p:spPr>
          <a:xfrm>
            <a:off x="410546" y="1204962"/>
            <a:ext cx="10416781" cy="12096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10545" y="2447397"/>
            <a:ext cx="11373467" cy="3698393"/>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407988" y="6356350"/>
            <a:ext cx="3173412" cy="501650"/>
          </a:xfrm>
          <a:prstGeom prst="rect">
            <a:avLst/>
          </a:prstGeom>
        </p:spPr>
        <p:txBody>
          <a:bodyPr vert="horz" lIns="91440" tIns="45720" rIns="91440" bIns="45720" rtlCol="0" anchor="ctr"/>
          <a:lstStyle>
            <a:lvl1pPr algn="l">
              <a:defRPr sz="1050">
                <a:solidFill>
                  <a:schemeClr val="bg1"/>
                </a:solidFill>
              </a:defRPr>
            </a:lvl1pPr>
          </a:lstStyle>
          <a:p>
            <a:fld id="{EDBCDBAB-6168-440D-8A70-228BA567EAD3}" type="datetime1">
              <a:rPr lang="sv-SE" smtClean="0"/>
              <a:t>2024-09-20</a:t>
            </a:fld>
            <a:endParaRPr lang="sv-SE" dirty="0"/>
          </a:p>
        </p:txBody>
      </p:sp>
      <p:sp>
        <p:nvSpPr>
          <p:cNvPr id="5" name="Platshållare för sidfot 4"/>
          <p:cNvSpPr>
            <a:spLocks noGrp="1"/>
          </p:cNvSpPr>
          <p:nvPr>
            <p:ph type="ftr" sz="quarter" idx="3"/>
          </p:nvPr>
        </p:nvSpPr>
        <p:spPr>
          <a:xfrm>
            <a:off x="4038600" y="6356350"/>
            <a:ext cx="4114800" cy="501649"/>
          </a:xfrm>
          <a:prstGeom prst="rect">
            <a:avLst/>
          </a:prstGeom>
        </p:spPr>
        <p:txBody>
          <a:bodyPr vert="horz" lIns="91440" tIns="45720" rIns="91440" bIns="45720" rtlCol="0" anchor="ctr"/>
          <a:lstStyle>
            <a:lvl1pPr algn="ctr">
              <a:defRPr sz="1050">
                <a:solidFill>
                  <a:schemeClr val="bg1"/>
                </a:solidFill>
              </a:defRPr>
            </a:lvl1pPr>
          </a:lstStyle>
          <a:p>
            <a:r>
              <a:rPr lang="sv-SE"/>
              <a:t>Sidfot</a:t>
            </a:r>
            <a:endParaRPr lang="sv-SE" dirty="0"/>
          </a:p>
        </p:txBody>
      </p:sp>
      <p:sp>
        <p:nvSpPr>
          <p:cNvPr id="6" name="Platshållare för bildnummer 5"/>
          <p:cNvSpPr>
            <a:spLocks noGrp="1"/>
          </p:cNvSpPr>
          <p:nvPr>
            <p:ph type="sldNum" sz="quarter" idx="4"/>
          </p:nvPr>
        </p:nvSpPr>
        <p:spPr>
          <a:xfrm>
            <a:off x="8610599" y="6356350"/>
            <a:ext cx="3173413" cy="501650"/>
          </a:xfrm>
          <a:prstGeom prst="rect">
            <a:avLst/>
          </a:prstGeom>
        </p:spPr>
        <p:txBody>
          <a:bodyPr vert="horz" lIns="91440" tIns="45720" rIns="91440" bIns="45720" rtlCol="0" anchor="ctr"/>
          <a:lstStyle>
            <a:lvl1pPr algn="r">
              <a:defRPr sz="1050">
                <a:solidFill>
                  <a:schemeClr val="bg1"/>
                </a:solidFill>
              </a:defRPr>
            </a:lvl1pPr>
          </a:lstStyle>
          <a:p>
            <a:fld id="{130DDE8C-17E0-4539-9C15-C1E9D231907F}" type="slidenum">
              <a:rPr lang="sv-SE" smtClean="0"/>
              <a:pPr/>
              <a:t>‹#›</a:t>
            </a:fld>
            <a:endParaRPr lang="sv-SE" dirty="0"/>
          </a:p>
        </p:txBody>
      </p:sp>
      <p:pic>
        <p:nvPicPr>
          <p:cNvPr id="8" name="Bildobjekt 7" descr="RSS Dalarnas ordbild.">
            <a:extLst>
              <a:ext uri="{FF2B5EF4-FFF2-40B4-BE49-F238E27FC236}">
                <a16:creationId xmlns:a16="http://schemas.microsoft.com/office/drawing/2014/main" id="{33652528-37B7-5B59-0F59-98FDB447301D}"/>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10546" y="365125"/>
            <a:ext cx="2101541" cy="512667"/>
          </a:xfrm>
          <a:prstGeom prst="rect">
            <a:avLst/>
          </a:prstGeom>
        </p:spPr>
      </p:pic>
      <p:sp>
        <p:nvSpPr>
          <p:cNvPr id="9" name="Rektangel 8">
            <a:extLst>
              <a:ext uri="{FF2B5EF4-FFF2-40B4-BE49-F238E27FC236}">
                <a16:creationId xmlns:a16="http://schemas.microsoft.com/office/drawing/2014/main" id="{393AFC56-AD4E-DB75-FE14-8FCC9C938EBD}"/>
              </a:ext>
            </a:extLst>
          </p:cNvPr>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0" name="Bildobjekt 9" descr="Region Dalarnas logotyp.">
            <a:extLst>
              <a:ext uri="{FF2B5EF4-FFF2-40B4-BE49-F238E27FC236}">
                <a16:creationId xmlns:a16="http://schemas.microsoft.com/office/drawing/2014/main" id="{3AE19856-4B4E-B9A6-57B8-9CEE10E784A8}"/>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26371587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0" r:id="rId9"/>
  </p:sldLayoutIdLst>
  <p:hf hdr="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57" userDrawn="1">
          <p15:clr>
            <a:srgbClr val="F26B43"/>
          </p15:clr>
        </p15:guide>
        <p15:guide id="4" pos="742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64777D92-0BA2-1AF0-95BB-F1EE41B5EC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451F754-D127-0072-DB81-9CDB9C8644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5D890AD-47AF-1B0A-488F-413CC9A1BD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61BEF0D-F0BB-DE4B-95CE-6DB70DBA9567}" type="datetimeFigureOut">
              <a:rPr lang="en-US" smtClean="0"/>
              <a:pPr/>
              <a:t>9/20/2024</a:t>
            </a:fld>
            <a:endParaRPr lang="en-US" dirty="0"/>
          </a:p>
        </p:txBody>
      </p:sp>
      <p:sp>
        <p:nvSpPr>
          <p:cNvPr id="5" name="Platshållare för sidfot 4">
            <a:extLst>
              <a:ext uri="{FF2B5EF4-FFF2-40B4-BE49-F238E27FC236}">
                <a16:creationId xmlns:a16="http://schemas.microsoft.com/office/drawing/2014/main" id="{58CF6025-B739-4291-AF48-9404BF28F7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Platshållare för bildnummer 5">
            <a:extLst>
              <a:ext uri="{FF2B5EF4-FFF2-40B4-BE49-F238E27FC236}">
                <a16:creationId xmlns:a16="http://schemas.microsoft.com/office/drawing/2014/main" id="{5EE01955-A8D9-2A8F-B181-FC3903AD57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7F1E4F-1CFF-5643-939E-217C01CDF565}" type="slidenum">
              <a:rPr lang="en-US" smtClean="0"/>
              <a:pPr/>
              <a:t>‹#›</a:t>
            </a:fld>
            <a:endParaRPr lang="en-US" dirty="0"/>
          </a:p>
        </p:txBody>
      </p:sp>
      <p:pic>
        <p:nvPicPr>
          <p:cNvPr id="7" name="Picture 7">
            <a:extLst>
              <a:ext uri="{FF2B5EF4-FFF2-40B4-BE49-F238E27FC236}">
                <a16:creationId xmlns:a16="http://schemas.microsoft.com/office/drawing/2014/main" id="{C3DED514-3B23-B737-85C6-9D201620C872}"/>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10497170" y="6169758"/>
            <a:ext cx="1294067" cy="337410"/>
          </a:xfrm>
          <a:prstGeom prst="rect">
            <a:avLst/>
          </a:prstGeom>
        </p:spPr>
      </p:pic>
    </p:spTree>
    <p:extLst>
      <p:ext uri="{BB962C8B-B14F-4D97-AF65-F5344CB8AC3E}">
        <p14:creationId xmlns:p14="http://schemas.microsoft.com/office/powerpoint/2010/main" val="30360166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6FF4FD-A897-495D-BDCD-BC1A3ECAF875}" type="datetime1">
              <a:rPr lang="sv-SE" smtClean="0"/>
              <a:t>2024-09-20</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0DDE8C-17E0-4539-9C15-C1E9D231907F}" type="slidenum">
              <a:rPr lang="sv-SE" smtClean="0"/>
              <a:t>‹#›</a:t>
            </a:fld>
            <a:endParaRPr lang="sv-SE"/>
          </a:p>
        </p:txBody>
      </p:sp>
    </p:spTree>
    <p:extLst>
      <p:ext uri="{BB962C8B-B14F-4D97-AF65-F5344CB8AC3E}">
        <p14:creationId xmlns:p14="http://schemas.microsoft.com/office/powerpoint/2010/main" val="1892029120"/>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95325" y="728663"/>
            <a:ext cx="10801349" cy="756000"/>
          </a:xfrm>
          <a:prstGeom prst="rect">
            <a:avLst/>
          </a:prstGeom>
        </p:spPr>
        <p:txBody>
          <a:bodyPr vert="horz" lIns="0" tIns="0" rIns="0" bIns="0" rtlCol="0" anchor="t">
            <a:normAutofit/>
          </a:bodyPr>
          <a:lstStyle/>
          <a:p>
            <a:r>
              <a:rPr lang="sv-SE" dirty="0" smtClean="0"/>
              <a:t>Klicka här för att ändra format </a:t>
            </a:r>
            <a:endParaRPr lang="sv-SE" dirty="0"/>
          </a:p>
        </p:txBody>
      </p:sp>
      <p:sp>
        <p:nvSpPr>
          <p:cNvPr id="7" name="Platshållare för text 6"/>
          <p:cNvSpPr>
            <a:spLocks noGrp="1"/>
          </p:cNvSpPr>
          <p:nvPr>
            <p:ph type="body" idx="1"/>
          </p:nvPr>
        </p:nvSpPr>
        <p:spPr>
          <a:xfrm>
            <a:off x="695325" y="1892809"/>
            <a:ext cx="10801350" cy="4415916"/>
          </a:xfrm>
          <a:prstGeom prst="rect">
            <a:avLst/>
          </a:prstGeom>
        </p:spPr>
        <p:txBody>
          <a:bodyPr vert="horz" lIns="0" tIns="0" rIns="0" bIns="0" rtlCol="0">
            <a:normAutofit/>
          </a:bodyPr>
          <a:lstStyle/>
          <a:p>
            <a:pPr lvl="0"/>
            <a:r>
              <a:rPr lang="sv-SE" dirty="0" smtClean="0"/>
              <a:t>Redigera format för bakgrundstext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541546385"/>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Lst>
  <p:timing>
    <p:tnLst>
      <p:par>
        <p:cTn id="1" dur="indefinite" restart="never" nodeType="tmRoot"/>
      </p:par>
    </p:tnLst>
  </p:timing>
  <p:hf sldNum="0" hdr="0"/>
  <p:txStyles>
    <p:titleStyle>
      <a:lvl1pPr algn="l" defTabSz="914400" rtl="0" eaLnBrk="1" latinLnBrk="0" hangingPunct="1">
        <a:lnSpc>
          <a:spcPct val="90000"/>
        </a:lnSpc>
        <a:spcBef>
          <a:spcPct val="0"/>
        </a:spcBef>
        <a:buNone/>
        <a:defRPr sz="3200" b="1" kern="1200" spc="-15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59">
          <p15:clr>
            <a:srgbClr val="F26B43"/>
          </p15:clr>
        </p15:guide>
        <p15:guide id="2" orient="horz" pos="3974">
          <p15:clr>
            <a:srgbClr val="F26B43"/>
          </p15:clr>
        </p15:guide>
        <p15:guide id="3" pos="438">
          <p15:clr>
            <a:srgbClr val="F26B43"/>
          </p15:clr>
        </p15:guide>
        <p15:guide id="4" pos="724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A90014-FA4D-4D16-A854-C0FD7223DAF9}" type="datetime1">
              <a:rPr lang="sv-SE" smtClean="0"/>
              <a:t>2024-09-20</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a:t>LCHNV 24013</a:t>
            </a: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0DDE8C-17E0-4539-9C15-C1E9D231907F}" type="slidenum">
              <a:rPr lang="sv-SE" smtClean="0"/>
              <a:t>‹#›</a:t>
            </a:fld>
            <a:endParaRPr lang="sv-SE"/>
          </a:p>
        </p:txBody>
      </p:sp>
    </p:spTree>
    <p:extLst>
      <p:ext uri="{BB962C8B-B14F-4D97-AF65-F5344CB8AC3E}">
        <p14:creationId xmlns:p14="http://schemas.microsoft.com/office/powerpoint/2010/main" val="29654368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hyperlink" Target="mailto:Vardkartan.support@regiondalarna.se" TargetMode="Externa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1.xml"/><Relationship Id="rId5" Type="http://schemas.openxmlformats.org/officeDocument/2006/relationships/image" Target="../media/image11.jpe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2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 Id="rId9" Type="http://schemas.openxmlformats.org/officeDocument/2006/relationships/image" Target="../media/image1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hyperlink" Target="mailto:Mia.lehnberg@regiondalarna.se" TargetMode="Externa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4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5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5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6.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33.png"/><Relationship Id="rId18" Type="http://schemas.openxmlformats.org/officeDocument/2006/relationships/image" Target="../media/image17.svg"/><Relationship Id="rId26" Type="http://schemas.openxmlformats.org/officeDocument/2006/relationships/image" Target="../media/image25.svg"/><Relationship Id="rId3" Type="http://schemas.openxmlformats.org/officeDocument/2006/relationships/image" Target="../media/image28.png"/><Relationship Id="rId21" Type="http://schemas.openxmlformats.org/officeDocument/2006/relationships/image" Target="../media/image37.png"/><Relationship Id="rId34" Type="http://schemas.openxmlformats.org/officeDocument/2006/relationships/image" Target="../media/image43.png"/><Relationship Id="rId7" Type="http://schemas.openxmlformats.org/officeDocument/2006/relationships/image" Target="../media/image30.png"/><Relationship Id="rId12" Type="http://schemas.openxmlformats.org/officeDocument/2006/relationships/image" Target="../media/image11.svg"/><Relationship Id="rId17" Type="http://schemas.openxmlformats.org/officeDocument/2006/relationships/image" Target="../media/image35.png"/><Relationship Id="rId25" Type="http://schemas.openxmlformats.org/officeDocument/2006/relationships/image" Target="../media/image39.png"/><Relationship Id="rId33" Type="http://schemas.openxmlformats.org/officeDocument/2006/relationships/image" Target="../media/image32.svg"/><Relationship Id="rId2" Type="http://schemas.openxmlformats.org/officeDocument/2006/relationships/notesSlide" Target="../notesSlides/notesSlide18.xml"/><Relationship Id="rId16" Type="http://schemas.openxmlformats.org/officeDocument/2006/relationships/image" Target="../media/image15.svg"/><Relationship Id="rId20" Type="http://schemas.openxmlformats.org/officeDocument/2006/relationships/image" Target="../media/image19.svg"/><Relationship Id="rId29" Type="http://schemas.openxmlformats.org/officeDocument/2006/relationships/image" Target="../media/image41.png"/><Relationship Id="rId1" Type="http://schemas.openxmlformats.org/officeDocument/2006/relationships/slideLayout" Target="../slideLayouts/slideLayout56.xml"/><Relationship Id="rId6" Type="http://schemas.openxmlformats.org/officeDocument/2006/relationships/image" Target="../media/image5.svg"/><Relationship Id="rId11" Type="http://schemas.openxmlformats.org/officeDocument/2006/relationships/image" Target="../media/image32.png"/><Relationship Id="rId24" Type="http://schemas.openxmlformats.org/officeDocument/2006/relationships/image" Target="../media/image23.svg"/><Relationship Id="rId32" Type="http://schemas.openxmlformats.org/officeDocument/2006/relationships/image" Target="../media/image42.png"/><Relationship Id="rId37" Type="http://schemas.openxmlformats.org/officeDocument/2006/relationships/image" Target="../media/image36.svg"/><Relationship Id="rId5" Type="http://schemas.openxmlformats.org/officeDocument/2006/relationships/image" Target="../media/image29.png"/><Relationship Id="rId15" Type="http://schemas.openxmlformats.org/officeDocument/2006/relationships/image" Target="../media/image34.png"/><Relationship Id="rId23" Type="http://schemas.openxmlformats.org/officeDocument/2006/relationships/image" Target="../media/image38.png"/><Relationship Id="rId28" Type="http://schemas.openxmlformats.org/officeDocument/2006/relationships/image" Target="../media/image27.svg"/><Relationship Id="rId36" Type="http://schemas.openxmlformats.org/officeDocument/2006/relationships/image" Target="../media/image44.png"/><Relationship Id="rId10" Type="http://schemas.openxmlformats.org/officeDocument/2006/relationships/image" Target="../media/image9.svg"/><Relationship Id="rId19" Type="http://schemas.openxmlformats.org/officeDocument/2006/relationships/image" Target="../media/image36.png"/><Relationship Id="rId31" Type="http://schemas.openxmlformats.org/officeDocument/2006/relationships/image" Target="../media/image30.svg"/><Relationship Id="rId4" Type="http://schemas.microsoft.com/office/2007/relationships/hdphoto" Target="../media/hdphoto1.wdp"/><Relationship Id="rId9" Type="http://schemas.openxmlformats.org/officeDocument/2006/relationships/image" Target="../media/image31.png"/><Relationship Id="rId14" Type="http://schemas.openxmlformats.org/officeDocument/2006/relationships/image" Target="../media/image13.svg"/><Relationship Id="rId22" Type="http://schemas.openxmlformats.org/officeDocument/2006/relationships/image" Target="../media/image21.svg"/><Relationship Id="rId27" Type="http://schemas.openxmlformats.org/officeDocument/2006/relationships/image" Target="../media/image40.png"/><Relationship Id="rId30" Type="http://schemas.openxmlformats.org/officeDocument/2006/relationships/image" Target="../media/image29.svg"/><Relationship Id="rId35" Type="http://schemas.openxmlformats.org/officeDocument/2006/relationships/image" Target="../media/image34.svg"/></Relationships>
</file>

<file path=ppt/slides/_rels/slide47.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50.png"/><Relationship Id="rId18" Type="http://schemas.openxmlformats.org/officeDocument/2006/relationships/image" Target="../media/image53.svg"/><Relationship Id="rId26" Type="http://schemas.openxmlformats.org/officeDocument/2006/relationships/image" Target="../media/image61.svg"/><Relationship Id="rId3" Type="http://schemas.openxmlformats.org/officeDocument/2006/relationships/image" Target="../media/image45.png"/><Relationship Id="rId21" Type="http://schemas.openxmlformats.org/officeDocument/2006/relationships/image" Target="../media/image54.png"/><Relationship Id="rId7" Type="http://schemas.openxmlformats.org/officeDocument/2006/relationships/image" Target="../media/image47.png"/><Relationship Id="rId12" Type="http://schemas.openxmlformats.org/officeDocument/2006/relationships/image" Target="../media/image47.svg"/><Relationship Id="rId17" Type="http://schemas.openxmlformats.org/officeDocument/2006/relationships/image" Target="../media/image52.png"/><Relationship Id="rId25" Type="http://schemas.openxmlformats.org/officeDocument/2006/relationships/image" Target="../media/image56.png"/><Relationship Id="rId2" Type="http://schemas.openxmlformats.org/officeDocument/2006/relationships/notesSlide" Target="../notesSlides/notesSlide19.xml"/><Relationship Id="rId16" Type="http://schemas.openxmlformats.org/officeDocument/2006/relationships/image" Target="../media/image51.svg"/><Relationship Id="rId20" Type="http://schemas.openxmlformats.org/officeDocument/2006/relationships/image" Target="../media/image55.svg"/><Relationship Id="rId1" Type="http://schemas.openxmlformats.org/officeDocument/2006/relationships/slideLayout" Target="../slideLayouts/slideLayout56.xml"/><Relationship Id="rId6" Type="http://schemas.openxmlformats.org/officeDocument/2006/relationships/image" Target="../media/image41.svg"/><Relationship Id="rId11" Type="http://schemas.openxmlformats.org/officeDocument/2006/relationships/image" Target="../media/image49.png"/><Relationship Id="rId24" Type="http://schemas.openxmlformats.org/officeDocument/2006/relationships/image" Target="../media/image59.svg"/><Relationship Id="rId5" Type="http://schemas.openxmlformats.org/officeDocument/2006/relationships/image" Target="../media/image46.png"/><Relationship Id="rId15" Type="http://schemas.openxmlformats.org/officeDocument/2006/relationships/image" Target="../media/image51.png"/><Relationship Id="rId23" Type="http://schemas.openxmlformats.org/officeDocument/2006/relationships/image" Target="../media/image55.png"/><Relationship Id="rId28" Type="http://schemas.openxmlformats.org/officeDocument/2006/relationships/image" Target="../media/image63.svg"/><Relationship Id="rId10" Type="http://schemas.openxmlformats.org/officeDocument/2006/relationships/image" Target="../media/image45.svg"/><Relationship Id="rId19" Type="http://schemas.openxmlformats.org/officeDocument/2006/relationships/image" Target="../media/image53.png"/><Relationship Id="rId4" Type="http://schemas.openxmlformats.org/officeDocument/2006/relationships/image" Target="../media/image39.svg"/><Relationship Id="rId9" Type="http://schemas.openxmlformats.org/officeDocument/2006/relationships/image" Target="../media/image48.png"/><Relationship Id="rId14" Type="http://schemas.openxmlformats.org/officeDocument/2006/relationships/image" Target="../media/image49.svg"/><Relationship Id="rId22" Type="http://schemas.openxmlformats.org/officeDocument/2006/relationships/image" Target="../media/image57.svg"/><Relationship Id="rId27" Type="http://schemas.openxmlformats.org/officeDocument/2006/relationships/image" Target="../media/image5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6.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5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skr.se/framtidenssocialtjanst/kunskapochstod/lagesochbehovsanalyser.80036.html"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64.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4.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Länschefsnätverket</a:t>
            </a:r>
            <a:endParaRPr lang="sv-SE" dirty="0"/>
          </a:p>
        </p:txBody>
      </p:sp>
      <p:sp>
        <p:nvSpPr>
          <p:cNvPr id="3" name="Underrubrik 2"/>
          <p:cNvSpPr>
            <a:spLocks noGrp="1"/>
          </p:cNvSpPr>
          <p:nvPr>
            <p:ph type="subTitle" idx="1"/>
          </p:nvPr>
        </p:nvSpPr>
        <p:spPr/>
        <p:txBody>
          <a:bodyPr/>
          <a:lstStyle/>
          <a:p>
            <a:r>
              <a:rPr lang="sv-SE" dirty="0" smtClean="0"/>
              <a:t>13 </a:t>
            </a:r>
            <a:r>
              <a:rPr lang="sv-SE" dirty="0" smtClean="0"/>
              <a:t>september </a:t>
            </a:r>
            <a:r>
              <a:rPr lang="sv-SE" dirty="0" smtClean="0"/>
              <a:t>2024</a:t>
            </a:r>
            <a:endParaRPr lang="sv-SE" dirty="0"/>
          </a:p>
        </p:txBody>
      </p:sp>
    </p:spTree>
    <p:extLst>
      <p:ext uri="{BB962C8B-B14F-4D97-AF65-F5344CB8AC3E}">
        <p14:creationId xmlns:p14="http://schemas.microsoft.com/office/powerpoint/2010/main" val="4213520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0" y="-3175"/>
            <a:ext cx="12192000" cy="6858000"/>
          </a:xfrm>
        </p:spPr>
      </p:pic>
      <p:sp>
        <p:nvSpPr>
          <p:cNvPr id="3" name="Rubrik"/>
          <p:cNvSpPr>
            <a:spLocks noGrp="1"/>
          </p:cNvSpPr>
          <p:nvPr>
            <p:ph type="ctrTitle"/>
          </p:nvPr>
        </p:nvSpPr>
        <p:spPr/>
        <p:txBody>
          <a:bodyPr/>
          <a:lstStyle/>
          <a:p>
            <a:r>
              <a:rPr lang="sv-SE" dirty="0" err="1" smtClean="0"/>
              <a:t>Vårdkartan</a:t>
            </a:r>
            <a:r>
              <a:rPr lang="sv-SE" dirty="0" smtClean="0"/>
              <a:t> - Länschefsnätverket</a:t>
            </a:r>
            <a:endParaRPr lang="sv-SE" dirty="0"/>
          </a:p>
        </p:txBody>
      </p:sp>
      <p:sp>
        <p:nvSpPr>
          <p:cNvPr id="4" name="Underrubrik"/>
          <p:cNvSpPr>
            <a:spLocks noGrp="1"/>
          </p:cNvSpPr>
          <p:nvPr>
            <p:ph type="subTitle" idx="1"/>
          </p:nvPr>
        </p:nvSpPr>
        <p:spPr/>
        <p:txBody>
          <a:bodyPr/>
          <a:lstStyle/>
          <a:p>
            <a:endParaRPr lang="sv-SE" sz="2400" dirty="0" smtClean="0"/>
          </a:p>
          <a:p>
            <a:r>
              <a:rPr lang="sv-SE" sz="2400" dirty="0" smtClean="0"/>
              <a:t>Gabriella Aulin och Jonatan Hallberg, Avdelningen för Produktion och tillgänglighet, Ledningsstöd och Strategi </a:t>
            </a:r>
            <a:r>
              <a:rPr lang="sv-SE" sz="2400" dirty="0" err="1" smtClean="0"/>
              <a:t>HoS</a:t>
            </a:r>
            <a:endParaRPr lang="sv-SE" sz="2400" dirty="0"/>
          </a:p>
        </p:txBody>
      </p:sp>
      <p:grpSp>
        <p:nvGrpSpPr>
          <p:cNvPr id="6" name="Logotyp" title="Region Dalarnas logotyp"/>
          <p:cNvGrpSpPr>
            <a:grpSpLocks noChangeAspect="1"/>
          </p:cNvGrpSpPr>
          <p:nvPr/>
        </p:nvGrpSpPr>
        <p:grpSpPr>
          <a:xfrm>
            <a:off x="4914611" y="5408725"/>
            <a:ext cx="2362778" cy="900000"/>
            <a:chOff x="-2576825" y="3432175"/>
            <a:chExt cx="1679575" cy="639763"/>
          </a:xfrm>
          <a:solidFill>
            <a:schemeClr val="bg1"/>
          </a:solidFill>
        </p:grpSpPr>
        <p:sp>
          <p:nvSpPr>
            <p:cNvPr id="7"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8"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9"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0"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1"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2"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3"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20"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17737854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Bakgrund </a:t>
            </a:r>
            <a:endParaRPr lang="sv-SE" dirty="0"/>
          </a:p>
        </p:txBody>
      </p:sp>
      <p:sp>
        <p:nvSpPr>
          <p:cNvPr id="3" name="Platshållare för innehåll 2"/>
          <p:cNvSpPr>
            <a:spLocks noGrp="1"/>
          </p:cNvSpPr>
          <p:nvPr>
            <p:ph idx="1"/>
          </p:nvPr>
        </p:nvSpPr>
        <p:spPr>
          <a:xfrm>
            <a:off x="695325" y="1484313"/>
            <a:ext cx="6829940" cy="4824411"/>
          </a:xfrm>
        </p:spPr>
        <p:txBody>
          <a:bodyPr/>
          <a:lstStyle/>
          <a:p>
            <a:r>
              <a:rPr lang="sv-SE" dirty="0"/>
              <a:t>2022 skrevs en rapport om Framtidens </a:t>
            </a:r>
            <a:r>
              <a:rPr lang="sv-SE" dirty="0" smtClean="0"/>
              <a:t>hälso- </a:t>
            </a:r>
            <a:r>
              <a:rPr lang="sv-SE" dirty="0"/>
              <a:t>och sjukvård i Region Dalarna med olika scenarier och strategier</a:t>
            </a:r>
          </a:p>
          <a:p>
            <a:r>
              <a:rPr lang="sv-SE" dirty="0"/>
              <a:t>I rapporten så beskrevs en </a:t>
            </a:r>
            <a:r>
              <a:rPr lang="sv-SE" dirty="0" err="1"/>
              <a:t>vårdkarta</a:t>
            </a:r>
            <a:r>
              <a:rPr lang="sv-SE" dirty="0"/>
              <a:t> över utbud och all vård som konsumeras</a:t>
            </a:r>
          </a:p>
          <a:p>
            <a:r>
              <a:rPr lang="sv-SE" dirty="0" err="1"/>
              <a:t>Vårdkartan</a:t>
            </a:r>
            <a:r>
              <a:rPr lang="sv-SE" dirty="0"/>
              <a:t> ska kunna bli ett </a:t>
            </a:r>
            <a:r>
              <a:rPr lang="sv-SE" b="1" dirty="0"/>
              <a:t>verktyg</a:t>
            </a:r>
            <a:r>
              <a:rPr lang="sv-SE" dirty="0"/>
              <a:t> för styrning och prioritering av hälso- och sjukvården i Region Dalarna.</a:t>
            </a:r>
          </a:p>
          <a:p>
            <a:endParaRPr lang="sv-SE" dirty="0"/>
          </a:p>
        </p:txBody>
      </p:sp>
      <p:sp>
        <p:nvSpPr>
          <p:cNvPr id="4" name="Platshållare för sidfot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smtClean="0">
                <a:ln>
                  <a:noFill/>
                </a:ln>
                <a:solidFill>
                  <a:prstClr val="black">
                    <a:alpha val="50000"/>
                  </a:prstClr>
                </a:solidFill>
                <a:effectLst/>
                <a:uLnTx/>
                <a:uFillTx/>
                <a:latin typeface="Arial"/>
                <a:ea typeface="+mn-ea"/>
                <a:cs typeface="+mn-cs"/>
              </a:rPr>
              <a:t>VÅRDKARTAN </a:t>
            </a:r>
            <a:r>
              <a:rPr kumimoji="0" lang="sv-SE" sz="1050" b="1" i="0" u="none" strike="noStrike" kern="1200" cap="none" spc="0" normalizeH="0" baseline="0" noProof="0" dirty="0" smtClean="0">
                <a:ln>
                  <a:noFill/>
                </a:ln>
                <a:solidFill>
                  <a:prstClr val="black">
                    <a:alpha val="50000"/>
                  </a:prstClr>
                </a:solidFill>
                <a:effectLst/>
                <a:uLnTx/>
                <a:uFillTx/>
                <a:latin typeface="Arial"/>
                <a:ea typeface="+mn-ea"/>
                <a:cs typeface="Arial" panose="020B0604020202020204" pitchFamily="34" charset="0"/>
              </a:rPr>
              <a:t>►</a:t>
            </a:r>
            <a:r>
              <a:rPr kumimoji="0" lang="sv-SE" sz="1050" b="1" i="0" u="none" strike="noStrike" kern="1200" cap="none" spc="0" normalizeH="0" baseline="0" noProof="0" dirty="0" smtClean="0">
                <a:ln>
                  <a:noFill/>
                </a:ln>
                <a:solidFill>
                  <a:prstClr val="black">
                    <a:alpha val="50000"/>
                  </a:prstClr>
                </a:solidFill>
                <a:effectLst/>
                <a:uLnTx/>
                <a:uFillTx/>
                <a:latin typeface="Arial"/>
                <a:ea typeface="+mn-ea"/>
                <a:cs typeface="+mn-cs"/>
              </a:rPr>
              <a:t> </a:t>
            </a:r>
            <a:r>
              <a:rPr kumimoji="0" lang="sv-SE" sz="1050" b="1" i="0" u="none" strike="noStrike" kern="1200" cap="none" spc="0" normalizeH="0" baseline="0" noProof="0" dirty="0" smtClean="0">
                <a:ln>
                  <a:noFill/>
                </a:ln>
                <a:solidFill>
                  <a:srgbClr val="DB3747"/>
                </a:solidFill>
                <a:effectLst/>
                <a:uLnTx/>
                <a:uFillTx/>
                <a:latin typeface="Arial"/>
                <a:ea typeface="+mn-ea"/>
                <a:cs typeface="+mn-cs"/>
              </a:rPr>
              <a:t>BAKGRUND</a:t>
            </a:r>
            <a:endParaRPr kumimoji="0" lang="sv-SE" sz="1050" b="1" i="0" u="none" strike="noStrike" kern="1200" cap="none" spc="0" normalizeH="0" baseline="0" noProof="0" dirty="0">
              <a:ln>
                <a:noFill/>
              </a:ln>
              <a:solidFill>
                <a:srgbClr val="DB3747"/>
              </a:solidFill>
              <a:effectLst/>
              <a:uLnTx/>
              <a:uFillTx/>
              <a:latin typeface="Arial"/>
              <a:ea typeface="+mn-ea"/>
              <a:cs typeface="+mn-cs"/>
            </a:endParaRPr>
          </a:p>
        </p:txBody>
      </p:sp>
      <p:pic>
        <p:nvPicPr>
          <p:cNvPr id="5" name="Bildobjekt 7">
            <a:extLst>
              <a:ext uri="{FF2B5EF4-FFF2-40B4-BE49-F238E27FC236}">
                <a16:creationId xmlns:a16="http://schemas.microsoft.com/office/drawing/2014/main" id="{98D3F880-3830-4CAF-B8F7-947F179891CE}"/>
              </a:ext>
            </a:extLst>
          </p:cNvPr>
          <p:cNvPicPr>
            <a:picLocks noChangeAspect="1"/>
          </p:cNvPicPr>
          <p:nvPr/>
        </p:nvPicPr>
        <p:blipFill>
          <a:blip r:embed="rId2"/>
          <a:stretch>
            <a:fillRect/>
          </a:stretch>
        </p:blipFill>
        <p:spPr>
          <a:xfrm rot="709942">
            <a:off x="8281701" y="1515130"/>
            <a:ext cx="2811847" cy="42233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50352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Vårdkartan</a:t>
            </a:r>
            <a:r>
              <a:rPr lang="sv-SE" dirty="0" smtClean="0"/>
              <a:t> - innehåll</a:t>
            </a:r>
            <a:endParaRPr lang="sv-SE" dirty="0"/>
          </a:p>
        </p:txBody>
      </p:sp>
      <p:sp>
        <p:nvSpPr>
          <p:cNvPr id="3" name="Platshållare för innehåll 2"/>
          <p:cNvSpPr>
            <a:spLocks noGrp="1"/>
          </p:cNvSpPr>
          <p:nvPr>
            <p:ph idx="1"/>
          </p:nvPr>
        </p:nvSpPr>
        <p:spPr/>
        <p:txBody>
          <a:bodyPr/>
          <a:lstStyle/>
          <a:p>
            <a:r>
              <a:rPr lang="sv-SE" dirty="0"/>
              <a:t>Arbetet påbörjades December 2022 – Första versionen kom april 2023</a:t>
            </a:r>
          </a:p>
          <a:p>
            <a:r>
              <a:rPr lang="sv-SE" dirty="0"/>
              <a:t>Webbaserad </a:t>
            </a:r>
            <a:r>
              <a:rPr lang="sv-SE" dirty="0" err="1"/>
              <a:t>PowerBI</a:t>
            </a:r>
            <a:r>
              <a:rPr lang="sv-SE" dirty="0"/>
              <a:t> Rapport</a:t>
            </a:r>
          </a:p>
          <a:p>
            <a:r>
              <a:rPr lang="sv-SE" dirty="0"/>
              <a:t>I huvudsak journaldata </a:t>
            </a:r>
          </a:p>
          <a:p>
            <a:r>
              <a:rPr lang="sv-SE" dirty="0"/>
              <a:t>Utbudspunkter -&gt; Geo data</a:t>
            </a:r>
          </a:p>
          <a:p>
            <a:r>
              <a:rPr lang="sv-SE" dirty="0"/>
              <a:t>Patientgrupper -&gt; Mångbesökare</a:t>
            </a:r>
          </a:p>
          <a:p>
            <a:endParaRPr lang="sv-SE" dirty="0"/>
          </a:p>
        </p:txBody>
      </p:sp>
      <p:sp>
        <p:nvSpPr>
          <p:cNvPr id="4" name="Platshållare för sidfot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smtClean="0">
                <a:ln>
                  <a:noFill/>
                </a:ln>
                <a:solidFill>
                  <a:prstClr val="black">
                    <a:alpha val="50000"/>
                  </a:prstClr>
                </a:solidFill>
                <a:effectLst/>
                <a:uLnTx/>
                <a:uFillTx/>
                <a:latin typeface="Arial"/>
                <a:ea typeface="+mn-ea"/>
                <a:cs typeface="+mn-cs"/>
              </a:rPr>
              <a:t>VÅRDKARTAN </a:t>
            </a:r>
            <a:r>
              <a:rPr kumimoji="0" lang="sv-SE" sz="1050" b="1" i="0" u="none" strike="noStrike" kern="1200" cap="none" spc="0" normalizeH="0" baseline="0" noProof="0" dirty="0" smtClean="0">
                <a:ln>
                  <a:noFill/>
                </a:ln>
                <a:solidFill>
                  <a:prstClr val="black">
                    <a:alpha val="50000"/>
                  </a:prstClr>
                </a:solidFill>
                <a:effectLst/>
                <a:uLnTx/>
                <a:uFillTx/>
                <a:latin typeface="Arial"/>
                <a:ea typeface="+mn-ea"/>
                <a:cs typeface="Arial" panose="020B0604020202020204" pitchFamily="34" charset="0"/>
              </a:rPr>
              <a:t>►</a:t>
            </a:r>
            <a:r>
              <a:rPr kumimoji="0" lang="sv-SE" sz="1050" b="1" i="0" u="none" strike="noStrike" kern="1200" cap="none" spc="0" normalizeH="0" baseline="0" noProof="0" dirty="0" smtClean="0">
                <a:ln>
                  <a:noFill/>
                </a:ln>
                <a:solidFill>
                  <a:prstClr val="black">
                    <a:alpha val="50000"/>
                  </a:prstClr>
                </a:solidFill>
                <a:effectLst/>
                <a:uLnTx/>
                <a:uFillTx/>
                <a:latin typeface="Arial"/>
                <a:ea typeface="+mn-ea"/>
                <a:cs typeface="+mn-cs"/>
              </a:rPr>
              <a:t> </a:t>
            </a:r>
            <a:r>
              <a:rPr kumimoji="0" lang="sv-SE" sz="1050" b="1" i="0" u="none" strike="noStrike" kern="1200" cap="none" spc="0" normalizeH="0" baseline="0" noProof="0" dirty="0" smtClean="0">
                <a:ln>
                  <a:noFill/>
                </a:ln>
                <a:solidFill>
                  <a:srgbClr val="DB3747"/>
                </a:solidFill>
                <a:effectLst/>
                <a:uLnTx/>
                <a:uFillTx/>
                <a:latin typeface="Arial"/>
                <a:ea typeface="+mn-ea"/>
                <a:cs typeface="+mn-cs"/>
              </a:rPr>
              <a:t>VÅRDKARTAN - INNEHÅLL</a:t>
            </a:r>
            <a:endParaRPr kumimoji="0" lang="sv-SE" sz="1050" b="1" i="0" u="none" strike="noStrike" kern="1200" cap="none" spc="0" normalizeH="0" baseline="0" noProof="0" dirty="0">
              <a:ln>
                <a:noFill/>
              </a:ln>
              <a:solidFill>
                <a:srgbClr val="DB3747"/>
              </a:solidFill>
              <a:effectLst/>
              <a:uLnTx/>
              <a:uFillTx/>
              <a:latin typeface="Arial"/>
              <a:ea typeface="+mn-ea"/>
              <a:cs typeface="+mn-cs"/>
            </a:endParaRPr>
          </a:p>
        </p:txBody>
      </p:sp>
    </p:spTree>
    <p:extLst>
      <p:ext uri="{BB962C8B-B14F-4D97-AF65-F5344CB8AC3E}">
        <p14:creationId xmlns:p14="http://schemas.microsoft.com/office/powerpoint/2010/main" val="311214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Framtiden</a:t>
            </a:r>
            <a:endParaRPr lang="sv-SE" dirty="0"/>
          </a:p>
        </p:txBody>
      </p:sp>
      <p:sp>
        <p:nvSpPr>
          <p:cNvPr id="3" name="Platshållare för innehåll 2"/>
          <p:cNvSpPr>
            <a:spLocks noGrp="1"/>
          </p:cNvSpPr>
          <p:nvPr>
            <p:ph idx="1"/>
          </p:nvPr>
        </p:nvSpPr>
        <p:spPr/>
        <p:txBody>
          <a:bodyPr/>
          <a:lstStyle/>
          <a:p>
            <a:r>
              <a:rPr lang="sv-SE" dirty="0" smtClean="0"/>
              <a:t>Prognos befolkningsutveckling -&gt; prognos vårdkonsumtion</a:t>
            </a:r>
            <a:endParaRPr lang="sv-SE" dirty="0"/>
          </a:p>
          <a:p>
            <a:r>
              <a:rPr lang="sv-SE" dirty="0"/>
              <a:t>Nytt journalsystem, nya möjligheter -&gt; Cosmic LINK</a:t>
            </a:r>
          </a:p>
          <a:p>
            <a:r>
              <a:rPr lang="sv-SE" dirty="0"/>
              <a:t>Finns det datamängder från kommunerna som kan användas för att göra en heltäckande bild över vården i Dalarna?</a:t>
            </a:r>
          </a:p>
          <a:p>
            <a:endParaRPr lang="sv-SE" dirty="0"/>
          </a:p>
        </p:txBody>
      </p:sp>
      <p:sp>
        <p:nvSpPr>
          <p:cNvPr id="4" name="Platshållare för sidfot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smtClean="0">
                <a:ln>
                  <a:noFill/>
                </a:ln>
                <a:solidFill>
                  <a:prstClr val="black">
                    <a:alpha val="50000"/>
                  </a:prstClr>
                </a:solidFill>
                <a:effectLst/>
                <a:uLnTx/>
                <a:uFillTx/>
                <a:latin typeface="Arial"/>
                <a:ea typeface="+mn-ea"/>
                <a:cs typeface="+mn-cs"/>
              </a:rPr>
              <a:t>VÅRDKARTAN </a:t>
            </a:r>
            <a:r>
              <a:rPr kumimoji="0" lang="sv-SE" sz="1050" b="1" i="0" u="none" strike="noStrike" kern="1200" cap="none" spc="0" normalizeH="0" baseline="0" noProof="0" dirty="0" smtClean="0">
                <a:ln>
                  <a:noFill/>
                </a:ln>
                <a:solidFill>
                  <a:prstClr val="black">
                    <a:alpha val="50000"/>
                  </a:prstClr>
                </a:solidFill>
                <a:effectLst/>
                <a:uLnTx/>
                <a:uFillTx/>
                <a:latin typeface="Arial"/>
                <a:ea typeface="+mn-ea"/>
                <a:cs typeface="Arial" panose="020B0604020202020204" pitchFamily="34" charset="0"/>
              </a:rPr>
              <a:t>►</a:t>
            </a:r>
            <a:r>
              <a:rPr kumimoji="0" lang="sv-SE" sz="1050" b="1" i="0" u="none" strike="noStrike" kern="1200" cap="none" spc="0" normalizeH="0" baseline="0" noProof="0" dirty="0" smtClean="0">
                <a:ln>
                  <a:noFill/>
                </a:ln>
                <a:solidFill>
                  <a:prstClr val="black">
                    <a:alpha val="50000"/>
                  </a:prstClr>
                </a:solidFill>
                <a:effectLst/>
                <a:uLnTx/>
                <a:uFillTx/>
                <a:latin typeface="Arial"/>
                <a:ea typeface="+mn-ea"/>
                <a:cs typeface="+mn-cs"/>
              </a:rPr>
              <a:t> </a:t>
            </a:r>
            <a:r>
              <a:rPr kumimoji="0" lang="sv-SE" sz="1050" b="1" i="0" u="none" strike="noStrike" kern="1200" cap="none" spc="0" normalizeH="0" baseline="0" noProof="0" dirty="0" smtClean="0">
                <a:ln>
                  <a:noFill/>
                </a:ln>
                <a:solidFill>
                  <a:srgbClr val="DB3747"/>
                </a:solidFill>
                <a:effectLst/>
                <a:uLnTx/>
                <a:uFillTx/>
                <a:latin typeface="Arial"/>
                <a:ea typeface="+mn-ea"/>
                <a:cs typeface="+mn-cs"/>
              </a:rPr>
              <a:t>FRAMTIDEN</a:t>
            </a:r>
            <a:endParaRPr kumimoji="0" lang="sv-SE" sz="1050" b="1" i="0" u="none" strike="noStrike" kern="1200" cap="none" spc="0" normalizeH="0" baseline="0" noProof="0" dirty="0">
              <a:ln>
                <a:noFill/>
              </a:ln>
              <a:solidFill>
                <a:srgbClr val="DB3747"/>
              </a:solidFill>
              <a:effectLst/>
              <a:uLnTx/>
              <a:uFillTx/>
              <a:latin typeface="Arial"/>
              <a:ea typeface="+mn-ea"/>
              <a:cs typeface="+mn-cs"/>
            </a:endParaRPr>
          </a:p>
        </p:txBody>
      </p:sp>
    </p:spTree>
    <p:extLst>
      <p:ext uri="{BB962C8B-B14F-4D97-AF65-F5344CB8AC3E}">
        <p14:creationId xmlns:p14="http://schemas.microsoft.com/office/powerpoint/2010/main" val="363781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Kontaktuppgifter </a:t>
            </a:r>
            <a:endParaRPr lang="sv-SE" dirty="0"/>
          </a:p>
        </p:txBody>
      </p:sp>
      <p:sp>
        <p:nvSpPr>
          <p:cNvPr id="3" name="Platshållare för innehåll 2"/>
          <p:cNvSpPr>
            <a:spLocks noGrp="1"/>
          </p:cNvSpPr>
          <p:nvPr>
            <p:ph idx="1"/>
          </p:nvPr>
        </p:nvSpPr>
        <p:spPr/>
        <p:txBody>
          <a:bodyPr/>
          <a:lstStyle/>
          <a:p>
            <a:r>
              <a:rPr lang="sv-SE" dirty="0">
                <a:hlinkClick r:id="rId2"/>
              </a:rPr>
              <a:t>v</a:t>
            </a:r>
            <a:r>
              <a:rPr lang="sv-SE" dirty="0" smtClean="0">
                <a:hlinkClick r:id="rId2"/>
              </a:rPr>
              <a:t>ardkartan.support@regiondalarna.se</a:t>
            </a:r>
            <a:endParaRPr lang="sv-SE" dirty="0" smtClean="0"/>
          </a:p>
          <a:p>
            <a:endParaRPr lang="sv-SE" dirty="0"/>
          </a:p>
        </p:txBody>
      </p:sp>
      <p:sp>
        <p:nvSpPr>
          <p:cNvPr id="4" name="Platshållare för sidfot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a:ln>
                  <a:noFill/>
                </a:ln>
                <a:solidFill>
                  <a:prstClr val="black">
                    <a:alpha val="50000"/>
                  </a:prstClr>
                </a:solidFill>
                <a:effectLst/>
                <a:uLnTx/>
                <a:uFillTx/>
                <a:latin typeface="Arial"/>
                <a:ea typeface="+mn-ea"/>
                <a:cs typeface="+mn-cs"/>
              </a:rPr>
              <a:t>VÅRDKARTAN </a:t>
            </a:r>
            <a:r>
              <a:rPr kumimoji="0" lang="sv-SE" sz="1050" b="1" i="0" u="none" strike="noStrike" kern="1200" cap="none" spc="0" normalizeH="0" baseline="0" noProof="0" dirty="0">
                <a:ln>
                  <a:noFill/>
                </a:ln>
                <a:solidFill>
                  <a:prstClr val="black">
                    <a:alpha val="50000"/>
                  </a:prstClr>
                </a:solidFill>
                <a:effectLst/>
                <a:uLnTx/>
                <a:uFillTx/>
                <a:latin typeface="Arial"/>
                <a:ea typeface="+mn-ea"/>
                <a:cs typeface="Arial" panose="020B0604020202020204" pitchFamily="34" charset="0"/>
              </a:rPr>
              <a:t>►</a:t>
            </a:r>
            <a:r>
              <a:rPr kumimoji="0" lang="sv-SE" sz="1050" b="1" i="0" u="none" strike="noStrike" kern="1200" cap="none" spc="0" normalizeH="0" baseline="0" noProof="0" dirty="0">
                <a:ln>
                  <a:noFill/>
                </a:ln>
                <a:solidFill>
                  <a:prstClr val="black">
                    <a:alpha val="50000"/>
                  </a:prstClr>
                </a:solidFill>
                <a:effectLst/>
                <a:uLnTx/>
                <a:uFillTx/>
                <a:latin typeface="Arial"/>
                <a:ea typeface="+mn-ea"/>
                <a:cs typeface="+mn-cs"/>
              </a:rPr>
              <a:t> </a:t>
            </a:r>
            <a:r>
              <a:rPr kumimoji="0" lang="sv-SE" sz="1050" b="1" i="0" u="none" strike="noStrike" kern="1200" cap="none" spc="0" normalizeH="0" baseline="0" noProof="0" dirty="0" smtClean="0">
                <a:ln>
                  <a:noFill/>
                </a:ln>
                <a:solidFill>
                  <a:srgbClr val="DB3747"/>
                </a:solidFill>
                <a:effectLst/>
                <a:uLnTx/>
                <a:uFillTx/>
                <a:latin typeface="Arial"/>
                <a:ea typeface="+mn-ea"/>
                <a:cs typeface="+mn-cs"/>
              </a:rPr>
              <a:t>KONTAKTUPPGIFTER</a:t>
            </a:r>
            <a:endParaRPr kumimoji="0" lang="sv-SE" sz="1050" b="1" i="0" u="none" strike="noStrike" kern="1200" cap="none" spc="0" normalizeH="0" baseline="0" noProof="0" dirty="0">
              <a:ln>
                <a:noFill/>
              </a:ln>
              <a:solidFill>
                <a:srgbClr val="DB3747"/>
              </a:solidFill>
              <a:effectLst/>
              <a:uLnTx/>
              <a:uFillTx/>
              <a:latin typeface="Arial"/>
              <a:ea typeface="+mn-ea"/>
              <a:cs typeface="+mn-cs"/>
            </a:endParaRPr>
          </a:p>
        </p:txBody>
      </p:sp>
    </p:spTree>
    <p:extLst>
      <p:ext uri="{BB962C8B-B14F-4D97-AF65-F5344CB8AC3E}">
        <p14:creationId xmlns:p14="http://schemas.microsoft.com/office/powerpoint/2010/main" val="26434928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marL="41910" indent="0">
              <a:spcAft>
                <a:spcPts val="0"/>
              </a:spcAft>
              <a:buNone/>
            </a:pPr>
            <a:r>
              <a:rPr lang="sv-SE" b="1" kern="0" spc="-10" dirty="0">
                <a:solidFill>
                  <a:srgbClr val="000000"/>
                </a:solidFill>
                <a:latin typeface="Arial" panose="020B0604020202020204" pitchFamily="34" charset="0"/>
                <a:ea typeface="Calibri" panose="020F0502020204030204" pitchFamily="34" charset="0"/>
                <a:cs typeface="Times New Roman" panose="02020603050405020304" pitchFamily="18" charset="0"/>
              </a:rPr>
              <a:t>Länschefsnätverket beslutade:</a:t>
            </a:r>
            <a:endParaRPr lang="sv-SE" kern="100" dirty="0">
              <a:latin typeface="Calibri" panose="020F0502020204030204" pitchFamily="34" charset="0"/>
              <a:ea typeface="Calibri" panose="020F0502020204030204" pitchFamily="34" charset="0"/>
              <a:cs typeface="Times New Roman" panose="02020603050405020304" pitchFamily="18" charset="0"/>
            </a:endParaRPr>
          </a:p>
          <a:p>
            <a:pPr marL="41910" indent="0">
              <a:spcAft>
                <a:spcPts val="0"/>
              </a:spcAft>
              <a:buNone/>
            </a:pPr>
            <a:r>
              <a:rPr lang="sv-SE" b="1" u="sng" kern="0" spc="-10" dirty="0">
                <a:solidFill>
                  <a:srgbClr val="000000"/>
                </a:solidFill>
                <a:latin typeface="Arial" panose="020B0604020202020204" pitchFamily="34" charset="0"/>
                <a:ea typeface="Calibri" panose="020F0502020204030204" pitchFamily="34" charset="0"/>
                <a:cs typeface="Times New Roman" panose="02020603050405020304" pitchFamily="18" charset="0"/>
              </a:rPr>
              <a:t>att</a:t>
            </a:r>
            <a:r>
              <a:rPr lang="sv-SE" b="1" kern="0" spc="-10" dirty="0">
                <a:solidFill>
                  <a:srgbClr val="000000"/>
                </a:solidFill>
                <a:latin typeface="Arial" panose="020B0604020202020204" pitchFamily="34" charset="0"/>
                <a:ea typeface="Calibri" panose="020F0502020204030204" pitchFamily="34" charset="0"/>
                <a:cs typeface="Times New Roman" panose="02020603050405020304" pitchFamily="18" charset="0"/>
              </a:rPr>
              <a:t> lägga informationen till handlingarna.</a:t>
            </a:r>
            <a:endParaRPr lang="sv-SE"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datum 2"/>
          <p:cNvSpPr>
            <a:spLocks noGrp="1"/>
          </p:cNvSpPr>
          <p:nvPr>
            <p:ph type="dt" sz="half" idx="10"/>
          </p:nvPr>
        </p:nvSpPr>
        <p:spPr/>
        <p:txBody>
          <a:bodyPr/>
          <a:lstStyle/>
          <a:p>
            <a:fld id="{9C5C3358-106F-4A3A-8507-6544091CE7EB}" type="datetime1">
              <a:rPr lang="sv-SE" smtClean="0"/>
              <a:t>2024-09-20</a:t>
            </a:fld>
            <a:endParaRPr lang="sv-SE" dirty="0"/>
          </a:p>
        </p:txBody>
      </p:sp>
      <p:sp>
        <p:nvSpPr>
          <p:cNvPr id="4" name="Platshållare för sidfot 3"/>
          <p:cNvSpPr>
            <a:spLocks noGrp="1"/>
          </p:cNvSpPr>
          <p:nvPr>
            <p:ph type="ftr" sz="quarter" idx="11"/>
          </p:nvPr>
        </p:nvSpPr>
        <p:spPr/>
        <p:txBody>
          <a:bodyPr/>
          <a:lstStyle/>
          <a:p>
            <a:r>
              <a:rPr lang="sv-SE" smtClean="0"/>
              <a:t>Sidfot</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15</a:t>
            </a:fld>
            <a:endParaRPr lang="sv-SE" dirty="0"/>
          </a:p>
        </p:txBody>
      </p:sp>
      <p:sp>
        <p:nvSpPr>
          <p:cNvPr id="6" name="Rubrik 5"/>
          <p:cNvSpPr>
            <a:spLocks noGrp="1"/>
          </p:cNvSpPr>
          <p:nvPr>
            <p:ph type="title"/>
          </p:nvPr>
        </p:nvSpPr>
        <p:spPr/>
        <p:txBody>
          <a:bodyPr/>
          <a:lstStyle/>
          <a:p>
            <a:r>
              <a:rPr lang="sv-SE" dirty="0" smtClean="0"/>
              <a:t>Beslut</a:t>
            </a:r>
            <a:endParaRPr lang="sv-SE" dirty="0"/>
          </a:p>
        </p:txBody>
      </p:sp>
    </p:spTree>
    <p:extLst>
      <p:ext uri="{BB962C8B-B14F-4D97-AF65-F5344CB8AC3E}">
        <p14:creationId xmlns:p14="http://schemas.microsoft.com/office/powerpoint/2010/main" val="1539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Digitalisering i samverkan (</a:t>
            </a:r>
            <a:r>
              <a:rPr lang="sv-SE" dirty="0" err="1" smtClean="0"/>
              <a:t>DalSam</a:t>
            </a:r>
            <a:r>
              <a:rPr lang="sv-SE" dirty="0" smtClean="0"/>
              <a:t>)</a:t>
            </a:r>
            <a:endParaRPr lang="sv-SE" dirty="0"/>
          </a:p>
        </p:txBody>
      </p:sp>
      <p:sp>
        <p:nvSpPr>
          <p:cNvPr id="3" name="Platshållare för text 2"/>
          <p:cNvSpPr>
            <a:spLocks noGrp="1"/>
          </p:cNvSpPr>
          <p:nvPr>
            <p:ph type="body" idx="1"/>
          </p:nvPr>
        </p:nvSpPr>
        <p:spPr/>
        <p:txBody>
          <a:bodyPr>
            <a:normAutofit/>
          </a:bodyPr>
          <a:lstStyle/>
          <a:p>
            <a:r>
              <a:rPr lang="sv-SE" dirty="0" err="1"/>
              <a:t>DalSam</a:t>
            </a:r>
            <a:r>
              <a:rPr lang="sv-SE" dirty="0"/>
              <a:t> - Samverkan kring </a:t>
            </a:r>
            <a:r>
              <a:rPr lang="sv-SE" dirty="0" err="1"/>
              <a:t>DIgitalisering</a:t>
            </a:r>
            <a:r>
              <a:rPr lang="sv-SE" dirty="0"/>
              <a:t> i Dalarna - är ett initiativ från LGRS för att utreda hur samverkan ska kunna ske. Li Strid, sammankallande för den arbetsgrupp som tillsats berättar mer om </a:t>
            </a:r>
            <a:r>
              <a:rPr lang="sv-SE" dirty="0" smtClean="0"/>
              <a:t>arbetet.</a:t>
            </a:r>
            <a:r>
              <a:rPr lang="sv-SE" dirty="0"/>
              <a:t> </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8A55B58-765D-4E56-A561-1FFBE190F123}"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2024-09-20</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672589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diagonala rundade hörn 11">
            <a:extLst>
              <a:ext uri="{FF2B5EF4-FFF2-40B4-BE49-F238E27FC236}">
                <a16:creationId xmlns:a16="http://schemas.microsoft.com/office/drawing/2014/main" id="{810B4036-0066-6F0B-594D-5A4D28877E68}"/>
              </a:ext>
            </a:extLst>
          </p:cNvPr>
          <p:cNvSpPr/>
          <p:nvPr/>
        </p:nvSpPr>
        <p:spPr>
          <a:xfrm>
            <a:off x="504644" y="1128918"/>
            <a:ext cx="10455215" cy="4244196"/>
          </a:xfrm>
          <a:prstGeom prst="round2DiagRect">
            <a:avLst/>
          </a:prstGeom>
          <a:solidFill>
            <a:schemeClr val="bg1">
              <a:lumMod val="95000"/>
            </a:schemeClr>
          </a:solidFill>
          <a:ln>
            <a:solidFill>
              <a:schemeClr val="bg1">
                <a:lumMod val="95000"/>
              </a:schemeClr>
            </a:solidFill>
          </a:ln>
          <a:effectLst>
            <a:softEdge rad="317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extruta 1">
            <a:extLst>
              <a:ext uri="{FF2B5EF4-FFF2-40B4-BE49-F238E27FC236}">
                <a16:creationId xmlns:a16="http://schemas.microsoft.com/office/drawing/2014/main" id="{247E472B-B74C-6EF8-08F3-07EB07503EE4}"/>
              </a:ext>
            </a:extLst>
          </p:cNvPr>
          <p:cNvSpPr txBox="1"/>
          <p:nvPr/>
        </p:nvSpPr>
        <p:spPr>
          <a:xfrm>
            <a:off x="10282686" y="6012611"/>
            <a:ext cx="1544129"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dirty="0">
                <a:ln>
                  <a:noFill/>
                </a:ln>
                <a:solidFill>
                  <a:prstClr val="black"/>
                </a:solidFill>
                <a:effectLst/>
                <a:uLnTx/>
                <a:uFillTx/>
                <a:latin typeface="Daytona Condensed" panose="020F0502020204030204" pitchFamily="34" charset="0"/>
                <a:ea typeface="+mn-ea"/>
                <a:cs typeface="+mn-cs"/>
              </a:rPr>
              <a:t>DalSam</a:t>
            </a:r>
          </a:p>
        </p:txBody>
      </p:sp>
      <p:sp>
        <p:nvSpPr>
          <p:cNvPr id="3" name="textruta 2">
            <a:extLst>
              <a:ext uri="{FF2B5EF4-FFF2-40B4-BE49-F238E27FC236}">
                <a16:creationId xmlns:a16="http://schemas.microsoft.com/office/drawing/2014/main" id="{88D99803-7000-34A7-ADC2-1BAB2F51D882}"/>
              </a:ext>
            </a:extLst>
          </p:cNvPr>
          <p:cNvSpPr txBox="1"/>
          <p:nvPr/>
        </p:nvSpPr>
        <p:spPr>
          <a:xfrm>
            <a:off x="1308340" y="1912188"/>
            <a:ext cx="8706928"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dirty="0">
                <a:ln>
                  <a:noFill/>
                </a:ln>
                <a:solidFill>
                  <a:prstClr val="black"/>
                </a:solidFill>
                <a:effectLst/>
                <a:uLnTx/>
                <a:uFillTx/>
                <a:latin typeface="Daytona Condensed" panose="020F0502020204030204" pitchFamily="34" charset="0"/>
                <a:ea typeface="+mn-ea"/>
                <a:cs typeface="+mn-cs"/>
              </a:rPr>
              <a:t>LGRS – Ledningsgruppen för regionalsamverkan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dirty="0">
              <a:ln>
                <a:noFill/>
              </a:ln>
              <a:solidFill>
                <a:prstClr val="black"/>
              </a:solidFill>
              <a:effectLst/>
              <a:uLnTx/>
              <a:uFillTx/>
              <a:latin typeface="Daytona Condensed" panose="020F0502020204030204" pitchFamily="34" charset="0"/>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sv-SE" sz="2400" b="1" i="0" u="none" strike="noStrike" kern="1200" cap="none" spc="0" normalizeH="0" baseline="0" noProof="0" dirty="0">
                <a:ln>
                  <a:noFill/>
                </a:ln>
                <a:solidFill>
                  <a:prstClr val="black"/>
                </a:solidFill>
                <a:effectLst/>
                <a:uLnTx/>
                <a:uFillTx/>
                <a:latin typeface="Daytona Condensed" panose="020F0502020204030204" pitchFamily="34" charset="0"/>
                <a:ea typeface="+mn-ea"/>
                <a:cs typeface="+mn-cs"/>
              </a:rPr>
              <a:t>Såg behov av att samverka kring digitalisering</a:t>
            </a:r>
          </a:p>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sv-SE" sz="2400" b="1" i="0" u="none" strike="noStrike" kern="1200" cap="none" spc="0" normalizeH="0" baseline="0" noProof="0" dirty="0">
                <a:ln>
                  <a:noFill/>
                </a:ln>
                <a:solidFill>
                  <a:prstClr val="black"/>
                </a:solidFill>
                <a:effectLst/>
                <a:uLnTx/>
                <a:uFillTx/>
                <a:latin typeface="Daytona Condensed" panose="020F0502020204030204" pitchFamily="34" charset="0"/>
                <a:ea typeface="+mn-ea"/>
                <a:cs typeface="+mn-cs"/>
              </a:rPr>
              <a:t>Tillsatte en styrgrupp och en arbetsgrupp att utreda hur samverkan borde fungera i Dalarna. </a:t>
            </a:r>
            <a:r>
              <a:rPr kumimoji="0" lang="sv-SE" sz="2400" b="1" i="0" u="sng" strike="noStrike" kern="1200" cap="none" spc="0" normalizeH="0" baseline="0" noProof="0" dirty="0">
                <a:ln>
                  <a:noFill/>
                </a:ln>
                <a:solidFill>
                  <a:prstClr val="black"/>
                </a:solidFill>
                <a:effectLst/>
                <a:uLnTx/>
                <a:uFillTx/>
                <a:latin typeface="Daytona Condensed" panose="020F0502020204030204" pitchFamily="34" charset="0"/>
                <a:ea typeface="+mn-ea"/>
                <a:cs typeface="+mn-cs"/>
              </a:rPr>
              <a:t>Hur</a:t>
            </a:r>
            <a:r>
              <a:rPr kumimoji="0" lang="sv-SE" sz="2400" b="1" i="0" u="none" strike="noStrike" kern="1200" cap="none" spc="0" normalizeH="0" baseline="0" noProof="0" dirty="0">
                <a:ln>
                  <a:noFill/>
                </a:ln>
                <a:solidFill>
                  <a:prstClr val="black"/>
                </a:solidFill>
                <a:effectLst/>
                <a:uLnTx/>
                <a:uFillTx/>
                <a:latin typeface="Daytona Condensed" panose="020F0502020204030204" pitchFamily="34" charset="0"/>
                <a:ea typeface="+mn-ea"/>
                <a:cs typeface="+mn-cs"/>
              </a:rPr>
              <a:t> regionen och kommunerna i Dalarna kan samverka. </a:t>
            </a:r>
          </a:p>
        </p:txBody>
      </p:sp>
    </p:spTree>
    <p:extLst>
      <p:ext uri="{BB962C8B-B14F-4D97-AF65-F5344CB8AC3E}">
        <p14:creationId xmlns:p14="http://schemas.microsoft.com/office/powerpoint/2010/main" val="1608316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diagonala rundade hörn 3">
            <a:extLst>
              <a:ext uri="{FF2B5EF4-FFF2-40B4-BE49-F238E27FC236}">
                <a16:creationId xmlns:a16="http://schemas.microsoft.com/office/drawing/2014/main" id="{045BF543-6E9A-88B8-8226-D252696228B6}"/>
              </a:ext>
            </a:extLst>
          </p:cNvPr>
          <p:cNvSpPr/>
          <p:nvPr/>
        </p:nvSpPr>
        <p:spPr>
          <a:xfrm>
            <a:off x="267418" y="646982"/>
            <a:ext cx="11559397" cy="5287992"/>
          </a:xfrm>
          <a:prstGeom prst="round2DiagRect">
            <a:avLst/>
          </a:prstGeom>
          <a:solidFill>
            <a:schemeClr val="bg1">
              <a:lumMod val="95000"/>
            </a:schemeClr>
          </a:solidFill>
          <a:ln>
            <a:solidFill>
              <a:schemeClr val="bg1">
                <a:lumMod val="95000"/>
              </a:schemeClr>
            </a:solidFill>
          </a:ln>
          <a:effectLst>
            <a:softEdge rad="317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extruta 1">
            <a:extLst>
              <a:ext uri="{FF2B5EF4-FFF2-40B4-BE49-F238E27FC236}">
                <a16:creationId xmlns:a16="http://schemas.microsoft.com/office/drawing/2014/main" id="{247E472B-B74C-6EF8-08F3-07EB07503EE4}"/>
              </a:ext>
            </a:extLst>
          </p:cNvPr>
          <p:cNvSpPr txBox="1"/>
          <p:nvPr/>
        </p:nvSpPr>
        <p:spPr>
          <a:xfrm>
            <a:off x="10282686" y="6012611"/>
            <a:ext cx="1544129"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dirty="0">
                <a:ln>
                  <a:noFill/>
                </a:ln>
                <a:solidFill>
                  <a:prstClr val="black"/>
                </a:solidFill>
                <a:effectLst/>
                <a:uLnTx/>
                <a:uFillTx/>
                <a:latin typeface="Daytona Condensed" panose="020F0502020204030204" pitchFamily="34" charset="0"/>
                <a:ea typeface="+mn-ea"/>
                <a:cs typeface="+mn-cs"/>
              </a:rPr>
              <a:t>DalSam</a:t>
            </a:r>
          </a:p>
        </p:txBody>
      </p:sp>
      <p:sp>
        <p:nvSpPr>
          <p:cNvPr id="3" name="textruta 2">
            <a:extLst>
              <a:ext uri="{FF2B5EF4-FFF2-40B4-BE49-F238E27FC236}">
                <a16:creationId xmlns:a16="http://schemas.microsoft.com/office/drawing/2014/main" id="{88D99803-7000-34A7-ADC2-1BAB2F51D882}"/>
              </a:ext>
            </a:extLst>
          </p:cNvPr>
          <p:cNvSpPr txBox="1"/>
          <p:nvPr/>
        </p:nvSpPr>
        <p:spPr>
          <a:xfrm>
            <a:off x="1178943" y="1078435"/>
            <a:ext cx="954369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dirty="0" err="1">
                <a:ln>
                  <a:noFill/>
                </a:ln>
                <a:solidFill>
                  <a:prstClr val="black"/>
                </a:solidFill>
                <a:effectLst/>
                <a:uLnTx/>
                <a:uFillTx/>
                <a:latin typeface="Daytona Condensed" panose="020F0502020204030204" pitchFamily="34" charset="0"/>
                <a:ea typeface="+mn-ea"/>
                <a:cs typeface="+mn-cs"/>
              </a:rPr>
              <a:t>Styrgryppen</a:t>
            </a:r>
            <a:r>
              <a:rPr kumimoji="0" lang="sv-SE" sz="3600" b="1" i="0" u="none" strike="noStrike" kern="1200" cap="none" spc="0" normalizeH="0" baseline="0" noProof="0" dirty="0">
                <a:ln>
                  <a:noFill/>
                </a:ln>
                <a:solidFill>
                  <a:prstClr val="black"/>
                </a:solidFill>
                <a:effectLst/>
                <a:uLnTx/>
                <a:uFillTx/>
                <a:latin typeface="Daytona Condensed" panose="020F05020202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prstClr val="black"/>
                </a:solidFill>
                <a:effectLst/>
                <a:uLnTx/>
                <a:uFillTx/>
                <a:latin typeface="Daytona Condensed" panose="020F0502020204030204" pitchFamily="34" charset="0"/>
                <a:ea typeface="+mn-ea"/>
                <a:cs typeface="+mn-cs"/>
              </a:rPr>
              <a:t>- </a:t>
            </a:r>
            <a:r>
              <a:rPr kumimoji="0" lang="sv-SE" sz="2400" b="1" i="0" u="none" strike="noStrike" kern="1200" cap="none" spc="0" normalizeH="0" baseline="0" noProof="0" dirty="0" err="1">
                <a:ln>
                  <a:noFill/>
                </a:ln>
                <a:solidFill>
                  <a:prstClr val="black"/>
                </a:solidFill>
                <a:effectLst/>
                <a:uLnTx/>
                <a:uFillTx/>
                <a:latin typeface="Daytona Condensed" panose="020F0502020204030204" pitchFamily="34" charset="0"/>
                <a:ea typeface="+mn-ea"/>
                <a:cs typeface="+mn-cs"/>
              </a:rPr>
              <a:t>LGRSs</a:t>
            </a:r>
            <a:r>
              <a:rPr kumimoji="0" lang="sv-SE" sz="2400" b="1" i="0" u="none" strike="noStrike" kern="1200" cap="none" spc="0" normalizeH="0" baseline="0" noProof="0" dirty="0">
                <a:ln>
                  <a:noFill/>
                </a:ln>
                <a:solidFill>
                  <a:prstClr val="black"/>
                </a:solidFill>
                <a:effectLst/>
                <a:uLnTx/>
                <a:uFillTx/>
                <a:latin typeface="Daytona Condensed" panose="020F0502020204030204" pitchFamily="34" charset="0"/>
                <a:ea typeface="+mn-ea"/>
                <a:cs typeface="+mn-cs"/>
              </a:rPr>
              <a:t> tillsatte en styrgrupp: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prstClr val="black"/>
                </a:solidFill>
                <a:effectLst/>
                <a:uLnTx/>
                <a:uFillTx/>
                <a:latin typeface="Daytona Condensed" panose="020F0502020204030204" pitchFamily="34" charset="0"/>
                <a:ea typeface="+mn-ea"/>
                <a:cs typeface="+mn-cs"/>
              </a:rPr>
              <a:t>	</a:t>
            </a:r>
          </a:p>
        </p:txBody>
      </p:sp>
      <p:sp>
        <p:nvSpPr>
          <p:cNvPr id="6" name="AutoShape 4">
            <a:extLst>
              <a:ext uri="{FF2B5EF4-FFF2-40B4-BE49-F238E27FC236}">
                <a16:creationId xmlns:a16="http://schemas.microsoft.com/office/drawing/2014/main" id="{86F4031F-C2A0-C2D0-B4B2-517EA5D8609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1032" name="Picture 8" descr="Kommundirektörens lön är klar – Borlänge Tidning">
            <a:extLst>
              <a:ext uri="{FF2B5EF4-FFF2-40B4-BE49-F238E27FC236}">
                <a16:creationId xmlns:a16="http://schemas.microsoft.com/office/drawing/2014/main" id="{DDA39AE1-4A06-80F3-F06B-49FAE99F451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815"/>
          <a:stretch/>
        </p:blipFill>
        <p:spPr bwMode="auto">
          <a:xfrm>
            <a:off x="5871736" y="2605726"/>
            <a:ext cx="2779867" cy="195134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6" name="Picture 12" descr="Tjänstepersoner - Region Dalarna">
            <a:extLst>
              <a:ext uri="{FF2B5EF4-FFF2-40B4-BE49-F238E27FC236}">
                <a16:creationId xmlns:a16="http://schemas.microsoft.com/office/drawing/2014/main" id="{512151C8-E9CA-F238-EE9F-AA3157447B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3747"/>
          <a:stretch/>
        </p:blipFill>
        <p:spPr bwMode="auto">
          <a:xfrm>
            <a:off x="9298839" y="2436506"/>
            <a:ext cx="2262450" cy="224466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textruta 9">
            <a:extLst>
              <a:ext uri="{FF2B5EF4-FFF2-40B4-BE49-F238E27FC236}">
                <a16:creationId xmlns:a16="http://schemas.microsoft.com/office/drawing/2014/main" id="{E667A20A-8A69-F88C-FC2F-DD2C1CE55870}"/>
              </a:ext>
            </a:extLst>
          </p:cNvPr>
          <p:cNvSpPr txBox="1"/>
          <p:nvPr/>
        </p:nvSpPr>
        <p:spPr>
          <a:xfrm>
            <a:off x="455352" y="5280449"/>
            <a:ext cx="244394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Aptos" panose="02110004020202020204"/>
                <a:ea typeface="+mn-ea"/>
                <a:cs typeface="+mn-cs"/>
              </a:rPr>
              <a:t>Catarina Willman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ptos" panose="02110004020202020204"/>
                <a:ea typeface="+mn-ea"/>
                <a:cs typeface="+mn-cs"/>
              </a:rPr>
              <a:t>Kommunchef Vansbro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ptos" panose="02110004020202020204"/>
                <a:ea typeface="+mn-ea"/>
                <a:cs typeface="+mn-cs"/>
              </a:rPr>
              <a:t>Sammankallande</a:t>
            </a:r>
          </a:p>
        </p:txBody>
      </p:sp>
      <p:sp>
        <p:nvSpPr>
          <p:cNvPr id="11" name="textruta 10">
            <a:extLst>
              <a:ext uri="{FF2B5EF4-FFF2-40B4-BE49-F238E27FC236}">
                <a16:creationId xmlns:a16="http://schemas.microsoft.com/office/drawing/2014/main" id="{787D9FE0-6374-DE65-A683-2C3EE34AD816}"/>
              </a:ext>
            </a:extLst>
          </p:cNvPr>
          <p:cNvSpPr txBox="1"/>
          <p:nvPr/>
        </p:nvSpPr>
        <p:spPr>
          <a:xfrm>
            <a:off x="3193354" y="5288643"/>
            <a:ext cx="24439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Aptos" panose="02110004020202020204"/>
                <a:ea typeface="+mn-ea"/>
                <a:cs typeface="+mn-cs"/>
              </a:rPr>
              <a:t>Marie </a:t>
            </a:r>
            <a:r>
              <a:rPr kumimoji="0" lang="sv-SE" sz="1800" b="1" i="0" u="none" strike="noStrike" kern="1200" cap="none" spc="0" normalizeH="0" baseline="0" noProof="0" dirty="0" err="1">
                <a:ln>
                  <a:noFill/>
                </a:ln>
                <a:solidFill>
                  <a:prstClr val="black"/>
                </a:solidFill>
                <a:effectLst/>
                <a:uLnTx/>
                <a:uFillTx/>
                <a:latin typeface="Aptos" panose="02110004020202020204"/>
                <a:ea typeface="+mn-ea"/>
                <a:cs typeface="+mn-cs"/>
              </a:rPr>
              <a:t>Ehlin</a:t>
            </a:r>
            <a:endParaRPr kumimoji="0" lang="sv-SE" sz="18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ptos" panose="02110004020202020204"/>
                <a:ea typeface="+mn-ea"/>
                <a:cs typeface="+mn-cs"/>
              </a:rPr>
              <a:t>Kommunchef Orsa</a:t>
            </a:r>
          </a:p>
        </p:txBody>
      </p:sp>
      <p:sp>
        <p:nvSpPr>
          <p:cNvPr id="12" name="textruta 11">
            <a:extLst>
              <a:ext uri="{FF2B5EF4-FFF2-40B4-BE49-F238E27FC236}">
                <a16:creationId xmlns:a16="http://schemas.microsoft.com/office/drawing/2014/main" id="{B09934A8-4F84-594B-B063-2D14AA478DDB}"/>
              </a:ext>
            </a:extLst>
          </p:cNvPr>
          <p:cNvSpPr txBox="1"/>
          <p:nvPr/>
        </p:nvSpPr>
        <p:spPr>
          <a:xfrm>
            <a:off x="6096000" y="5327461"/>
            <a:ext cx="276288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Aptos" panose="02110004020202020204"/>
                <a:ea typeface="+mn-ea"/>
                <a:cs typeface="+mn-cs"/>
              </a:rPr>
              <a:t>Jörgen Olsson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ptos" panose="02110004020202020204"/>
                <a:ea typeface="+mn-ea"/>
                <a:cs typeface="+mn-cs"/>
              </a:rPr>
              <a:t>Kommundirektör Borlänge</a:t>
            </a:r>
          </a:p>
        </p:txBody>
      </p:sp>
      <p:sp>
        <p:nvSpPr>
          <p:cNvPr id="13" name="textruta 12">
            <a:extLst>
              <a:ext uri="{FF2B5EF4-FFF2-40B4-BE49-F238E27FC236}">
                <a16:creationId xmlns:a16="http://schemas.microsoft.com/office/drawing/2014/main" id="{24FDD297-2B00-FDC2-E063-789CC8F7EF70}"/>
              </a:ext>
            </a:extLst>
          </p:cNvPr>
          <p:cNvSpPr txBox="1"/>
          <p:nvPr/>
        </p:nvSpPr>
        <p:spPr>
          <a:xfrm>
            <a:off x="9298839" y="5280449"/>
            <a:ext cx="307217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Aptos" panose="02110004020202020204"/>
                <a:ea typeface="+mn-ea"/>
                <a:cs typeface="+mn-cs"/>
              </a:rPr>
              <a:t>Helena Strandberg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ptos" panose="02110004020202020204"/>
                <a:ea typeface="+mn-ea"/>
                <a:cs typeface="+mn-cs"/>
              </a:rPr>
              <a:t>IT-direktör, Region Dalarna</a:t>
            </a:r>
          </a:p>
        </p:txBody>
      </p:sp>
      <p:pic>
        <p:nvPicPr>
          <p:cNvPr id="7" name="Bildobjekt 6" descr="En bild som visar Människoansikte, klädsel, person, leende&#10;&#10;Automatiskt genererad beskrivning">
            <a:extLst>
              <a:ext uri="{FF2B5EF4-FFF2-40B4-BE49-F238E27FC236}">
                <a16:creationId xmlns:a16="http://schemas.microsoft.com/office/drawing/2014/main" id="{57DF8F65-F606-A17A-2621-811E71CBC0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8205" y="2341763"/>
            <a:ext cx="1795337" cy="2691660"/>
          </a:xfrm>
          <a:prstGeom prst="ellipse">
            <a:avLst/>
          </a:prstGeom>
          <a:ln>
            <a:noFill/>
          </a:ln>
          <a:effectLst>
            <a:softEdge rad="112500"/>
          </a:effectLst>
        </p:spPr>
      </p:pic>
      <p:pic>
        <p:nvPicPr>
          <p:cNvPr id="14" name="Bildobjekt 13" descr="En bild som visar person, Människoansikte, utomhus, träd&#10;&#10;Automatiskt genererad beskrivning">
            <a:extLst>
              <a:ext uri="{FF2B5EF4-FFF2-40B4-BE49-F238E27FC236}">
                <a16:creationId xmlns:a16="http://schemas.microsoft.com/office/drawing/2014/main" id="{8AA843D5-1FD6-46F4-04C9-81E1D42684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4328" y="2309583"/>
            <a:ext cx="2031899" cy="2710255"/>
          </a:xfrm>
          <a:prstGeom prst="ellipse">
            <a:avLst/>
          </a:prstGeom>
          <a:ln>
            <a:noFill/>
          </a:ln>
          <a:effectLst>
            <a:softEdge rad="112500"/>
          </a:effectLst>
        </p:spPr>
      </p:pic>
    </p:spTree>
    <p:extLst>
      <p:ext uri="{BB962C8B-B14F-4D97-AF65-F5344CB8AC3E}">
        <p14:creationId xmlns:p14="http://schemas.microsoft.com/office/powerpoint/2010/main" val="2582162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diagonala rundade hörn 3">
            <a:extLst>
              <a:ext uri="{FF2B5EF4-FFF2-40B4-BE49-F238E27FC236}">
                <a16:creationId xmlns:a16="http://schemas.microsoft.com/office/drawing/2014/main" id="{4A1214A3-F967-577D-70B7-41FD97D4EA7F}"/>
              </a:ext>
            </a:extLst>
          </p:cNvPr>
          <p:cNvSpPr/>
          <p:nvPr/>
        </p:nvSpPr>
        <p:spPr>
          <a:xfrm>
            <a:off x="1282955" y="953932"/>
            <a:ext cx="11772055" cy="5763672"/>
          </a:xfrm>
          <a:prstGeom prst="round2DiagRect">
            <a:avLst/>
          </a:prstGeom>
          <a:solidFill>
            <a:schemeClr val="bg1">
              <a:lumMod val="95000"/>
            </a:schemeClr>
          </a:solidFill>
          <a:ln>
            <a:solidFill>
              <a:schemeClr val="bg1">
                <a:lumMod val="95000"/>
              </a:schemeClr>
            </a:solidFill>
          </a:ln>
          <a:effectLst>
            <a:softEdge rad="317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extruta 1">
            <a:extLst>
              <a:ext uri="{FF2B5EF4-FFF2-40B4-BE49-F238E27FC236}">
                <a16:creationId xmlns:a16="http://schemas.microsoft.com/office/drawing/2014/main" id="{247E472B-B74C-6EF8-08F3-07EB07503EE4}"/>
              </a:ext>
            </a:extLst>
          </p:cNvPr>
          <p:cNvSpPr txBox="1"/>
          <p:nvPr/>
        </p:nvSpPr>
        <p:spPr>
          <a:xfrm>
            <a:off x="10282686" y="6012611"/>
            <a:ext cx="1544129"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dirty="0">
                <a:ln>
                  <a:noFill/>
                </a:ln>
                <a:solidFill>
                  <a:prstClr val="black"/>
                </a:solidFill>
                <a:effectLst/>
                <a:uLnTx/>
                <a:uFillTx/>
                <a:latin typeface="Daytona Condensed" panose="020F0502020204030204" pitchFamily="34" charset="0"/>
                <a:ea typeface="+mn-ea"/>
                <a:cs typeface="+mn-cs"/>
              </a:rPr>
              <a:t>DalSam</a:t>
            </a:r>
          </a:p>
        </p:txBody>
      </p:sp>
      <p:sp>
        <p:nvSpPr>
          <p:cNvPr id="3" name="textruta 2">
            <a:extLst>
              <a:ext uri="{FF2B5EF4-FFF2-40B4-BE49-F238E27FC236}">
                <a16:creationId xmlns:a16="http://schemas.microsoft.com/office/drawing/2014/main" id="{88D99803-7000-34A7-ADC2-1BAB2F51D882}"/>
              </a:ext>
            </a:extLst>
          </p:cNvPr>
          <p:cNvSpPr txBox="1"/>
          <p:nvPr/>
        </p:nvSpPr>
        <p:spPr>
          <a:xfrm>
            <a:off x="380058" y="663686"/>
            <a:ext cx="954369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dirty="0">
                <a:ln>
                  <a:noFill/>
                </a:ln>
                <a:solidFill>
                  <a:prstClr val="black"/>
                </a:solidFill>
                <a:effectLst/>
                <a:uLnTx/>
                <a:uFillTx/>
                <a:latin typeface="Daytona Condensed" panose="020F0502020204030204" pitchFamily="34" charset="0"/>
                <a:ea typeface="+mn-ea"/>
                <a:cs typeface="+mn-cs"/>
              </a:rPr>
              <a:t>Arbetsgruppen myntade DalSam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prstClr val="black"/>
                </a:solidFill>
                <a:effectLst/>
                <a:uLnTx/>
                <a:uFillTx/>
                <a:latin typeface="Daytona Condensed" panose="020F0502020204030204" pitchFamily="34" charset="0"/>
                <a:ea typeface="+mn-ea"/>
                <a:cs typeface="+mn-cs"/>
              </a:rPr>
              <a:t>Arbetsgruppen</a:t>
            </a:r>
          </a:p>
        </p:txBody>
      </p:sp>
      <p:pic>
        <p:nvPicPr>
          <p:cNvPr id="6" name="Bildobjekt 5" descr="En bild som visar person, Människoansikte, klädsel, person&#10;&#10;Automatiskt genererad beskrivning">
            <a:extLst>
              <a:ext uri="{FF2B5EF4-FFF2-40B4-BE49-F238E27FC236}">
                <a16:creationId xmlns:a16="http://schemas.microsoft.com/office/drawing/2014/main" id="{E13ABDE4-E791-3641-9E5B-6D47FCCCE3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0934" y="2373283"/>
            <a:ext cx="1736856" cy="2178000"/>
          </a:xfrm>
          <a:prstGeom prst="ellipse">
            <a:avLst/>
          </a:prstGeom>
          <a:ln>
            <a:noFill/>
          </a:ln>
          <a:effectLst>
            <a:softEdge rad="112500"/>
          </a:effectLst>
        </p:spPr>
      </p:pic>
      <p:pic>
        <p:nvPicPr>
          <p:cNvPr id="8" name="Bildobjekt 7" descr="En bild som visar Människoansikte, person, leende, Selfie&#10;&#10;Automatiskt genererad beskrivning">
            <a:extLst>
              <a:ext uri="{FF2B5EF4-FFF2-40B4-BE49-F238E27FC236}">
                <a16:creationId xmlns:a16="http://schemas.microsoft.com/office/drawing/2014/main" id="{D03BD8A7-DAD0-BBCD-14BA-33203FD6A3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0840" y="2335928"/>
            <a:ext cx="1712020" cy="2178000"/>
          </a:xfrm>
          <a:prstGeom prst="ellipse">
            <a:avLst/>
          </a:prstGeom>
          <a:ln>
            <a:noFill/>
          </a:ln>
          <a:effectLst>
            <a:softEdge rad="112500"/>
          </a:effectLst>
        </p:spPr>
      </p:pic>
      <p:pic>
        <p:nvPicPr>
          <p:cNvPr id="10" name="Bildobjekt 9">
            <a:extLst>
              <a:ext uri="{FF2B5EF4-FFF2-40B4-BE49-F238E27FC236}">
                <a16:creationId xmlns:a16="http://schemas.microsoft.com/office/drawing/2014/main" id="{61D4E558-F49F-A579-123B-068FA270DA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051" y="2322462"/>
            <a:ext cx="1693940" cy="2178000"/>
          </a:xfrm>
          <a:prstGeom prst="ellipse">
            <a:avLst/>
          </a:prstGeom>
          <a:ln>
            <a:noFill/>
          </a:ln>
          <a:effectLst>
            <a:softEdge rad="112500"/>
          </a:effectLst>
        </p:spPr>
      </p:pic>
      <p:pic>
        <p:nvPicPr>
          <p:cNvPr id="12" name="Bildobjekt 11" descr="En bild som visar Människoansikte, person, Haka, Panna&#10;&#10;Automatiskt genererad beskrivning">
            <a:extLst>
              <a:ext uri="{FF2B5EF4-FFF2-40B4-BE49-F238E27FC236}">
                <a16:creationId xmlns:a16="http://schemas.microsoft.com/office/drawing/2014/main" id="{212A20BD-D9AF-EEF9-DBA0-0FDA750357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4910" y="2485720"/>
            <a:ext cx="1818000" cy="1818000"/>
          </a:xfrm>
          <a:prstGeom prst="rect">
            <a:avLst/>
          </a:prstGeom>
          <a:ln>
            <a:noFill/>
          </a:ln>
          <a:effectLst>
            <a:outerShdw blurRad="292100" dist="139700" dir="2700000" algn="tl" rotWithShape="0">
              <a:srgbClr val="333333">
                <a:alpha val="65000"/>
              </a:srgbClr>
            </a:outerShdw>
          </a:effectLst>
        </p:spPr>
      </p:pic>
      <p:sp>
        <p:nvSpPr>
          <p:cNvPr id="13" name="textruta 12">
            <a:extLst>
              <a:ext uri="{FF2B5EF4-FFF2-40B4-BE49-F238E27FC236}">
                <a16:creationId xmlns:a16="http://schemas.microsoft.com/office/drawing/2014/main" id="{B4545188-76D5-F499-5858-C4401001BFF2}"/>
              </a:ext>
            </a:extLst>
          </p:cNvPr>
          <p:cNvSpPr txBox="1"/>
          <p:nvPr/>
        </p:nvSpPr>
        <p:spPr>
          <a:xfrm>
            <a:off x="504051" y="4671726"/>
            <a:ext cx="211182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Aptos" panose="02110004020202020204"/>
                <a:ea typeface="+mn-ea"/>
                <a:cs typeface="+mn-cs"/>
              </a:rPr>
              <a:t>Li Strid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ptos" panose="02110004020202020204"/>
                <a:ea typeface="+mn-ea"/>
                <a:cs typeface="+mn-cs"/>
              </a:rPr>
              <a:t>Verksamhetsutvecklare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ptos" panose="02110004020202020204"/>
                <a:ea typeface="+mn-ea"/>
                <a:cs typeface="+mn-cs"/>
              </a:rPr>
              <a:t>Sammankallande</a:t>
            </a:r>
          </a:p>
        </p:txBody>
      </p:sp>
      <p:sp>
        <p:nvSpPr>
          <p:cNvPr id="14" name="textruta 13">
            <a:extLst>
              <a:ext uri="{FF2B5EF4-FFF2-40B4-BE49-F238E27FC236}">
                <a16:creationId xmlns:a16="http://schemas.microsoft.com/office/drawing/2014/main" id="{AA624105-72E6-F6A3-9F04-B914A45E799C}"/>
              </a:ext>
            </a:extLst>
          </p:cNvPr>
          <p:cNvSpPr txBox="1"/>
          <p:nvPr/>
        </p:nvSpPr>
        <p:spPr>
          <a:xfrm>
            <a:off x="2586525" y="4696406"/>
            <a:ext cx="154412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Aptos" panose="02110004020202020204"/>
                <a:ea typeface="+mn-ea"/>
                <a:cs typeface="+mn-cs"/>
              </a:rPr>
              <a:t>Jonas Olsson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err="1">
                <a:ln>
                  <a:noFill/>
                </a:ln>
                <a:solidFill>
                  <a:prstClr val="black"/>
                </a:solidFill>
                <a:effectLst/>
                <a:uLnTx/>
                <a:uFillTx/>
                <a:latin typeface="Aptos" panose="02110004020202020204"/>
                <a:ea typeface="+mn-ea"/>
                <a:cs typeface="+mn-cs"/>
              </a:rPr>
              <a:t>IT-Strateg</a:t>
            </a:r>
            <a:endParaRPr kumimoji="0" lang="sv-SE" sz="1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ptos" panose="02110004020202020204"/>
                <a:ea typeface="+mn-ea"/>
                <a:cs typeface="+mn-cs"/>
              </a:rPr>
              <a:t>Region Dalarna</a:t>
            </a:r>
          </a:p>
        </p:txBody>
      </p:sp>
      <p:sp>
        <p:nvSpPr>
          <p:cNvPr id="15" name="textruta 14">
            <a:extLst>
              <a:ext uri="{FF2B5EF4-FFF2-40B4-BE49-F238E27FC236}">
                <a16:creationId xmlns:a16="http://schemas.microsoft.com/office/drawing/2014/main" id="{AEB132D0-53CE-BB3C-A1B6-FB96E533C6C4}"/>
              </a:ext>
            </a:extLst>
          </p:cNvPr>
          <p:cNvSpPr txBox="1"/>
          <p:nvPr/>
        </p:nvSpPr>
        <p:spPr>
          <a:xfrm>
            <a:off x="4726823" y="4701934"/>
            <a:ext cx="154412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Aptos" panose="02110004020202020204"/>
                <a:ea typeface="+mn-ea"/>
                <a:cs typeface="+mn-cs"/>
              </a:rPr>
              <a:t>Gärd Eriksson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ptos" panose="02110004020202020204"/>
                <a:ea typeface="+mn-ea"/>
                <a:cs typeface="+mn-cs"/>
              </a:rPr>
              <a:t>Strateg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ptos" panose="02110004020202020204"/>
                <a:ea typeface="+mn-ea"/>
                <a:cs typeface="+mn-cs"/>
              </a:rPr>
              <a:t>Region Dalarna</a:t>
            </a:r>
          </a:p>
        </p:txBody>
      </p:sp>
      <p:sp>
        <p:nvSpPr>
          <p:cNvPr id="16" name="textruta 15">
            <a:extLst>
              <a:ext uri="{FF2B5EF4-FFF2-40B4-BE49-F238E27FC236}">
                <a16:creationId xmlns:a16="http://schemas.microsoft.com/office/drawing/2014/main" id="{0AF4E3EF-12A9-A796-BE47-CCCE6622722E}"/>
              </a:ext>
            </a:extLst>
          </p:cNvPr>
          <p:cNvSpPr txBox="1"/>
          <p:nvPr/>
        </p:nvSpPr>
        <p:spPr>
          <a:xfrm>
            <a:off x="6340272" y="4715109"/>
            <a:ext cx="181800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Aptos" panose="02110004020202020204"/>
                <a:ea typeface="+mn-ea"/>
                <a:cs typeface="+mn-cs"/>
              </a:rPr>
              <a:t>Stefan Eriksson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ptos" panose="02110004020202020204"/>
                <a:ea typeface="+mn-ea"/>
                <a:cs typeface="+mn-cs"/>
              </a:rPr>
              <a:t>Digitaliseringsledare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ptos" panose="02110004020202020204"/>
                <a:ea typeface="+mn-ea"/>
                <a:cs typeface="+mn-cs"/>
              </a:rPr>
              <a:t>Gagnef Kommun</a:t>
            </a:r>
          </a:p>
        </p:txBody>
      </p:sp>
      <p:sp>
        <p:nvSpPr>
          <p:cNvPr id="17" name="textruta 16">
            <a:extLst>
              <a:ext uri="{FF2B5EF4-FFF2-40B4-BE49-F238E27FC236}">
                <a16:creationId xmlns:a16="http://schemas.microsoft.com/office/drawing/2014/main" id="{3F6AE059-4F39-527E-5C45-BA2CB1188CE9}"/>
              </a:ext>
            </a:extLst>
          </p:cNvPr>
          <p:cNvSpPr txBox="1"/>
          <p:nvPr/>
        </p:nvSpPr>
        <p:spPr>
          <a:xfrm>
            <a:off x="10221473" y="4671726"/>
            <a:ext cx="181800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Aptos" panose="02110004020202020204"/>
                <a:ea typeface="+mn-ea"/>
                <a:cs typeface="+mn-cs"/>
              </a:rPr>
              <a:t>Peter Sjöberg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ptos" panose="02110004020202020204"/>
                <a:ea typeface="+mn-ea"/>
                <a:cs typeface="+mn-cs"/>
              </a:rPr>
              <a:t>Digitaliseringsledare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ptos" panose="02110004020202020204"/>
                <a:ea typeface="+mn-ea"/>
                <a:cs typeface="+mn-cs"/>
              </a:rPr>
              <a:t>Borlänge Kommun</a:t>
            </a:r>
          </a:p>
        </p:txBody>
      </p:sp>
      <p:sp>
        <p:nvSpPr>
          <p:cNvPr id="18" name="textruta 17">
            <a:extLst>
              <a:ext uri="{FF2B5EF4-FFF2-40B4-BE49-F238E27FC236}">
                <a16:creationId xmlns:a16="http://schemas.microsoft.com/office/drawing/2014/main" id="{624E6C00-2D25-B09F-F34F-7F6BD39298BC}"/>
              </a:ext>
            </a:extLst>
          </p:cNvPr>
          <p:cNvSpPr txBox="1"/>
          <p:nvPr/>
        </p:nvSpPr>
        <p:spPr>
          <a:xfrm>
            <a:off x="8278971" y="4714251"/>
            <a:ext cx="181800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Aptos" panose="02110004020202020204"/>
                <a:ea typeface="+mn-ea"/>
                <a:cs typeface="+mn-cs"/>
              </a:rPr>
              <a:t>Stefan Karlberg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ptos" panose="02110004020202020204"/>
                <a:ea typeface="+mn-ea"/>
                <a:cs typeface="+mn-cs"/>
              </a:rPr>
              <a:t>Digitaliseringsstrateg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ptos" panose="02110004020202020204"/>
                <a:ea typeface="+mn-ea"/>
                <a:cs typeface="+mn-cs"/>
              </a:rPr>
              <a:t>Mora Kommun</a:t>
            </a:r>
          </a:p>
        </p:txBody>
      </p:sp>
      <p:pic>
        <p:nvPicPr>
          <p:cNvPr id="20" name="Bildobjekt 19" descr="En bild som visar Människoansikte, person, Haka, ansiktsbild&#10;&#10;Automatiskt genererad beskrivning">
            <a:extLst>
              <a:ext uri="{FF2B5EF4-FFF2-40B4-BE49-F238E27FC236}">
                <a16:creationId xmlns:a16="http://schemas.microsoft.com/office/drawing/2014/main" id="{33B3AC8B-527C-C2F4-C713-D8D79642F7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84766" y="2387317"/>
            <a:ext cx="2178000" cy="2178000"/>
          </a:xfrm>
          <a:prstGeom prst="ellipse">
            <a:avLst/>
          </a:prstGeom>
          <a:ln>
            <a:noFill/>
          </a:ln>
          <a:effectLst>
            <a:softEdge rad="112500"/>
          </a:effectLst>
        </p:spPr>
      </p:pic>
      <p:pic>
        <p:nvPicPr>
          <p:cNvPr id="22" name="Bild 21" descr="Manlig profil kontur">
            <a:extLst>
              <a:ext uri="{FF2B5EF4-FFF2-40B4-BE49-F238E27FC236}">
                <a16:creationId xmlns:a16="http://schemas.microsoft.com/office/drawing/2014/main" id="{4DF14E9D-8F06-04FC-0801-E55B02967A97}"/>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10105709" y="2497061"/>
            <a:ext cx="1437629" cy="1437629"/>
          </a:xfrm>
          <a:prstGeom prst="rect">
            <a:avLst/>
          </a:prstGeom>
        </p:spPr>
      </p:pic>
      <p:pic>
        <p:nvPicPr>
          <p:cNvPr id="7" name="Bildobjekt 6" descr="En bild som visar Människoansikte, person, Människoskägg, person&#10;&#10;Automatiskt genererad beskrivning">
            <a:extLst>
              <a:ext uri="{FF2B5EF4-FFF2-40B4-BE49-F238E27FC236}">
                <a16:creationId xmlns:a16="http://schemas.microsoft.com/office/drawing/2014/main" id="{9D49AF44-DA52-423C-F0E7-FE3382AE990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56538" y="2387317"/>
            <a:ext cx="1935970" cy="1935970"/>
          </a:xfrm>
          <a:prstGeom prst="ellipse">
            <a:avLst/>
          </a:prstGeom>
          <a:ln>
            <a:noFill/>
          </a:ln>
          <a:effectLst>
            <a:softEdge rad="112500"/>
          </a:effectLst>
        </p:spPr>
      </p:pic>
    </p:spTree>
    <p:extLst>
      <p:ext uri="{BB962C8B-B14F-4D97-AF65-F5344CB8AC3E}">
        <p14:creationId xmlns:p14="http://schemas.microsoft.com/office/powerpoint/2010/main" val="475296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07988" y="2414562"/>
            <a:ext cx="11370906" cy="3916821"/>
          </a:xfrm>
          <a:solidFill>
            <a:schemeClr val="bg1"/>
          </a:solidFill>
        </p:spPr>
        <p:txBody>
          <a:bodyPr>
            <a:normAutofit fontScale="70000" lnSpcReduction="20000"/>
          </a:bodyPr>
          <a:lstStyle/>
          <a:p>
            <a:pPr lvl="0"/>
            <a:r>
              <a:rPr lang="sv-SE" b="1" dirty="0"/>
              <a:t>Rapporter och delgivningar</a:t>
            </a:r>
          </a:p>
          <a:p>
            <a:pPr lvl="0" fontAlgn="ctr"/>
            <a:r>
              <a:rPr lang="sv-SE" dirty="0" smtClean="0"/>
              <a:t>Uppstart </a:t>
            </a:r>
            <a:r>
              <a:rPr lang="sv-SE" dirty="0"/>
              <a:t>av arbetsgrupp </a:t>
            </a:r>
            <a:r>
              <a:rPr lang="sv-SE" dirty="0" err="1"/>
              <a:t>MiniMaria</a:t>
            </a:r>
            <a:endParaRPr lang="sv-SE" dirty="0"/>
          </a:p>
          <a:p>
            <a:pPr lvl="0" fontAlgn="ctr"/>
            <a:r>
              <a:rPr lang="sv-SE" dirty="0"/>
              <a:t>Cosmic Link </a:t>
            </a:r>
          </a:p>
          <a:p>
            <a:pPr lvl="0" fontAlgn="ctr"/>
            <a:r>
              <a:rPr lang="sv-SE" dirty="0"/>
              <a:t>Ansökningar medel ÖK Psykisk hälsa och suicidprevention</a:t>
            </a:r>
          </a:p>
          <a:p>
            <a:pPr lvl="0" fontAlgn="ctr"/>
            <a:r>
              <a:rPr lang="sv-SE" dirty="0"/>
              <a:t>Uppstart av projekt - Resurscentrum mot hedersrelaterat våld och förtryck i Dalarna</a:t>
            </a:r>
          </a:p>
          <a:p>
            <a:pPr lvl="0" fontAlgn="ctr"/>
            <a:r>
              <a:rPr lang="sv-SE" dirty="0"/>
              <a:t>Föreläsning om ADHD i höst arrangeras av RD – inbjudan till LCHNV. Bilaga 2</a:t>
            </a:r>
          </a:p>
          <a:p>
            <a:pPr lvl="0" fontAlgn="ctr"/>
            <a:r>
              <a:rPr lang="sv-SE" dirty="0"/>
              <a:t>Sjukvårdsregionalt Nätverk Nära vård 24 oktober om fallprevention</a:t>
            </a:r>
          </a:p>
          <a:p>
            <a:pPr lvl="0" fontAlgn="ctr"/>
            <a:r>
              <a:rPr lang="sv-SE" dirty="0"/>
              <a:t>Uppföljning efter </a:t>
            </a:r>
            <a:r>
              <a:rPr lang="sv-SE" dirty="0" smtClean="0"/>
              <a:t>sommaren (tas upp under punkten Vårdplatser)</a:t>
            </a:r>
          </a:p>
          <a:p>
            <a:pPr lvl="0" fontAlgn="ctr"/>
            <a:r>
              <a:rPr lang="sv-SE" b="1" dirty="0" smtClean="0"/>
              <a:t>Länsdialog Nya </a:t>
            </a:r>
            <a:r>
              <a:rPr lang="sv-SE" b="1" dirty="0" err="1" smtClean="0"/>
              <a:t>SoL</a:t>
            </a:r>
            <a:r>
              <a:rPr lang="sv-SE" b="1" dirty="0" smtClean="0"/>
              <a:t> 11 oktober</a:t>
            </a:r>
          </a:p>
          <a:p>
            <a:pPr fontAlgn="ctr"/>
            <a:r>
              <a:rPr lang="sv-SE" b="1" dirty="0"/>
              <a:t>Förstärkt kunskapsstyrning för äldreomsorgen</a:t>
            </a:r>
          </a:p>
          <a:p>
            <a:pPr lvl="0" fontAlgn="ctr"/>
            <a:endParaRPr lang="sv-SE" dirty="0" smtClean="0"/>
          </a:p>
          <a:p>
            <a:pPr lvl="0" fontAlgn="ctr"/>
            <a:endParaRPr lang="sv-SE" dirty="0"/>
          </a:p>
          <a:p>
            <a:endParaRPr lang="sv-SE" dirty="0"/>
          </a:p>
          <a:p>
            <a:endParaRPr lang="sv-SE" dirty="0"/>
          </a:p>
          <a:p>
            <a:endParaRPr lang="sv-SE" dirty="0"/>
          </a:p>
          <a:p>
            <a:pPr lvl="0"/>
            <a:endParaRPr lang="sv-SE" b="1" dirty="0"/>
          </a:p>
          <a:p>
            <a:endParaRPr lang="sv-SE" dirty="0"/>
          </a:p>
        </p:txBody>
      </p:sp>
      <p:sp>
        <p:nvSpPr>
          <p:cNvPr id="3" name="Platshållare för datum 2"/>
          <p:cNvSpPr>
            <a:spLocks noGrp="1"/>
          </p:cNvSpPr>
          <p:nvPr>
            <p:ph type="dt" sz="half" idx="10"/>
          </p:nvPr>
        </p:nvSpPr>
        <p:spPr/>
        <p:txBody>
          <a:bodyPr/>
          <a:lstStyle/>
          <a:p>
            <a:fld id="{9C5C3358-106F-4A3A-8507-6544091CE7EB}" type="datetime1">
              <a:rPr lang="sv-SE" smtClean="0"/>
              <a:t>2024-09-20</a:t>
            </a:fld>
            <a:endParaRPr lang="sv-SE" dirty="0"/>
          </a:p>
        </p:txBody>
      </p:sp>
      <p:sp>
        <p:nvSpPr>
          <p:cNvPr id="4" name="Platshållare för sidfot 3"/>
          <p:cNvSpPr>
            <a:spLocks noGrp="1"/>
          </p:cNvSpPr>
          <p:nvPr>
            <p:ph type="ftr" sz="quarter" idx="11"/>
          </p:nvPr>
        </p:nvSpPr>
        <p:spPr/>
        <p:txBody>
          <a:bodyPr/>
          <a:lstStyle/>
          <a:p>
            <a:r>
              <a:rPr lang="sv-SE" smtClean="0"/>
              <a:t>Sidfot</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2</a:t>
            </a:fld>
            <a:endParaRPr lang="sv-SE" dirty="0"/>
          </a:p>
        </p:txBody>
      </p:sp>
      <p:sp>
        <p:nvSpPr>
          <p:cNvPr id="6" name="Rubrik 5"/>
          <p:cNvSpPr>
            <a:spLocks noGrp="1"/>
          </p:cNvSpPr>
          <p:nvPr>
            <p:ph type="title"/>
          </p:nvPr>
        </p:nvSpPr>
        <p:spPr/>
        <p:txBody>
          <a:bodyPr/>
          <a:lstStyle/>
          <a:p>
            <a:r>
              <a:rPr lang="sv-SE" dirty="0" smtClean="0"/>
              <a:t>Dagordning</a:t>
            </a:r>
            <a:endParaRPr lang="sv-SE" dirty="0"/>
          </a:p>
        </p:txBody>
      </p:sp>
    </p:spTree>
    <p:extLst>
      <p:ext uri="{BB962C8B-B14F-4D97-AF65-F5344CB8AC3E}">
        <p14:creationId xmlns:p14="http://schemas.microsoft.com/office/powerpoint/2010/main" val="2836793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diagonala rundade hörn 4">
            <a:extLst>
              <a:ext uri="{FF2B5EF4-FFF2-40B4-BE49-F238E27FC236}">
                <a16:creationId xmlns:a16="http://schemas.microsoft.com/office/drawing/2014/main" id="{C1EC05A6-51B5-BEF7-08A9-3B1C0C81B035}"/>
              </a:ext>
            </a:extLst>
          </p:cNvPr>
          <p:cNvSpPr/>
          <p:nvPr/>
        </p:nvSpPr>
        <p:spPr>
          <a:xfrm>
            <a:off x="419818" y="395467"/>
            <a:ext cx="4272951" cy="2632405"/>
          </a:xfrm>
          <a:prstGeom prst="round2DiagRect">
            <a:avLst/>
          </a:prstGeom>
          <a:solidFill>
            <a:schemeClr val="bg1">
              <a:lumMod val="95000"/>
            </a:schemeClr>
          </a:solidFill>
          <a:ln>
            <a:solidFill>
              <a:schemeClr val="bg1">
                <a:lumMod val="95000"/>
              </a:schemeClr>
            </a:solidFill>
          </a:ln>
          <a:effectLst>
            <a:softEdge rad="317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extruta 1">
            <a:extLst>
              <a:ext uri="{FF2B5EF4-FFF2-40B4-BE49-F238E27FC236}">
                <a16:creationId xmlns:a16="http://schemas.microsoft.com/office/drawing/2014/main" id="{247E472B-B74C-6EF8-08F3-07EB07503EE4}"/>
              </a:ext>
            </a:extLst>
          </p:cNvPr>
          <p:cNvSpPr txBox="1"/>
          <p:nvPr/>
        </p:nvSpPr>
        <p:spPr>
          <a:xfrm>
            <a:off x="10282686" y="6012611"/>
            <a:ext cx="1544129"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dirty="0">
                <a:ln>
                  <a:noFill/>
                </a:ln>
                <a:solidFill>
                  <a:prstClr val="black"/>
                </a:solidFill>
                <a:effectLst/>
                <a:uLnTx/>
                <a:uFillTx/>
                <a:latin typeface="Daytona Condensed" panose="020F0502020204030204" pitchFamily="34" charset="0"/>
                <a:ea typeface="+mn-ea"/>
                <a:cs typeface="+mn-cs"/>
              </a:rPr>
              <a:t>DalSam</a:t>
            </a:r>
          </a:p>
        </p:txBody>
      </p:sp>
      <p:sp>
        <p:nvSpPr>
          <p:cNvPr id="3" name="textruta 2">
            <a:extLst>
              <a:ext uri="{FF2B5EF4-FFF2-40B4-BE49-F238E27FC236}">
                <a16:creationId xmlns:a16="http://schemas.microsoft.com/office/drawing/2014/main" id="{88D99803-7000-34A7-ADC2-1BAB2F51D882}"/>
              </a:ext>
            </a:extLst>
          </p:cNvPr>
          <p:cNvSpPr txBox="1"/>
          <p:nvPr/>
        </p:nvSpPr>
        <p:spPr>
          <a:xfrm>
            <a:off x="997788" y="1105736"/>
            <a:ext cx="9543690" cy="156966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dirty="0">
                <a:ln>
                  <a:noFill/>
                </a:ln>
                <a:solidFill>
                  <a:prstClr val="black"/>
                </a:solidFill>
                <a:effectLst/>
                <a:uLnTx/>
                <a:uFillTx/>
                <a:latin typeface="Daytona Condensed" panose="020F0502020204030204" pitchFamily="34" charset="0"/>
                <a:ea typeface="+mn-ea"/>
                <a:cs typeface="+mn-cs"/>
              </a:rPr>
              <a:t>Arbetsgruppens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dirty="0">
                <a:ln>
                  <a:noFill/>
                </a:ln>
                <a:solidFill>
                  <a:prstClr val="black"/>
                </a:solidFill>
                <a:effectLst/>
                <a:uLnTx/>
                <a:uFillTx/>
                <a:latin typeface="Daytona Condensed" panose="020F0502020204030204" pitchFamily="34" charset="0"/>
                <a:ea typeface="+mn-ea"/>
                <a:cs typeface="+mn-cs"/>
              </a:rPr>
              <a:t>leveranser</a:t>
            </a:r>
          </a:p>
          <a:p>
            <a:pPr marL="571500" marR="0" lvl="0" indent="-571500" algn="l" defTabSz="914400" rtl="0" eaLnBrk="1" fontAlgn="auto" latinLnBrk="0" hangingPunct="1">
              <a:lnSpc>
                <a:spcPct val="100000"/>
              </a:lnSpc>
              <a:spcBef>
                <a:spcPts val="0"/>
              </a:spcBef>
              <a:spcAft>
                <a:spcPts val="0"/>
              </a:spcAft>
              <a:buClrTx/>
              <a:buSzTx/>
              <a:buFontTx/>
              <a:buChar char="-"/>
              <a:tabLst/>
              <a:defRPr/>
            </a:pPr>
            <a:endParaRPr kumimoji="0" lang="sv-SE" sz="2400" b="1" i="0" u="none" strike="noStrike" kern="1200" cap="none" spc="0" normalizeH="0" baseline="0" noProof="0" dirty="0">
              <a:ln>
                <a:noFill/>
              </a:ln>
              <a:solidFill>
                <a:prstClr val="black"/>
              </a:solidFill>
              <a:effectLst/>
              <a:uLnTx/>
              <a:uFillTx/>
              <a:latin typeface="Daytona Condensed" panose="020F0502020204030204" pitchFamily="34" charset="0"/>
              <a:ea typeface="+mn-ea"/>
              <a:cs typeface="+mn-cs"/>
            </a:endParaRPr>
          </a:p>
        </p:txBody>
      </p:sp>
      <p:pic>
        <p:nvPicPr>
          <p:cNvPr id="3074" name="Picture 2">
            <a:extLst>
              <a:ext uri="{FF2B5EF4-FFF2-40B4-BE49-F238E27FC236}">
                <a16:creationId xmlns:a16="http://schemas.microsoft.com/office/drawing/2014/main" id="{877427C1-6906-B0B8-5E33-16EC7CEFB9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2770" y="395467"/>
            <a:ext cx="7444596" cy="5660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362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diagonala rundade hörn 3">
            <a:extLst>
              <a:ext uri="{FF2B5EF4-FFF2-40B4-BE49-F238E27FC236}">
                <a16:creationId xmlns:a16="http://schemas.microsoft.com/office/drawing/2014/main" id="{082D6589-34BD-32CB-3752-FC2C651F18C8}"/>
              </a:ext>
            </a:extLst>
          </p:cNvPr>
          <p:cNvSpPr/>
          <p:nvPr/>
        </p:nvSpPr>
        <p:spPr>
          <a:xfrm>
            <a:off x="106392" y="81657"/>
            <a:ext cx="9175631" cy="6249870"/>
          </a:xfrm>
          <a:prstGeom prst="round2DiagRect">
            <a:avLst/>
          </a:prstGeom>
          <a:solidFill>
            <a:schemeClr val="bg1">
              <a:lumMod val="95000"/>
            </a:schemeClr>
          </a:solidFill>
          <a:ln>
            <a:solidFill>
              <a:schemeClr val="bg1">
                <a:lumMod val="95000"/>
              </a:schemeClr>
            </a:solidFill>
          </a:ln>
          <a:effectLst>
            <a:softEdge rad="317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extruta 1">
            <a:extLst>
              <a:ext uri="{FF2B5EF4-FFF2-40B4-BE49-F238E27FC236}">
                <a16:creationId xmlns:a16="http://schemas.microsoft.com/office/drawing/2014/main" id="{247E472B-B74C-6EF8-08F3-07EB07503EE4}"/>
              </a:ext>
            </a:extLst>
          </p:cNvPr>
          <p:cNvSpPr txBox="1"/>
          <p:nvPr/>
        </p:nvSpPr>
        <p:spPr>
          <a:xfrm>
            <a:off x="10282686" y="6012611"/>
            <a:ext cx="1544129"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dirty="0">
                <a:ln>
                  <a:noFill/>
                </a:ln>
                <a:solidFill>
                  <a:prstClr val="black"/>
                </a:solidFill>
                <a:effectLst/>
                <a:uLnTx/>
                <a:uFillTx/>
                <a:latin typeface="Daytona Condensed" panose="020F0502020204030204" pitchFamily="34" charset="0"/>
                <a:ea typeface="+mn-ea"/>
                <a:cs typeface="+mn-cs"/>
              </a:rPr>
              <a:t>DalSam</a:t>
            </a:r>
          </a:p>
        </p:txBody>
      </p:sp>
      <p:sp>
        <p:nvSpPr>
          <p:cNvPr id="3" name="textruta 2">
            <a:extLst>
              <a:ext uri="{FF2B5EF4-FFF2-40B4-BE49-F238E27FC236}">
                <a16:creationId xmlns:a16="http://schemas.microsoft.com/office/drawing/2014/main" id="{88D99803-7000-34A7-ADC2-1BAB2F51D882}"/>
              </a:ext>
            </a:extLst>
          </p:cNvPr>
          <p:cNvSpPr txBox="1"/>
          <p:nvPr/>
        </p:nvSpPr>
        <p:spPr>
          <a:xfrm>
            <a:off x="667718" y="526473"/>
            <a:ext cx="8393154" cy="54476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dirty="0">
                <a:ln>
                  <a:noFill/>
                </a:ln>
                <a:solidFill>
                  <a:prstClr val="black"/>
                </a:solidFill>
                <a:effectLst/>
                <a:uLnTx/>
                <a:uFillTx/>
                <a:latin typeface="Daytona Condensed" panose="020F0502020204030204" pitchFamily="34" charset="0"/>
                <a:ea typeface="+mn-ea"/>
                <a:cs typeface="+mn-cs"/>
              </a:rPr>
              <a:t>Arbetet</a:t>
            </a:r>
          </a:p>
          <a:p>
            <a:pPr marL="571500" marR="0" lvl="0" indent="-571500" algn="l" defTabSz="914400" rtl="0" eaLnBrk="1" fontAlgn="auto" latinLnBrk="0" hangingPunct="1">
              <a:lnSpc>
                <a:spcPct val="100000"/>
              </a:lnSpc>
              <a:spcBef>
                <a:spcPts val="0"/>
              </a:spcBef>
              <a:spcAft>
                <a:spcPts val="0"/>
              </a:spcAft>
              <a:buClrTx/>
              <a:buSzTx/>
              <a:buFontTx/>
              <a:buChar char="-"/>
              <a:tabLst/>
              <a:defRPr/>
            </a:pPr>
            <a:endParaRPr kumimoji="0" lang="sv-SE" sz="2400" b="1" i="0" u="none" strike="noStrike" kern="1200" cap="none" spc="0" normalizeH="0" baseline="0" noProof="0" dirty="0">
              <a:ln>
                <a:noFill/>
              </a:ln>
              <a:solidFill>
                <a:prstClr val="black"/>
              </a:solidFill>
              <a:effectLst/>
              <a:uLnTx/>
              <a:uFillTx/>
              <a:latin typeface="Daytona Condensed" panose="020F0502020204030204" pitchFamily="34" charset="0"/>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sv-SE" sz="2400" b="1" i="0" u="none" strike="noStrike" kern="1200" cap="none" spc="0" normalizeH="0" baseline="0" noProof="0" dirty="0">
                <a:ln>
                  <a:noFill/>
                </a:ln>
                <a:solidFill>
                  <a:prstClr val="black"/>
                </a:solidFill>
                <a:effectLst/>
                <a:uLnTx/>
                <a:uFillTx/>
                <a:latin typeface="Daytona Condensed" panose="020F0502020204030204" pitchFamily="34" charset="0"/>
                <a:ea typeface="+mn-ea"/>
                <a:cs typeface="+mn-cs"/>
              </a:rPr>
              <a:t>27/9 ska rekommendationen DalSam lämnas in till LGRS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1" i="0" u="none" strike="noStrike" kern="1200" cap="none" spc="0" normalizeH="0" baseline="0" noProof="0" dirty="0">
              <a:ln>
                <a:noFill/>
              </a:ln>
              <a:solidFill>
                <a:prstClr val="black"/>
              </a:solidFill>
              <a:effectLst/>
              <a:uLnTx/>
              <a:uFillTx/>
              <a:latin typeface="Daytona Condensed" panose="020F0502020204030204" pitchFamily="34" charset="0"/>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sv-SE" sz="2400" b="1" i="0" u="none" strike="noStrike" kern="1200" cap="none" spc="0" normalizeH="0" baseline="0" noProof="0" dirty="0">
                <a:ln>
                  <a:noFill/>
                </a:ln>
                <a:solidFill>
                  <a:prstClr val="black"/>
                </a:solidFill>
                <a:effectLst/>
                <a:uLnTx/>
                <a:uFillTx/>
                <a:latin typeface="Daytona Condensed" panose="020F0502020204030204" pitchFamily="34" charset="0"/>
                <a:ea typeface="+mn-ea"/>
                <a:cs typeface="+mn-cs"/>
              </a:rPr>
              <a:t>Forskning och andras erfarenheter ligger till grund för rekommendationen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1" i="0" u="none" strike="noStrike" kern="1200" cap="none" spc="0" normalizeH="0" baseline="0" noProof="0" dirty="0">
              <a:ln>
                <a:noFill/>
              </a:ln>
              <a:solidFill>
                <a:prstClr val="black"/>
              </a:solidFill>
              <a:effectLst/>
              <a:uLnTx/>
              <a:uFillTx/>
              <a:latin typeface="Daytona Condensed" panose="020F0502020204030204" pitchFamily="34" charset="0"/>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sv-SE" sz="2400" b="1" i="0" u="none" strike="noStrike" kern="1200" cap="none" spc="0" normalizeH="0" baseline="0" noProof="0" dirty="0">
                <a:ln>
                  <a:noFill/>
                </a:ln>
                <a:solidFill>
                  <a:prstClr val="black"/>
                </a:solidFill>
                <a:effectLst/>
                <a:uLnTx/>
                <a:uFillTx/>
                <a:latin typeface="Daytona Condensed" panose="020F0502020204030204" pitchFamily="34" charset="0"/>
                <a:ea typeface="+mn-ea"/>
                <a:cs typeface="+mn-cs"/>
              </a:rPr>
              <a:t>Arbetar just för fullt med att forma rekommendationen. </a:t>
            </a:r>
            <a:br>
              <a:rPr kumimoji="0" lang="sv-SE" sz="2400" b="1" i="0" u="none" strike="noStrike" kern="1200" cap="none" spc="0" normalizeH="0" baseline="0" noProof="0" dirty="0">
                <a:ln>
                  <a:noFill/>
                </a:ln>
                <a:solidFill>
                  <a:prstClr val="black"/>
                </a:solidFill>
                <a:effectLst/>
                <a:uLnTx/>
                <a:uFillTx/>
                <a:latin typeface="Daytona Condensed" panose="020F0502020204030204" pitchFamily="34" charset="0"/>
                <a:ea typeface="+mn-ea"/>
                <a:cs typeface="+mn-cs"/>
              </a:rPr>
            </a:br>
            <a:r>
              <a:rPr kumimoji="0" lang="sv-SE" sz="2400" b="1" i="0" u="none" strike="noStrike" kern="1200" cap="none" spc="0" normalizeH="0" baseline="0" noProof="0" dirty="0">
                <a:ln>
                  <a:noFill/>
                </a:ln>
                <a:solidFill>
                  <a:prstClr val="black"/>
                </a:solidFill>
                <a:effectLst/>
                <a:uLnTx/>
                <a:uFillTx/>
                <a:latin typeface="Daytona Condensed" panose="020F0502020204030204" pitchFamily="34" charset="0"/>
                <a:ea typeface="+mn-ea"/>
                <a:cs typeface="+mn-cs"/>
              </a:rPr>
              <a:t>Dvs HUR ska vi samverka</a:t>
            </a:r>
          </a:p>
          <a:p>
            <a:pPr marL="1028700" marR="0" lvl="1" indent="-571500" algn="l" defTabSz="914400" rtl="0" eaLnBrk="1" fontAlgn="auto" latinLnBrk="0" hangingPunct="1">
              <a:lnSpc>
                <a:spcPct val="100000"/>
              </a:lnSpc>
              <a:spcBef>
                <a:spcPts val="0"/>
              </a:spcBef>
              <a:spcAft>
                <a:spcPts val="0"/>
              </a:spcAft>
              <a:buClrTx/>
              <a:buSzTx/>
              <a:buFontTx/>
              <a:buChar char="-"/>
              <a:tabLst/>
              <a:defRPr/>
            </a:pPr>
            <a:r>
              <a:rPr kumimoji="0" lang="sv-SE" sz="2400" b="1" i="0" u="none" strike="noStrike" kern="1200" cap="none" spc="0" normalizeH="0" baseline="0" noProof="0" dirty="0">
                <a:ln>
                  <a:noFill/>
                </a:ln>
                <a:solidFill>
                  <a:prstClr val="black"/>
                </a:solidFill>
                <a:effectLst/>
                <a:uLnTx/>
                <a:uFillTx/>
                <a:latin typeface="Daytona Condensed" panose="020F0502020204030204" pitchFamily="34" charset="0"/>
                <a:ea typeface="+mn-ea"/>
                <a:cs typeface="+mn-cs"/>
              </a:rPr>
              <a:t>Driv, ekonomi, handlingsplan</a:t>
            </a:r>
          </a:p>
          <a:p>
            <a:pPr marL="1028700" marR="0" lvl="1" indent="-571500" algn="l" defTabSz="914400" rtl="0" eaLnBrk="1" fontAlgn="auto" latinLnBrk="0" hangingPunct="1">
              <a:lnSpc>
                <a:spcPct val="100000"/>
              </a:lnSpc>
              <a:spcBef>
                <a:spcPts val="0"/>
              </a:spcBef>
              <a:spcAft>
                <a:spcPts val="0"/>
              </a:spcAft>
              <a:buClrTx/>
              <a:buSzTx/>
              <a:buFontTx/>
              <a:buChar char="-"/>
              <a:tabLst/>
              <a:defRPr/>
            </a:pPr>
            <a:endParaRPr kumimoji="0" lang="sv-SE" sz="2400" b="1" i="0" u="none" strike="noStrike" kern="1200" cap="none" spc="0" normalizeH="0" baseline="0" noProof="0" dirty="0">
              <a:ln>
                <a:noFill/>
              </a:ln>
              <a:solidFill>
                <a:prstClr val="black"/>
              </a:solidFill>
              <a:effectLst/>
              <a:uLnTx/>
              <a:uFillTx/>
              <a:latin typeface="Daytona Condensed" panose="020F0502020204030204" pitchFamily="34" charset="0"/>
              <a:ea typeface="+mn-ea"/>
              <a:cs typeface="+mn-cs"/>
            </a:endParaRPr>
          </a:p>
          <a:p>
            <a:pPr marL="1028700" marR="0" lvl="1" indent="-571500" algn="l" defTabSz="914400" rtl="0" eaLnBrk="1" fontAlgn="auto" latinLnBrk="0" hangingPunct="1">
              <a:lnSpc>
                <a:spcPct val="100000"/>
              </a:lnSpc>
              <a:spcBef>
                <a:spcPts val="0"/>
              </a:spcBef>
              <a:spcAft>
                <a:spcPts val="0"/>
              </a:spcAft>
              <a:buClrTx/>
              <a:buSzTx/>
              <a:buFontTx/>
              <a:buChar char="-"/>
              <a:tabLst/>
              <a:defRPr/>
            </a:pPr>
            <a:endParaRPr kumimoji="0" lang="sv-SE" sz="2400" b="1" i="0" u="none" strike="noStrike" kern="1200" cap="none" spc="0" normalizeH="0" baseline="0" noProof="0" dirty="0">
              <a:ln>
                <a:noFill/>
              </a:ln>
              <a:solidFill>
                <a:prstClr val="black"/>
              </a:solidFill>
              <a:effectLst/>
              <a:uLnTx/>
              <a:uFillTx/>
              <a:latin typeface="Daytona Condensed" panose="020F0502020204030204" pitchFamily="34" charset="0"/>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Tx/>
              <a:buChar char="-"/>
              <a:tabLst/>
              <a:defRPr/>
            </a:pPr>
            <a:endParaRPr kumimoji="0" lang="sv-SE" sz="2400" b="1" i="0" u="none" strike="noStrike" kern="1200" cap="none" spc="0" normalizeH="0" baseline="0" noProof="0" dirty="0">
              <a:ln>
                <a:noFill/>
              </a:ln>
              <a:solidFill>
                <a:prstClr val="black"/>
              </a:solidFill>
              <a:effectLst/>
              <a:uLnTx/>
              <a:uFillTx/>
              <a:latin typeface="Daytona Condensed" panose="020F0502020204030204" pitchFamily="34" charset="0"/>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Tx/>
              <a:buChar char="-"/>
              <a:tabLst/>
              <a:defRPr/>
            </a:pPr>
            <a:endParaRPr kumimoji="0" lang="sv-SE" sz="2400" b="1" i="0" u="none" strike="noStrike" kern="1200" cap="none" spc="0" normalizeH="0" baseline="0" noProof="0" dirty="0">
              <a:ln>
                <a:noFill/>
              </a:ln>
              <a:solidFill>
                <a:prstClr val="black"/>
              </a:solidFill>
              <a:effectLst/>
              <a:uLnTx/>
              <a:uFillTx/>
              <a:latin typeface="Daytona Condensed" panose="020F0502020204030204" pitchFamily="34" charset="0"/>
              <a:ea typeface="+mn-ea"/>
              <a:cs typeface="+mn-cs"/>
            </a:endParaRPr>
          </a:p>
        </p:txBody>
      </p:sp>
    </p:spTree>
    <p:extLst>
      <p:ext uri="{BB962C8B-B14F-4D97-AF65-F5344CB8AC3E}">
        <p14:creationId xmlns:p14="http://schemas.microsoft.com/office/powerpoint/2010/main" val="1092210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marL="41910" indent="0">
              <a:spcAft>
                <a:spcPts val="0"/>
              </a:spcAft>
              <a:buNone/>
            </a:pPr>
            <a:r>
              <a:rPr lang="sv-SE" b="1" kern="0" spc="-10" dirty="0">
                <a:solidFill>
                  <a:srgbClr val="000000"/>
                </a:solidFill>
                <a:latin typeface="Arial" panose="020B0604020202020204" pitchFamily="34" charset="0"/>
                <a:ea typeface="Calibri" panose="020F0502020204030204" pitchFamily="34" charset="0"/>
                <a:cs typeface="Times New Roman" panose="02020603050405020304" pitchFamily="18" charset="0"/>
              </a:rPr>
              <a:t>Länschefsnätverket beslutade:</a:t>
            </a:r>
            <a:endParaRPr lang="sv-SE" kern="100" dirty="0">
              <a:latin typeface="Calibri" panose="020F0502020204030204" pitchFamily="34" charset="0"/>
              <a:ea typeface="Calibri" panose="020F0502020204030204" pitchFamily="34" charset="0"/>
              <a:cs typeface="Times New Roman" panose="02020603050405020304" pitchFamily="18" charset="0"/>
            </a:endParaRPr>
          </a:p>
          <a:p>
            <a:pPr marL="41910" indent="0">
              <a:spcAft>
                <a:spcPts val="0"/>
              </a:spcAft>
              <a:buNone/>
            </a:pPr>
            <a:r>
              <a:rPr lang="sv-SE" b="1" u="sng" kern="0" spc="-10" dirty="0">
                <a:solidFill>
                  <a:srgbClr val="000000"/>
                </a:solidFill>
                <a:latin typeface="Arial" panose="020B0604020202020204" pitchFamily="34" charset="0"/>
                <a:ea typeface="Calibri" panose="020F0502020204030204" pitchFamily="34" charset="0"/>
                <a:cs typeface="Times New Roman" panose="02020603050405020304" pitchFamily="18" charset="0"/>
              </a:rPr>
              <a:t>att</a:t>
            </a:r>
            <a:r>
              <a:rPr lang="sv-SE" b="1" kern="0" spc="-10" dirty="0">
                <a:solidFill>
                  <a:srgbClr val="000000"/>
                </a:solidFill>
                <a:latin typeface="Arial" panose="020B0604020202020204" pitchFamily="34" charset="0"/>
                <a:ea typeface="Calibri" panose="020F0502020204030204" pitchFamily="34" charset="0"/>
                <a:cs typeface="Times New Roman" panose="02020603050405020304" pitchFamily="18" charset="0"/>
              </a:rPr>
              <a:t> lägga informationen till handlingarna.</a:t>
            </a:r>
            <a:endParaRPr lang="sv-SE"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datum 2"/>
          <p:cNvSpPr>
            <a:spLocks noGrp="1"/>
          </p:cNvSpPr>
          <p:nvPr>
            <p:ph type="dt" sz="half" idx="10"/>
          </p:nvPr>
        </p:nvSpPr>
        <p:spPr/>
        <p:txBody>
          <a:bodyPr/>
          <a:lstStyle/>
          <a:p>
            <a:fld id="{9C5C3358-106F-4A3A-8507-6544091CE7EB}" type="datetime1">
              <a:rPr lang="sv-SE" smtClean="0"/>
              <a:t>2024-09-20</a:t>
            </a:fld>
            <a:endParaRPr lang="sv-SE" dirty="0"/>
          </a:p>
        </p:txBody>
      </p:sp>
      <p:sp>
        <p:nvSpPr>
          <p:cNvPr id="4" name="Platshållare för sidfot 3"/>
          <p:cNvSpPr>
            <a:spLocks noGrp="1"/>
          </p:cNvSpPr>
          <p:nvPr>
            <p:ph type="ftr" sz="quarter" idx="11"/>
          </p:nvPr>
        </p:nvSpPr>
        <p:spPr/>
        <p:txBody>
          <a:bodyPr/>
          <a:lstStyle/>
          <a:p>
            <a:r>
              <a:rPr lang="sv-SE" smtClean="0"/>
              <a:t>Sidfot</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22</a:t>
            </a:fld>
            <a:endParaRPr lang="sv-SE" dirty="0"/>
          </a:p>
        </p:txBody>
      </p:sp>
      <p:sp>
        <p:nvSpPr>
          <p:cNvPr id="6" name="Rubrik 5"/>
          <p:cNvSpPr>
            <a:spLocks noGrp="1"/>
          </p:cNvSpPr>
          <p:nvPr>
            <p:ph type="title"/>
          </p:nvPr>
        </p:nvSpPr>
        <p:spPr/>
        <p:txBody>
          <a:bodyPr/>
          <a:lstStyle/>
          <a:p>
            <a:r>
              <a:rPr lang="sv-SE" dirty="0" smtClean="0"/>
              <a:t>Beslut</a:t>
            </a:r>
            <a:endParaRPr lang="sv-SE" dirty="0"/>
          </a:p>
        </p:txBody>
      </p:sp>
    </p:spTree>
    <p:extLst>
      <p:ext uri="{BB962C8B-B14F-4D97-AF65-F5344CB8AC3E}">
        <p14:creationId xmlns:p14="http://schemas.microsoft.com/office/powerpoint/2010/main" val="163870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a:bodyPr>
          <a:lstStyle/>
          <a:p>
            <a:r>
              <a:rPr lang="sv-SE" dirty="0" smtClean="0"/>
              <a:t>En väg in </a:t>
            </a:r>
            <a:br>
              <a:rPr lang="sv-SE" dirty="0" smtClean="0"/>
            </a:br>
            <a:r>
              <a:rPr lang="sv-SE" sz="2800" dirty="0" smtClean="0"/>
              <a:t>- för barn och ungas psykiska hälsa, Dalarna</a:t>
            </a:r>
            <a:endParaRPr lang="sv-SE" sz="2800" dirty="0"/>
          </a:p>
        </p:txBody>
      </p:sp>
      <p:sp>
        <p:nvSpPr>
          <p:cNvPr id="3" name="Underrubrik 2"/>
          <p:cNvSpPr>
            <a:spLocks noGrp="1"/>
          </p:cNvSpPr>
          <p:nvPr>
            <p:ph type="subTitle" idx="1"/>
          </p:nvPr>
        </p:nvSpPr>
        <p:spPr/>
        <p:txBody>
          <a:bodyPr/>
          <a:lstStyle/>
          <a:p>
            <a:r>
              <a:rPr lang="sv-SE" dirty="0" smtClean="0"/>
              <a:t>2024-09-13</a:t>
            </a:r>
          </a:p>
          <a:p>
            <a:r>
              <a:rPr lang="sv-SE" dirty="0" smtClean="0"/>
              <a:t>Mia Lehnberg, projektledare</a:t>
            </a:r>
          </a:p>
          <a:p>
            <a:r>
              <a:rPr lang="sv-SE" dirty="0" smtClean="0"/>
              <a:t>Omställning </a:t>
            </a:r>
            <a:r>
              <a:rPr lang="sv-SE" dirty="0" err="1" smtClean="0"/>
              <a:t>hälso-</a:t>
            </a:r>
            <a:r>
              <a:rPr lang="sv-SE" dirty="0" smtClean="0"/>
              <a:t> och sjukvård</a:t>
            </a:r>
            <a:endParaRPr lang="sv-SE" dirty="0"/>
          </a:p>
        </p:txBody>
      </p:sp>
    </p:spTree>
    <p:extLst>
      <p:ext uri="{BB962C8B-B14F-4D97-AF65-F5344CB8AC3E}">
        <p14:creationId xmlns:p14="http://schemas.microsoft.com/office/powerpoint/2010/main" val="10693502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lgn="ctr"/>
            <a:r>
              <a:rPr lang="sv-SE" u="sng" dirty="0">
                <a:ea typeface="SimSun" panose="02010600030101010101" pitchFamily="2" charset="-122"/>
                <a:cs typeface="Times New Roman" panose="02020603050405020304" pitchFamily="18" charset="0"/>
              </a:rPr>
              <a:t>Bakgrund till En väg in </a:t>
            </a:r>
            <a:r>
              <a:rPr lang="sv-SE" u="sng" dirty="0" smtClean="0">
                <a:ea typeface="SimSun" panose="02010600030101010101" pitchFamily="2" charset="-122"/>
                <a:cs typeface="Times New Roman" panose="02020603050405020304" pitchFamily="18" charset="0"/>
              </a:rPr>
              <a:t/>
            </a:r>
            <a:br>
              <a:rPr lang="sv-SE" u="sng" dirty="0" smtClean="0">
                <a:ea typeface="SimSun" panose="02010600030101010101" pitchFamily="2" charset="-122"/>
                <a:cs typeface="Times New Roman" panose="02020603050405020304" pitchFamily="18" charset="0"/>
              </a:rPr>
            </a:br>
            <a:r>
              <a:rPr lang="sv-SE" u="sng" dirty="0" smtClean="0">
                <a:ea typeface="SimSun" panose="02010600030101010101" pitchFamily="2" charset="-122"/>
                <a:cs typeface="Times New Roman" panose="02020603050405020304" pitchFamily="18" charset="0"/>
              </a:rPr>
              <a:t>– </a:t>
            </a:r>
            <a:r>
              <a:rPr lang="sv-SE" u="sng" dirty="0">
                <a:ea typeface="SimSun" panose="02010600030101010101" pitchFamily="2" charset="-122"/>
                <a:cs typeface="Times New Roman" panose="02020603050405020304" pitchFamily="18" charset="0"/>
              </a:rPr>
              <a:t>barn och ungas psykiska hälsa</a:t>
            </a:r>
            <a:br>
              <a:rPr lang="sv-SE" u="sng" dirty="0">
                <a:ea typeface="SimSun" panose="02010600030101010101" pitchFamily="2" charset="-122"/>
                <a:cs typeface="Times New Roman" panose="02020603050405020304" pitchFamily="18" charset="0"/>
              </a:rPr>
            </a:br>
            <a:endParaRPr lang="sv-SE" dirty="0"/>
          </a:p>
        </p:txBody>
      </p:sp>
      <p:sp>
        <p:nvSpPr>
          <p:cNvPr id="3" name="Platshållare för innehåll 2"/>
          <p:cNvSpPr>
            <a:spLocks noGrp="1"/>
          </p:cNvSpPr>
          <p:nvPr>
            <p:ph idx="1"/>
          </p:nvPr>
        </p:nvSpPr>
        <p:spPr>
          <a:xfrm>
            <a:off x="410547" y="1394691"/>
            <a:ext cx="11357504" cy="4532353"/>
          </a:xfrm>
        </p:spPr>
        <p:txBody>
          <a:bodyPr>
            <a:normAutofit fontScale="92500" lnSpcReduction="10000"/>
          </a:bodyPr>
          <a:lstStyle/>
          <a:p>
            <a:pPr>
              <a:lnSpc>
                <a:spcPct val="102000"/>
              </a:lnSpc>
              <a:spcAft>
                <a:spcPts val="0"/>
              </a:spcAft>
            </a:pPr>
            <a:endParaRPr lang="sv-SE" sz="2400" b="1" dirty="0">
              <a:ea typeface="SimSun" panose="02010600030101010101" pitchFamily="2" charset="-122"/>
              <a:cs typeface="Times New Roman" panose="02020603050405020304" pitchFamily="18" charset="0"/>
            </a:endParaRPr>
          </a:p>
          <a:p>
            <a:pPr marL="342900" indent="-342900"/>
            <a:r>
              <a:rPr lang="sv-SE" dirty="0" smtClean="0"/>
              <a:t>Ett politiskt beslut</a:t>
            </a:r>
          </a:p>
          <a:p>
            <a:pPr marL="342900" indent="-342900"/>
            <a:r>
              <a:rPr lang="sv-SE" dirty="0" smtClean="0"/>
              <a:t>Det </a:t>
            </a:r>
            <a:r>
              <a:rPr lang="sv-SE" dirty="0"/>
              <a:t>ska vara enkelt att få rätt vård vid psykisk ohälsa </a:t>
            </a:r>
          </a:p>
          <a:p>
            <a:pPr marL="342900" indent="-342900"/>
            <a:r>
              <a:rPr lang="sv-SE" dirty="0"/>
              <a:t>Kvalitete</a:t>
            </a:r>
            <a:r>
              <a:rPr lang="sv-SE" dirty="0" smtClean="0"/>
              <a:t>n </a:t>
            </a:r>
            <a:r>
              <a:rPr lang="sv-SE" dirty="0"/>
              <a:t>på de diagnostiska bedömningarna av barn med psykisk ohälsa varierar </a:t>
            </a:r>
            <a:r>
              <a:rPr lang="sv-SE" dirty="0" smtClean="0"/>
              <a:t>över länet </a:t>
            </a:r>
          </a:p>
          <a:p>
            <a:pPr marL="342900" indent="-342900"/>
            <a:r>
              <a:rPr lang="sv-SE" dirty="0" smtClean="0"/>
              <a:t>Triagering </a:t>
            </a:r>
            <a:r>
              <a:rPr lang="sv-SE" dirty="0"/>
              <a:t>till vårdnivå sker med otillräckligt beslutsunderlag och blir därför </a:t>
            </a:r>
            <a:r>
              <a:rPr lang="sv-SE" dirty="0" smtClean="0"/>
              <a:t>godtycklig</a:t>
            </a:r>
          </a:p>
          <a:p>
            <a:pPr marL="342900" indent="-342900"/>
            <a:r>
              <a:rPr lang="sv-SE" dirty="0"/>
              <a:t>Med </a:t>
            </a:r>
            <a:r>
              <a:rPr lang="sv-SE" b="1" dirty="0"/>
              <a:t>en</a:t>
            </a:r>
            <a:r>
              <a:rPr lang="sv-SE" dirty="0"/>
              <a:t> kontaktväg </a:t>
            </a:r>
            <a:r>
              <a:rPr lang="sv-SE" dirty="0" smtClean="0"/>
              <a:t>skapas </a:t>
            </a:r>
            <a:r>
              <a:rPr lang="sv-SE" dirty="0"/>
              <a:t>förutsättningar för att </a:t>
            </a:r>
            <a:r>
              <a:rPr lang="sv-SE" dirty="0" smtClean="0"/>
              <a:t>barnet/ ungdomen snabbare </a:t>
            </a:r>
            <a:r>
              <a:rPr lang="sv-SE" dirty="0"/>
              <a:t>lotsas till den verksamhet som har uppdraget att möta </a:t>
            </a:r>
            <a:r>
              <a:rPr lang="sv-SE" dirty="0" smtClean="0"/>
              <a:t>personens </a:t>
            </a:r>
            <a:r>
              <a:rPr lang="sv-SE" dirty="0"/>
              <a:t>individuella behov. </a:t>
            </a:r>
            <a:endParaRPr lang="sv-SE" dirty="0" smtClean="0"/>
          </a:p>
          <a:p>
            <a:pPr marL="342900" indent="-342900"/>
            <a:r>
              <a:rPr lang="sv-SE" dirty="0" smtClean="0"/>
              <a:t>Patienter </a:t>
            </a:r>
            <a:r>
              <a:rPr lang="sv-SE" dirty="0"/>
              <a:t>och </a:t>
            </a:r>
            <a:r>
              <a:rPr lang="sv-SE" dirty="0" smtClean="0"/>
              <a:t>remisser ska inte </a:t>
            </a:r>
            <a:r>
              <a:rPr lang="sv-SE" dirty="0"/>
              <a:t>bollas runt inom </a:t>
            </a:r>
            <a:r>
              <a:rPr lang="sv-SE" dirty="0" smtClean="0"/>
              <a:t>vårdorganisationen</a:t>
            </a:r>
            <a:endParaRPr lang="sv-SE" dirty="0"/>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6EF070-D4A1-4BBC-95E2-C540A084EC01}" type="datetime1">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2024-09-20</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803296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10547" y="1"/>
            <a:ext cx="10619403" cy="1102290"/>
          </a:xfrm>
        </p:spPr>
        <p:txBody>
          <a:bodyPr/>
          <a:lstStyle/>
          <a:p>
            <a:r>
              <a:rPr lang="sv-SE" dirty="0" smtClean="0"/>
              <a:t>Uppdrag- En väg in	</a:t>
            </a:r>
            <a:endParaRPr lang="sv-SE" dirty="0"/>
          </a:p>
        </p:txBody>
      </p:sp>
      <p:sp>
        <p:nvSpPr>
          <p:cNvPr id="3" name="Platshållare för innehåll 2"/>
          <p:cNvSpPr>
            <a:spLocks noGrp="1"/>
          </p:cNvSpPr>
          <p:nvPr>
            <p:ph idx="1"/>
          </p:nvPr>
        </p:nvSpPr>
        <p:spPr>
          <a:xfrm>
            <a:off x="263048" y="1102291"/>
            <a:ext cx="11085533" cy="5074672"/>
          </a:xfrm>
        </p:spPr>
        <p:txBody>
          <a:bodyPr>
            <a:noAutofit/>
          </a:bodyPr>
          <a:lstStyle/>
          <a:p>
            <a:pPr>
              <a:lnSpc>
                <a:spcPct val="110000"/>
              </a:lnSpc>
            </a:pPr>
            <a:r>
              <a:rPr lang="sv-SE" sz="2200" dirty="0"/>
              <a:t>Genom att erbjuda </a:t>
            </a:r>
            <a:r>
              <a:rPr lang="sv-SE" sz="2200" b="1" i="1" dirty="0"/>
              <a:t>en regiongemensam ingång </a:t>
            </a:r>
            <a:r>
              <a:rPr lang="sv-SE" sz="2200" dirty="0"/>
              <a:t>skapa en mer patientsäker och jämlik vård oavsett var i länet man bor</a:t>
            </a:r>
          </a:p>
          <a:p>
            <a:pPr>
              <a:lnSpc>
                <a:spcPct val="110000"/>
              </a:lnSpc>
            </a:pPr>
            <a:r>
              <a:rPr lang="sv-SE" sz="2200" dirty="0" smtClean="0"/>
              <a:t>Arbetet </a:t>
            </a:r>
            <a:r>
              <a:rPr lang="sv-SE" sz="2200" dirty="0"/>
              <a:t>ska integreras med rådande digitala lösningar så </a:t>
            </a:r>
            <a:r>
              <a:rPr lang="sv-SE" sz="2200" dirty="0" smtClean="0"/>
              <a:t>som 1177 Direkt och 1177 </a:t>
            </a:r>
            <a:r>
              <a:rPr lang="sv-SE" sz="2200" dirty="0"/>
              <a:t>och </a:t>
            </a:r>
            <a:r>
              <a:rPr lang="sv-SE" sz="2200" dirty="0" smtClean="0"/>
              <a:t>för </a:t>
            </a:r>
            <a:r>
              <a:rPr lang="sv-SE" sz="2200" dirty="0"/>
              <a:t>att invånarna ska kunna dra nytta av en enklare väg att söka </a:t>
            </a:r>
            <a:r>
              <a:rPr lang="sv-SE" sz="2200" dirty="0" smtClean="0"/>
              <a:t>vård</a:t>
            </a:r>
          </a:p>
          <a:p>
            <a:pPr>
              <a:lnSpc>
                <a:spcPct val="110000"/>
              </a:lnSpc>
            </a:pPr>
            <a:r>
              <a:rPr lang="sv-SE" sz="2200" dirty="0" smtClean="0"/>
              <a:t>En första enkel </a:t>
            </a:r>
            <a:r>
              <a:rPr lang="sv-SE" sz="2200" b="1" dirty="0" smtClean="0"/>
              <a:t>digital</a:t>
            </a:r>
            <a:r>
              <a:rPr lang="sv-SE" sz="2200" dirty="0" smtClean="0"/>
              <a:t> </a:t>
            </a:r>
            <a:r>
              <a:rPr lang="sv-SE" sz="2200" dirty="0" err="1" smtClean="0"/>
              <a:t>triagering</a:t>
            </a:r>
            <a:endParaRPr lang="sv-SE" sz="2200" dirty="0" smtClean="0"/>
          </a:p>
          <a:p>
            <a:pPr>
              <a:lnSpc>
                <a:spcPct val="110000"/>
              </a:lnSpc>
            </a:pPr>
            <a:r>
              <a:rPr lang="sv-SE" sz="2200" dirty="0" smtClean="0"/>
              <a:t>Skapa </a:t>
            </a:r>
            <a:r>
              <a:rPr lang="sv-SE" sz="2200" dirty="0"/>
              <a:t>en god tillgänglighet till såväl rådgivning</a:t>
            </a:r>
            <a:r>
              <a:rPr lang="sv-SE" sz="2200" b="1" dirty="0"/>
              <a:t> </a:t>
            </a:r>
            <a:r>
              <a:rPr lang="sv-SE" sz="2200" dirty="0"/>
              <a:t>som en första medicinsk bedömning. Vid behov av </a:t>
            </a:r>
            <a:r>
              <a:rPr lang="sv-SE" sz="2200" dirty="0" smtClean="0"/>
              <a:t>fortsatta </a:t>
            </a:r>
            <a:r>
              <a:rPr lang="sv-SE" sz="2200" dirty="0"/>
              <a:t>insatser inom första linjen eller specialistvården skall tid för detta ges i direkt anslutning till första </a:t>
            </a:r>
            <a:r>
              <a:rPr lang="sv-SE" sz="2200" dirty="0" smtClean="0"/>
              <a:t>kontakten</a:t>
            </a:r>
          </a:p>
          <a:p>
            <a:pPr>
              <a:lnSpc>
                <a:spcPct val="110000"/>
              </a:lnSpc>
            </a:pPr>
            <a:r>
              <a:rPr lang="sv-SE" sz="2200" dirty="0" smtClean="0"/>
              <a:t>Förhoppning </a:t>
            </a:r>
            <a:r>
              <a:rPr lang="sv-SE" sz="2200" dirty="0"/>
              <a:t>att triageringen på sikt kan säkerställa att barn och unga hamnar på rätt instans från början och därmed kunna påbörja behandling i </a:t>
            </a:r>
            <a:r>
              <a:rPr lang="sv-SE" sz="2200" dirty="0" smtClean="0"/>
              <a:t>tid</a:t>
            </a:r>
          </a:p>
          <a:p>
            <a:pPr>
              <a:lnSpc>
                <a:spcPct val="110000"/>
              </a:lnSpc>
            </a:pPr>
            <a:r>
              <a:rPr lang="sv-SE" sz="2200" dirty="0" smtClean="0"/>
              <a:t>Stärkt samverkan med </a:t>
            </a:r>
            <a:r>
              <a:rPr lang="sv-SE" sz="2200" b="1" dirty="0" smtClean="0"/>
              <a:t>kommunala aktörer </a:t>
            </a:r>
            <a:r>
              <a:rPr lang="sv-SE" sz="2200" dirty="0" smtClean="0"/>
              <a:t>som elevhälsa/skola </a:t>
            </a:r>
            <a:r>
              <a:rPr lang="sv-SE" sz="2200" dirty="0"/>
              <a:t>och </a:t>
            </a:r>
            <a:r>
              <a:rPr lang="sv-SE" sz="2200" dirty="0" smtClean="0"/>
              <a:t>socialtjänst</a:t>
            </a:r>
            <a:endParaRPr lang="sv-SE" sz="2200" dirty="0"/>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6EF070-D4A1-4BBC-95E2-C540A084EC01}" type="datetime1">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2024-09-20</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4061670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10547" y="667820"/>
            <a:ext cx="10619403" cy="907887"/>
          </a:xfrm>
        </p:spPr>
        <p:txBody>
          <a:bodyPr>
            <a:normAutofit fontScale="90000"/>
          </a:bodyPr>
          <a:lstStyle/>
          <a:p>
            <a:r>
              <a:rPr lang="sv-SE" dirty="0" smtClean="0"/>
              <a:t>Kommunrepresentanter i projektgruppen?	</a:t>
            </a:r>
            <a:endParaRPr lang="sv-SE" dirty="0"/>
          </a:p>
        </p:txBody>
      </p:sp>
      <p:sp>
        <p:nvSpPr>
          <p:cNvPr id="3" name="Platshållare för innehåll 2"/>
          <p:cNvSpPr>
            <a:spLocks noGrp="1"/>
          </p:cNvSpPr>
          <p:nvPr>
            <p:ph idx="1"/>
          </p:nvPr>
        </p:nvSpPr>
        <p:spPr>
          <a:xfrm>
            <a:off x="410547" y="1919335"/>
            <a:ext cx="11370906" cy="4257628"/>
          </a:xfrm>
        </p:spPr>
        <p:txBody>
          <a:bodyPr/>
          <a:lstStyle/>
          <a:p>
            <a:r>
              <a:rPr lang="sv-SE" dirty="0" smtClean="0"/>
              <a:t>Önskvärt med en representant från socialtjänst elevhälsa. Förslagsvis adjungerande.</a:t>
            </a:r>
          </a:p>
          <a:p>
            <a:pPr marL="0" indent="0">
              <a:buNone/>
            </a:pPr>
            <a:endParaRPr lang="sv-SE" dirty="0"/>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6EF070-D4A1-4BBC-95E2-C540A084EC01}" type="datetime1">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2024-09-20</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27263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Kontaktuppgifter </a:t>
            </a:r>
            <a:endParaRPr lang="sv-SE" dirty="0"/>
          </a:p>
        </p:txBody>
      </p:sp>
      <p:sp>
        <p:nvSpPr>
          <p:cNvPr id="3" name="Platshållare för innehåll 2"/>
          <p:cNvSpPr>
            <a:spLocks noGrp="1"/>
          </p:cNvSpPr>
          <p:nvPr>
            <p:ph idx="1"/>
          </p:nvPr>
        </p:nvSpPr>
        <p:spPr/>
        <p:txBody>
          <a:bodyPr/>
          <a:lstStyle/>
          <a:p>
            <a:r>
              <a:rPr lang="sv-SE" dirty="0" smtClean="0"/>
              <a:t>Vid förslag på representant eller frågor och funderingar kontakta:</a:t>
            </a:r>
          </a:p>
          <a:p>
            <a:pPr marL="0" indent="0">
              <a:buNone/>
            </a:pPr>
            <a:endParaRPr lang="sv-SE" dirty="0">
              <a:hlinkClick r:id="rId2"/>
            </a:endParaRPr>
          </a:p>
          <a:p>
            <a:pPr marL="0" indent="0">
              <a:buNone/>
            </a:pPr>
            <a:r>
              <a:rPr lang="sv-SE" dirty="0" smtClean="0">
                <a:hlinkClick r:id="rId2"/>
              </a:rPr>
              <a:t>Mia.lehnberg@regiondalarna.se</a:t>
            </a:r>
            <a:endParaRPr lang="sv-SE" dirty="0" smtClean="0"/>
          </a:p>
          <a:p>
            <a:pPr marL="0" indent="0">
              <a:buNone/>
            </a:pPr>
            <a:r>
              <a:rPr lang="sv-SE" dirty="0" smtClean="0"/>
              <a:t>Tfn. 072-141 02 89</a:t>
            </a:r>
            <a:endParaRPr lang="sv-SE" dirty="0"/>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6EF070-D4A1-4BBC-95E2-C540A084EC01}" type="datetime1">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2024-09-20</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196485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marL="41910" indent="0">
              <a:spcAft>
                <a:spcPts val="0"/>
              </a:spcAft>
              <a:buNone/>
            </a:pPr>
            <a:r>
              <a:rPr lang="sv-SE" b="1" kern="0" spc="-10" dirty="0">
                <a:solidFill>
                  <a:srgbClr val="000000"/>
                </a:solidFill>
                <a:latin typeface="Arial" panose="020B0604020202020204" pitchFamily="34" charset="0"/>
                <a:ea typeface="Calibri" panose="020F0502020204030204" pitchFamily="34" charset="0"/>
                <a:cs typeface="Times New Roman" panose="02020603050405020304" pitchFamily="18" charset="0"/>
              </a:rPr>
              <a:t>Länschefsnätverket beslutade:</a:t>
            </a:r>
            <a:endParaRPr lang="sv-SE" kern="100" dirty="0">
              <a:latin typeface="Calibri" panose="020F0502020204030204" pitchFamily="34" charset="0"/>
              <a:ea typeface="Calibri" panose="020F0502020204030204" pitchFamily="34" charset="0"/>
              <a:cs typeface="Times New Roman" panose="02020603050405020304" pitchFamily="18" charset="0"/>
            </a:endParaRPr>
          </a:p>
          <a:p>
            <a:pPr marL="41910" indent="0">
              <a:spcAft>
                <a:spcPts val="0"/>
              </a:spcAft>
              <a:buNone/>
            </a:pPr>
            <a:r>
              <a:rPr lang="sv-SE" b="1" u="sng" kern="0" spc="-10" dirty="0">
                <a:solidFill>
                  <a:srgbClr val="000000"/>
                </a:solidFill>
                <a:latin typeface="Arial" panose="020B0604020202020204" pitchFamily="34" charset="0"/>
                <a:ea typeface="Calibri" panose="020F0502020204030204" pitchFamily="34" charset="0"/>
                <a:cs typeface="Times New Roman" panose="02020603050405020304" pitchFamily="18" charset="0"/>
              </a:rPr>
              <a:t>att</a:t>
            </a:r>
            <a:r>
              <a:rPr lang="sv-SE" b="1" kern="0" spc="-10" dirty="0">
                <a:solidFill>
                  <a:srgbClr val="000000"/>
                </a:solidFill>
                <a:latin typeface="Arial" panose="020B0604020202020204" pitchFamily="34" charset="0"/>
                <a:ea typeface="Calibri" panose="020F0502020204030204" pitchFamily="34" charset="0"/>
                <a:cs typeface="Times New Roman" panose="02020603050405020304" pitchFamily="18" charset="0"/>
              </a:rPr>
              <a:t> lägga informationen till handlingarna.</a:t>
            </a:r>
            <a:endParaRPr lang="sv-SE"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datum 2"/>
          <p:cNvSpPr>
            <a:spLocks noGrp="1"/>
          </p:cNvSpPr>
          <p:nvPr>
            <p:ph type="dt" sz="half" idx="10"/>
          </p:nvPr>
        </p:nvSpPr>
        <p:spPr/>
        <p:txBody>
          <a:bodyPr/>
          <a:lstStyle/>
          <a:p>
            <a:fld id="{9C5C3358-106F-4A3A-8507-6544091CE7EB}" type="datetime1">
              <a:rPr lang="sv-SE" smtClean="0"/>
              <a:t>2024-09-20</a:t>
            </a:fld>
            <a:endParaRPr lang="sv-SE" dirty="0"/>
          </a:p>
        </p:txBody>
      </p:sp>
      <p:sp>
        <p:nvSpPr>
          <p:cNvPr id="4" name="Platshållare för sidfot 3"/>
          <p:cNvSpPr>
            <a:spLocks noGrp="1"/>
          </p:cNvSpPr>
          <p:nvPr>
            <p:ph type="ftr" sz="quarter" idx="11"/>
          </p:nvPr>
        </p:nvSpPr>
        <p:spPr/>
        <p:txBody>
          <a:bodyPr/>
          <a:lstStyle/>
          <a:p>
            <a:r>
              <a:rPr lang="sv-SE" smtClean="0"/>
              <a:t>Sidfot</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28</a:t>
            </a:fld>
            <a:endParaRPr lang="sv-SE" dirty="0"/>
          </a:p>
        </p:txBody>
      </p:sp>
      <p:sp>
        <p:nvSpPr>
          <p:cNvPr id="6" name="Rubrik 5"/>
          <p:cNvSpPr>
            <a:spLocks noGrp="1"/>
          </p:cNvSpPr>
          <p:nvPr>
            <p:ph type="title"/>
          </p:nvPr>
        </p:nvSpPr>
        <p:spPr/>
        <p:txBody>
          <a:bodyPr/>
          <a:lstStyle/>
          <a:p>
            <a:r>
              <a:rPr lang="sv-SE" dirty="0" smtClean="0"/>
              <a:t>Beslut</a:t>
            </a:r>
            <a:endParaRPr lang="sv-SE" dirty="0"/>
          </a:p>
        </p:txBody>
      </p:sp>
    </p:spTree>
    <p:extLst>
      <p:ext uri="{BB962C8B-B14F-4D97-AF65-F5344CB8AC3E}">
        <p14:creationId xmlns:p14="http://schemas.microsoft.com/office/powerpoint/2010/main" val="2692733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title="Titelbild"/>
          <p:cNvSpPr>
            <a:spLocks noGrp="1"/>
          </p:cNvSpPr>
          <p:nvPr>
            <p:ph type="pic" sz="quarter" idx="10"/>
          </p:nvPr>
        </p:nvSpPr>
        <p:spPr>
          <a:xfrm>
            <a:off x="0" y="-2681"/>
            <a:ext cx="12192000" cy="6858000"/>
          </a:xfrm>
        </p:spPr>
      </p:sp>
      <p:sp>
        <p:nvSpPr>
          <p:cNvPr id="3" name="Rubrik"/>
          <p:cNvSpPr>
            <a:spLocks noGrp="1"/>
          </p:cNvSpPr>
          <p:nvPr>
            <p:ph type="ctrTitle"/>
          </p:nvPr>
        </p:nvSpPr>
        <p:spPr/>
        <p:txBody>
          <a:bodyPr/>
          <a:lstStyle/>
          <a:p>
            <a:r>
              <a:rPr lang="sv-SE" dirty="0" smtClean="0"/>
              <a:t>Vårdplatser utifrån behov</a:t>
            </a:r>
            <a:endParaRPr lang="sv-SE" dirty="0"/>
          </a:p>
        </p:txBody>
      </p:sp>
      <p:sp>
        <p:nvSpPr>
          <p:cNvPr id="4" name="Underrubrik"/>
          <p:cNvSpPr>
            <a:spLocks noGrp="1"/>
          </p:cNvSpPr>
          <p:nvPr>
            <p:ph type="subTitle" idx="1"/>
          </p:nvPr>
        </p:nvSpPr>
        <p:spPr/>
        <p:txBody>
          <a:bodyPr/>
          <a:lstStyle/>
          <a:p>
            <a:r>
              <a:rPr lang="sv-SE" dirty="0"/>
              <a:t>Länschefsnätverk </a:t>
            </a:r>
            <a:r>
              <a:rPr lang="sv-SE" dirty="0" smtClean="0"/>
              <a:t>230913</a:t>
            </a:r>
          </a:p>
          <a:p>
            <a:r>
              <a:rPr lang="sv-SE" dirty="0" smtClean="0"/>
              <a:t>Anna Karin Meissner och Annika Olofsson</a:t>
            </a:r>
            <a:endParaRPr lang="sv-SE" dirty="0"/>
          </a:p>
        </p:txBody>
      </p:sp>
      <p:grpSp>
        <p:nvGrpSpPr>
          <p:cNvPr id="6" name="Logotyp" title="Region Dalarnas logotyp"/>
          <p:cNvGrpSpPr>
            <a:grpSpLocks noChangeAspect="1"/>
          </p:cNvGrpSpPr>
          <p:nvPr/>
        </p:nvGrpSpPr>
        <p:grpSpPr>
          <a:xfrm>
            <a:off x="4914611" y="5408725"/>
            <a:ext cx="2362778" cy="900000"/>
            <a:chOff x="-2576825" y="3432175"/>
            <a:chExt cx="1679575" cy="639763"/>
          </a:xfrm>
          <a:solidFill>
            <a:schemeClr val="bg1"/>
          </a:solidFill>
        </p:grpSpPr>
        <p:sp>
          <p:nvSpPr>
            <p:cNvPr id="7"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8"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9"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0"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1"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2"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3"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20"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265705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latshållare för innehåll 6"/>
          <p:cNvGraphicFramePr>
            <a:graphicFrameLocks noGrp="1"/>
          </p:cNvGraphicFramePr>
          <p:nvPr>
            <p:ph idx="1"/>
            <p:extLst/>
          </p:nvPr>
        </p:nvGraphicFramePr>
        <p:xfrm>
          <a:off x="411163" y="2439988"/>
          <a:ext cx="11369676" cy="2194560"/>
        </p:xfrm>
        <a:graphic>
          <a:graphicData uri="http://schemas.openxmlformats.org/drawingml/2006/table">
            <a:tbl>
              <a:tblPr firstRow="1" bandRow="1">
                <a:tableStyleId>{BC89EF96-8CEA-46FF-86C4-4CE0E7609802}</a:tableStyleId>
              </a:tblPr>
              <a:tblGrid>
                <a:gridCol w="4672466">
                  <a:extLst>
                    <a:ext uri="{9D8B030D-6E8A-4147-A177-3AD203B41FA5}">
                      <a16:colId xmlns:a16="http://schemas.microsoft.com/office/drawing/2014/main" val="2554936862"/>
                    </a:ext>
                  </a:extLst>
                </a:gridCol>
                <a:gridCol w="3385457">
                  <a:extLst>
                    <a:ext uri="{9D8B030D-6E8A-4147-A177-3AD203B41FA5}">
                      <a16:colId xmlns:a16="http://schemas.microsoft.com/office/drawing/2014/main" val="2977907335"/>
                    </a:ext>
                  </a:extLst>
                </a:gridCol>
                <a:gridCol w="3311753">
                  <a:extLst>
                    <a:ext uri="{9D8B030D-6E8A-4147-A177-3AD203B41FA5}">
                      <a16:colId xmlns:a16="http://schemas.microsoft.com/office/drawing/2014/main" val="3615657865"/>
                    </a:ext>
                  </a:extLst>
                </a:gridCol>
              </a:tblGrid>
              <a:tr h="370840">
                <a:tc>
                  <a:txBody>
                    <a:bodyPr/>
                    <a:lstStyle/>
                    <a:p>
                      <a:endParaRPr lang="sv-SE" sz="2400" dirty="0"/>
                    </a:p>
                  </a:txBody>
                  <a:tcPr/>
                </a:tc>
                <a:tc>
                  <a:txBody>
                    <a:bodyPr/>
                    <a:lstStyle/>
                    <a:p>
                      <a:r>
                        <a:rPr lang="sv-SE" sz="2400" dirty="0" smtClean="0"/>
                        <a:t>Pott</a:t>
                      </a:r>
                      <a:r>
                        <a:rPr lang="sv-SE" sz="2400" baseline="0" dirty="0" smtClean="0"/>
                        <a:t> 1 – </a:t>
                      </a:r>
                    </a:p>
                    <a:p>
                      <a:r>
                        <a:rPr lang="sv-SE" sz="2400" baseline="0" dirty="0" smtClean="0"/>
                        <a:t>Barn och unga</a:t>
                      </a:r>
                      <a:endParaRPr lang="sv-SE" sz="2400" dirty="0"/>
                    </a:p>
                  </a:txBody>
                  <a:tcPr/>
                </a:tc>
                <a:tc>
                  <a:txBody>
                    <a:bodyPr/>
                    <a:lstStyle/>
                    <a:p>
                      <a:r>
                        <a:rPr lang="sv-SE" sz="2400" dirty="0" smtClean="0"/>
                        <a:t>Pott 2</a:t>
                      </a:r>
                      <a:r>
                        <a:rPr lang="sv-SE" sz="2400" baseline="0" dirty="0" smtClean="0"/>
                        <a:t> – Suicidprevention</a:t>
                      </a:r>
                      <a:endParaRPr lang="sv-SE" sz="2400" dirty="0"/>
                    </a:p>
                  </a:txBody>
                  <a:tcPr/>
                </a:tc>
                <a:extLst>
                  <a:ext uri="{0D108BD9-81ED-4DB2-BD59-A6C34878D82A}">
                    <a16:rowId xmlns:a16="http://schemas.microsoft.com/office/drawing/2014/main" val="1780982367"/>
                  </a:ext>
                </a:extLst>
              </a:tr>
              <a:tr h="370840">
                <a:tc>
                  <a:txBody>
                    <a:bodyPr/>
                    <a:lstStyle/>
                    <a:p>
                      <a:r>
                        <a:rPr lang="sv-SE" sz="2400" dirty="0" smtClean="0"/>
                        <a:t>Totalt medel</a:t>
                      </a:r>
                      <a:r>
                        <a:rPr lang="sv-SE" sz="2400" baseline="0" dirty="0" smtClean="0"/>
                        <a:t> från start</a:t>
                      </a:r>
                      <a:endParaRPr lang="sv-SE" sz="2400" dirty="0"/>
                    </a:p>
                  </a:txBody>
                  <a:tcPr/>
                </a:tc>
                <a:tc>
                  <a:txBody>
                    <a:bodyPr/>
                    <a:lstStyle/>
                    <a:p>
                      <a:r>
                        <a:rPr lang="sv-SE" sz="2400" dirty="0" smtClean="0"/>
                        <a:t>2 330 883 kr</a:t>
                      </a:r>
                      <a:endParaRPr lang="sv-SE" sz="2400" dirty="0"/>
                    </a:p>
                  </a:txBody>
                  <a:tcPr/>
                </a:tc>
                <a:tc>
                  <a:txBody>
                    <a:bodyPr/>
                    <a:lstStyle/>
                    <a:p>
                      <a:r>
                        <a:rPr lang="sv-SE" sz="2400" dirty="0" smtClean="0"/>
                        <a:t>3 034 343 kr</a:t>
                      </a:r>
                      <a:endParaRPr lang="sv-SE" sz="2400" dirty="0"/>
                    </a:p>
                  </a:txBody>
                  <a:tcPr/>
                </a:tc>
                <a:extLst>
                  <a:ext uri="{0D108BD9-81ED-4DB2-BD59-A6C34878D82A}">
                    <a16:rowId xmlns:a16="http://schemas.microsoft.com/office/drawing/2014/main" val="2877477500"/>
                  </a:ext>
                </a:extLst>
              </a:tr>
              <a:tr h="370840">
                <a:tc>
                  <a:txBody>
                    <a:bodyPr/>
                    <a:lstStyle/>
                    <a:p>
                      <a:r>
                        <a:rPr lang="sv-SE" sz="2400" dirty="0" smtClean="0"/>
                        <a:t>Antal beviljade projekt</a:t>
                      </a:r>
                      <a:endParaRPr lang="sv-SE" sz="2400" dirty="0"/>
                    </a:p>
                  </a:txBody>
                  <a:tcPr/>
                </a:tc>
                <a:tc>
                  <a:txBody>
                    <a:bodyPr/>
                    <a:lstStyle/>
                    <a:p>
                      <a:r>
                        <a:rPr lang="sv-SE" sz="2400" dirty="0" smtClean="0"/>
                        <a:t>3</a:t>
                      </a:r>
                      <a:endParaRPr lang="sv-SE" sz="2400" dirty="0"/>
                    </a:p>
                  </a:txBody>
                  <a:tcPr/>
                </a:tc>
                <a:tc>
                  <a:txBody>
                    <a:bodyPr/>
                    <a:lstStyle/>
                    <a:p>
                      <a:r>
                        <a:rPr lang="sv-SE" sz="2400" dirty="0" smtClean="0"/>
                        <a:t>3</a:t>
                      </a:r>
                      <a:endParaRPr lang="sv-SE" sz="2400" dirty="0"/>
                    </a:p>
                  </a:txBody>
                  <a:tcPr/>
                </a:tc>
                <a:extLst>
                  <a:ext uri="{0D108BD9-81ED-4DB2-BD59-A6C34878D82A}">
                    <a16:rowId xmlns:a16="http://schemas.microsoft.com/office/drawing/2014/main" val="2385293539"/>
                  </a:ext>
                </a:extLst>
              </a:tr>
              <a:tr h="370840">
                <a:tc>
                  <a:txBody>
                    <a:bodyPr/>
                    <a:lstStyle/>
                    <a:p>
                      <a:r>
                        <a:rPr lang="sv-SE" sz="2400" dirty="0" smtClean="0"/>
                        <a:t>Kvarvarande medel per 240826</a:t>
                      </a:r>
                      <a:endParaRPr lang="sv-SE" sz="2400" dirty="0"/>
                    </a:p>
                  </a:txBody>
                  <a:tcPr/>
                </a:tc>
                <a:tc>
                  <a:txBody>
                    <a:bodyPr/>
                    <a:lstStyle/>
                    <a:p>
                      <a:r>
                        <a:rPr lang="sv-SE" sz="2400" dirty="0" smtClean="0"/>
                        <a:t>1 499 083 kr</a:t>
                      </a:r>
                      <a:endParaRPr lang="sv-SE" sz="2400" dirty="0"/>
                    </a:p>
                  </a:txBody>
                  <a:tcPr/>
                </a:tc>
                <a:tc>
                  <a:txBody>
                    <a:bodyPr/>
                    <a:lstStyle/>
                    <a:p>
                      <a:r>
                        <a:rPr lang="sv-SE" sz="2400" dirty="0" smtClean="0"/>
                        <a:t>2 569 343 kr</a:t>
                      </a:r>
                      <a:endParaRPr lang="sv-SE" sz="2400" dirty="0"/>
                    </a:p>
                  </a:txBody>
                  <a:tcPr/>
                </a:tc>
                <a:extLst>
                  <a:ext uri="{0D108BD9-81ED-4DB2-BD59-A6C34878D82A}">
                    <a16:rowId xmlns:a16="http://schemas.microsoft.com/office/drawing/2014/main" val="1174208470"/>
                  </a:ext>
                </a:extLst>
              </a:tr>
            </a:tbl>
          </a:graphicData>
        </a:graphic>
      </p:graphicFrame>
      <p:sp>
        <p:nvSpPr>
          <p:cNvPr id="3" name="Platshållare för datum 2"/>
          <p:cNvSpPr>
            <a:spLocks noGrp="1"/>
          </p:cNvSpPr>
          <p:nvPr>
            <p:ph type="dt" sz="half" idx="10"/>
          </p:nvPr>
        </p:nvSpPr>
        <p:spPr/>
        <p:txBody>
          <a:bodyPr/>
          <a:lstStyle/>
          <a:p>
            <a:fld id="{9C5C3358-106F-4A3A-8507-6544091CE7EB}" type="datetime1">
              <a:rPr lang="sv-SE" smtClean="0"/>
              <a:t>2024-09-20</a:t>
            </a:fld>
            <a:endParaRPr lang="sv-SE" dirty="0"/>
          </a:p>
        </p:txBody>
      </p:sp>
      <p:sp>
        <p:nvSpPr>
          <p:cNvPr id="4" name="Platshållare för sidfot 3"/>
          <p:cNvSpPr>
            <a:spLocks noGrp="1"/>
          </p:cNvSpPr>
          <p:nvPr>
            <p:ph type="ftr" sz="quarter" idx="11"/>
          </p:nvPr>
        </p:nvSpPr>
        <p:spPr/>
        <p:txBody>
          <a:bodyPr/>
          <a:lstStyle/>
          <a:p>
            <a:r>
              <a:rPr lang="sv-SE" smtClean="0"/>
              <a:t>Sidfot</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3</a:t>
            </a:fld>
            <a:endParaRPr lang="sv-SE" dirty="0"/>
          </a:p>
        </p:txBody>
      </p:sp>
      <p:sp>
        <p:nvSpPr>
          <p:cNvPr id="6" name="Rubrik 5"/>
          <p:cNvSpPr>
            <a:spLocks noGrp="1"/>
          </p:cNvSpPr>
          <p:nvPr>
            <p:ph type="title"/>
          </p:nvPr>
        </p:nvSpPr>
        <p:spPr/>
        <p:txBody>
          <a:bodyPr/>
          <a:lstStyle/>
          <a:p>
            <a:r>
              <a:rPr lang="sv-SE" dirty="0" smtClean="0"/>
              <a:t>Uppföljning ÖK Psykisk hälsa 2024</a:t>
            </a:r>
            <a:endParaRPr lang="sv-SE" dirty="0"/>
          </a:p>
        </p:txBody>
      </p:sp>
    </p:spTree>
    <p:extLst>
      <p:ext uri="{BB962C8B-B14F-4D97-AF65-F5344CB8AC3E}">
        <p14:creationId xmlns:p14="http://schemas.microsoft.com/office/powerpoint/2010/main" val="8367176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smtClean="0">
                <a:ln>
                  <a:noFill/>
                </a:ln>
                <a:solidFill>
                  <a:prstClr val="black">
                    <a:alpha val="50000"/>
                  </a:prstClr>
                </a:solidFill>
                <a:effectLst/>
                <a:uLnTx/>
                <a:uFillTx/>
                <a:latin typeface="Arial"/>
                <a:ea typeface="+mn-ea"/>
                <a:cs typeface="+mn-cs"/>
              </a:rPr>
              <a:t>Vårdplatser utifrån behov</a:t>
            </a:r>
            <a:r>
              <a:rPr kumimoji="0" lang="sv-SE" sz="1050" b="1" i="0" u="none" strike="noStrike" kern="1200" cap="none" spc="0" normalizeH="0" baseline="0" noProof="0" dirty="0" smtClean="0">
                <a:ln>
                  <a:noFill/>
                </a:ln>
                <a:solidFill>
                  <a:prstClr val="black">
                    <a:alpha val="50000"/>
                  </a:prstClr>
                </a:solidFill>
                <a:effectLst/>
                <a:uLnTx/>
                <a:uFillTx/>
                <a:latin typeface="Arial"/>
                <a:ea typeface="+mn-ea"/>
                <a:cs typeface="Arial" panose="020B0604020202020204" pitchFamily="34" charset="0"/>
              </a:rPr>
              <a:t>►</a:t>
            </a:r>
            <a:r>
              <a:rPr kumimoji="0" lang="sv-SE" sz="1050" b="1" i="0" u="none" strike="noStrike" kern="1200" cap="none" spc="0" normalizeH="0" baseline="0" noProof="0" dirty="0" smtClean="0">
                <a:ln>
                  <a:noFill/>
                </a:ln>
                <a:solidFill>
                  <a:prstClr val="black">
                    <a:alpha val="50000"/>
                  </a:prstClr>
                </a:solidFill>
                <a:effectLst/>
                <a:uLnTx/>
                <a:uFillTx/>
                <a:latin typeface="Arial"/>
                <a:ea typeface="+mn-ea"/>
                <a:cs typeface="+mn-cs"/>
              </a:rPr>
              <a:t> </a:t>
            </a:r>
            <a:r>
              <a:rPr kumimoji="0" lang="sv-SE" sz="1050" b="1" i="0" u="none" strike="noStrike" kern="1200" cap="none" spc="0" normalizeH="0" baseline="0" noProof="0" dirty="0" smtClean="0">
                <a:ln>
                  <a:noFill/>
                </a:ln>
                <a:solidFill>
                  <a:srgbClr val="DB3747"/>
                </a:solidFill>
                <a:effectLst/>
                <a:uLnTx/>
                <a:uFillTx/>
                <a:latin typeface="Arial"/>
                <a:ea typeface="+mn-ea"/>
                <a:cs typeface="+mn-cs"/>
              </a:rPr>
              <a:t>2024</a:t>
            </a:r>
            <a:endParaRPr kumimoji="0" lang="sv-SE" sz="1050" b="1" i="0" u="none" strike="noStrike" kern="1200" cap="none" spc="0" normalizeH="0" baseline="0" noProof="0" dirty="0">
              <a:ln>
                <a:noFill/>
              </a:ln>
              <a:solidFill>
                <a:srgbClr val="DB3747"/>
              </a:solidFill>
              <a:effectLst/>
              <a:uLnTx/>
              <a:uFillTx/>
              <a:latin typeface="Arial"/>
              <a:ea typeface="+mn-ea"/>
              <a:cs typeface="+mn-cs"/>
            </a:endParaRPr>
          </a:p>
        </p:txBody>
      </p:sp>
      <p:graphicFrame>
        <p:nvGraphicFramePr>
          <p:cNvPr id="5" name="Diagram 4"/>
          <p:cNvGraphicFramePr/>
          <p:nvPr>
            <p:extLst/>
          </p:nvPr>
        </p:nvGraphicFramePr>
        <p:xfrm>
          <a:off x="914400" y="691484"/>
          <a:ext cx="9982199" cy="29495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ruta 5"/>
          <p:cNvSpPr txBox="1"/>
          <p:nvPr/>
        </p:nvSpPr>
        <p:spPr>
          <a:xfrm>
            <a:off x="976460" y="3579201"/>
            <a:ext cx="2177287" cy="332398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smtClean="0">
                <a:ln>
                  <a:noFill/>
                </a:ln>
                <a:solidFill>
                  <a:prstClr val="black"/>
                </a:solidFill>
                <a:effectLst/>
                <a:uLnTx/>
                <a:uFillTx/>
                <a:latin typeface="Arial"/>
                <a:ea typeface="+mn-ea"/>
                <a:cs typeface="+mn-cs"/>
              </a:rPr>
              <a:t>Faktaunderlag </a:t>
            </a:r>
            <a:r>
              <a:rPr kumimoji="0" lang="sv-SE" sz="1400" b="0" i="0" u="none" strike="noStrike" kern="1200" cap="none" spc="0" normalizeH="0" baseline="0" noProof="0" dirty="0">
                <a:ln>
                  <a:noFill/>
                </a:ln>
                <a:solidFill>
                  <a:prstClr val="black"/>
                </a:solidFill>
                <a:effectLst/>
                <a:uLnTx/>
                <a:uFillTx/>
                <a:latin typeface="Arial"/>
                <a:ea typeface="+mn-ea"/>
                <a:cs typeface="+mn-cs"/>
              </a:rPr>
              <a:t>och analys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Målbild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Produktionsanalys och planering </a:t>
            </a:r>
            <a:r>
              <a:rPr kumimoji="0" lang="sv-SE" sz="1400" b="0" i="0" u="none" strike="noStrike" kern="1200" cap="none" spc="0" normalizeH="0" baseline="0" noProof="0" dirty="0" err="1">
                <a:ln>
                  <a:noFill/>
                </a:ln>
                <a:solidFill>
                  <a:prstClr val="black"/>
                </a:solidFill>
                <a:effectLst/>
                <a:uLnTx/>
                <a:uFillTx/>
                <a:latin typeface="Arial"/>
                <a:ea typeface="+mn-ea"/>
                <a:cs typeface="+mn-cs"/>
              </a:rPr>
              <a:t>elektiv</a:t>
            </a:r>
            <a:r>
              <a:rPr kumimoji="0" lang="sv-SE" sz="1400" b="0" i="0" u="none" strike="noStrike" kern="1200" cap="none" spc="0" normalizeH="0" baseline="0" noProof="0" dirty="0">
                <a:ln>
                  <a:noFill/>
                </a:ln>
                <a:solidFill>
                  <a:prstClr val="black"/>
                </a:solidFill>
                <a:effectLst/>
                <a:uLnTx/>
                <a:uFillTx/>
                <a:latin typeface="Arial"/>
                <a:ea typeface="+mn-ea"/>
                <a:cs typeface="+mn-cs"/>
              </a:rPr>
              <a:t> verksamhet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Resursoptimerade </a:t>
            </a:r>
            <a:r>
              <a:rPr kumimoji="0" lang="sv-SE" sz="1400" b="0" i="0" u="none" strike="noStrike" kern="1200" cap="none" spc="0" normalizeH="0" baseline="0" noProof="0" dirty="0" smtClean="0">
                <a:ln>
                  <a:noFill/>
                </a:ln>
                <a:solidFill>
                  <a:prstClr val="black"/>
                </a:solidFill>
                <a:effectLst/>
                <a:uLnTx/>
                <a:uFillTx/>
                <a:latin typeface="Arial"/>
                <a:ea typeface="+mn-ea"/>
                <a:cs typeface="+mn-cs"/>
              </a:rPr>
              <a:t>verksamheter/sammanslagningar</a:t>
            </a: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Uppföljning vårdplatsläget veckovis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400" b="0" i="0" u="none" strike="noStrike" kern="1200" cap="none" spc="0" normalizeH="0" baseline="0" noProof="0" dirty="0" smtClean="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400" b="0" i="0" u="none" strike="noStrike" kern="1200" cap="none" spc="0" normalizeH="0" baseline="0" noProof="0" dirty="0" smtClean="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ruta 6"/>
          <p:cNvSpPr txBox="1"/>
          <p:nvPr/>
        </p:nvSpPr>
        <p:spPr>
          <a:xfrm>
            <a:off x="3579845" y="3579201"/>
            <a:ext cx="2047462" cy="203132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Rekrytering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Kompetensutveckling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Semesterdirektiv</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Semesterperiod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Schemaoptimering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400" b="0" i="0" u="none" strike="noStrike" kern="1200" cap="none" spc="0" normalizeH="0" baseline="0" noProof="0" dirty="0" smtClean="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smtClean="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textruta 7"/>
          <p:cNvSpPr txBox="1"/>
          <p:nvPr/>
        </p:nvSpPr>
        <p:spPr>
          <a:xfrm>
            <a:off x="6096000" y="3579201"/>
            <a:ext cx="2219739" cy="332398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smtClean="0">
                <a:ln>
                  <a:noFill/>
                </a:ln>
                <a:solidFill>
                  <a:prstClr val="black"/>
                </a:solidFill>
                <a:effectLst/>
                <a:uLnTx/>
                <a:uFillTx/>
                <a:latin typeface="Arial"/>
                <a:ea typeface="+mn-ea"/>
                <a:cs typeface="+mn-cs"/>
              </a:rPr>
              <a:t>Akuten- optimerade flöden</a:t>
            </a: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Vårdplatskoordinering- sommaren 2024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Utlokaliseringar (överbeläggningar)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Utskrivningsklara </a:t>
            </a:r>
            <a:endParaRPr kumimoji="0" lang="sv-SE" sz="1400" b="0" i="0" u="none" strike="noStrike" kern="1200" cap="none" spc="0" normalizeH="0" baseline="0" noProof="0" dirty="0" smtClean="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smtClean="0">
                <a:ln>
                  <a:noFill/>
                </a:ln>
                <a:solidFill>
                  <a:prstClr val="black"/>
                </a:solidFill>
                <a:effectLst/>
                <a:uLnTx/>
                <a:uFillTx/>
                <a:latin typeface="Arial"/>
                <a:ea typeface="+mn-ea"/>
                <a:cs typeface="+mn-cs"/>
              </a:rPr>
              <a:t>1:a linjens möten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smtClean="0">
                <a:ln>
                  <a:noFill/>
                </a:ln>
                <a:solidFill>
                  <a:prstClr val="black"/>
                </a:solidFill>
                <a:effectLst/>
                <a:uLnTx/>
                <a:uFillTx/>
                <a:latin typeface="Arial"/>
                <a:ea typeface="+mn-ea"/>
                <a:cs typeface="+mn-cs"/>
              </a:rPr>
              <a:t>Regionövergripande vårdplatsavstämning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smtClean="0">
                <a:ln>
                  <a:noFill/>
                </a:ln>
                <a:solidFill>
                  <a:prstClr val="black"/>
                </a:solidFill>
                <a:effectLst/>
                <a:uLnTx/>
                <a:uFillTx/>
                <a:latin typeface="Arial"/>
                <a:ea typeface="+mn-ea"/>
                <a:cs typeface="+mn-cs"/>
              </a:rPr>
              <a:t>Medverkan från kommuner</a:t>
            </a: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400" b="0" i="0" u="none" strike="noStrike" kern="1200" cap="none" spc="0" normalizeH="0" baseline="0" noProof="0" dirty="0" smtClean="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smtClean="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textruta 8"/>
          <p:cNvSpPr txBox="1"/>
          <p:nvPr/>
        </p:nvSpPr>
        <p:spPr>
          <a:xfrm>
            <a:off x="8888215" y="3579201"/>
            <a:ext cx="2477077" cy="160043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smtClean="0">
                <a:ln>
                  <a:noFill/>
                </a:ln>
                <a:solidFill>
                  <a:prstClr val="black"/>
                </a:solidFill>
                <a:effectLst/>
                <a:uLnTx/>
                <a:uFillTx/>
                <a:latin typeface="Arial"/>
                <a:ea typeface="+mn-ea"/>
                <a:cs typeface="+mn-cs"/>
              </a:rPr>
              <a:t>Kontaktvägar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smtClean="0">
                <a:ln>
                  <a:noFill/>
                </a:ln>
                <a:solidFill>
                  <a:prstClr val="black"/>
                </a:solidFill>
                <a:effectLst/>
                <a:uLnTx/>
                <a:uFillTx/>
                <a:latin typeface="Arial"/>
                <a:ea typeface="+mn-ea"/>
                <a:cs typeface="+mn-cs"/>
              </a:rPr>
              <a:t>SUS, SIP, </a:t>
            </a:r>
            <a:r>
              <a:rPr kumimoji="0" lang="sv-SE" sz="1400" b="0" i="0" u="none" strike="noStrike" kern="1200" cap="none" spc="0" normalizeH="0" baseline="0" noProof="0" dirty="0" err="1" smtClean="0">
                <a:ln>
                  <a:noFill/>
                </a:ln>
                <a:solidFill>
                  <a:prstClr val="black"/>
                </a:solidFill>
                <a:effectLst/>
                <a:uLnTx/>
                <a:uFillTx/>
                <a:latin typeface="Arial"/>
                <a:ea typeface="+mn-ea"/>
                <a:cs typeface="+mn-cs"/>
              </a:rPr>
              <a:t>patientkontrakt</a:t>
            </a:r>
            <a:endParaRPr kumimoji="0" lang="sv-SE" sz="1400" b="0" i="0" u="none" strike="noStrike" kern="1200" cap="none" spc="0" normalizeH="0" baseline="0" noProof="0" dirty="0" smtClean="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smtClean="0">
                <a:ln>
                  <a:noFill/>
                </a:ln>
                <a:solidFill>
                  <a:prstClr val="black"/>
                </a:solidFill>
                <a:effectLst/>
                <a:uLnTx/>
                <a:uFillTx/>
                <a:latin typeface="Arial"/>
                <a:ea typeface="+mn-ea"/>
                <a:cs typeface="+mn-cs"/>
              </a:rPr>
              <a:t>Samverkan specialist-, primärvård (regional och kommunal) </a:t>
            </a:r>
            <a:r>
              <a:rPr kumimoji="0" lang="sv-SE" sz="1400" b="0" i="0" u="none" strike="noStrike" kern="1200" cap="none" spc="0" normalizeH="0" baseline="0" noProof="0" smtClean="0">
                <a:ln>
                  <a:noFill/>
                </a:ln>
                <a:solidFill>
                  <a:prstClr val="black"/>
                </a:solidFill>
                <a:effectLst/>
                <a:uLnTx/>
                <a:uFillTx/>
                <a:latin typeface="Arial"/>
                <a:ea typeface="+mn-ea"/>
                <a:cs typeface="+mn-cs"/>
              </a:rPr>
              <a:t>samt ambulans</a:t>
            </a:r>
            <a:endParaRPr kumimoji="0" lang="sv-SE" sz="1400" b="0" i="0" u="none" strike="noStrike" kern="1200" cap="none" spc="0" normalizeH="0" baseline="0" noProof="0" dirty="0" smtClean="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1056358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p:cNvSpPr>
            <a:spLocks noGrp="1"/>
          </p:cNvSpPr>
          <p:nvPr>
            <p:ph idx="1"/>
          </p:nvPr>
        </p:nvSpPr>
        <p:spPr/>
        <p:txBody>
          <a:bodyPr>
            <a:normAutofit fontScale="92500" lnSpcReduction="10000"/>
          </a:bodyPr>
          <a:lstStyle/>
          <a:p>
            <a:r>
              <a:rPr lang="sv-SE" dirty="0"/>
              <a:t>Vårdplatser utifrån förväntat behov</a:t>
            </a:r>
          </a:p>
          <a:p>
            <a:r>
              <a:rPr lang="sv-SE" dirty="0"/>
              <a:t>Fortsatt låta det akuta behovet styra</a:t>
            </a:r>
          </a:p>
          <a:p>
            <a:r>
              <a:rPr lang="sv-SE" dirty="0"/>
              <a:t>Beläggningsgrad 90%</a:t>
            </a:r>
          </a:p>
          <a:p>
            <a:r>
              <a:rPr lang="sv-SE" dirty="0"/>
              <a:t>Minskad andel utlokaliserade patienter, när behov ändå uppstår- utlokaliserad inom egen division</a:t>
            </a:r>
          </a:p>
          <a:p>
            <a:r>
              <a:rPr lang="sv-SE" dirty="0"/>
              <a:t>Resurseffektiva avdelningar i form av större enheter för ökad flexibilitet</a:t>
            </a:r>
          </a:p>
          <a:p>
            <a:r>
              <a:rPr lang="sv-SE" dirty="0"/>
              <a:t>Gemensamt ansvar för vårdplatsfrågan</a:t>
            </a:r>
          </a:p>
          <a:p>
            <a:r>
              <a:rPr lang="sv-SE" dirty="0"/>
              <a:t>Utökat vårdplatsarbete på regionens alla sjukhus</a:t>
            </a:r>
          </a:p>
          <a:p>
            <a:r>
              <a:rPr lang="sv-SE" dirty="0"/>
              <a:t>Tydligare prioritering och planering för akut- och tidskritisk vård</a:t>
            </a:r>
          </a:p>
          <a:p>
            <a:r>
              <a:rPr lang="sv-SE" dirty="0"/>
              <a:t>Hitta möjligheter att täcka gapet mellan behov och befintligt </a:t>
            </a:r>
            <a:r>
              <a:rPr lang="sv-SE" dirty="0" smtClean="0"/>
              <a:t>läge</a:t>
            </a:r>
          </a:p>
          <a:p>
            <a:r>
              <a:rPr lang="sv-SE" dirty="0"/>
              <a:t>Förbättrad arbetsmiljö med minskad </a:t>
            </a:r>
            <a:r>
              <a:rPr lang="sv-SE" dirty="0" smtClean="0"/>
              <a:t>övertid</a:t>
            </a:r>
            <a:endParaRPr lang="sv-SE" dirty="0"/>
          </a:p>
          <a:p>
            <a:r>
              <a:rPr lang="sv-SE" b="1" dirty="0"/>
              <a:t>Ökad samverkan mellan slutenvård, primärvård och inte minst kommuner</a:t>
            </a:r>
          </a:p>
          <a:p>
            <a:endParaRPr lang="sv-SE" dirty="0"/>
          </a:p>
        </p:txBody>
      </p:sp>
      <p:sp>
        <p:nvSpPr>
          <p:cNvPr id="5" name="Platshållare för sidfo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smtClean="0">
                <a:ln>
                  <a:noFill/>
                </a:ln>
                <a:solidFill>
                  <a:prstClr val="black">
                    <a:alpha val="50000"/>
                  </a:prstClr>
                </a:solidFill>
                <a:effectLst/>
                <a:uLnTx/>
                <a:uFillTx/>
                <a:latin typeface="Arial"/>
                <a:ea typeface="+mn-ea"/>
                <a:cs typeface="+mn-cs"/>
              </a:rPr>
              <a:t>Vårdplatser utifrån behov </a:t>
            </a:r>
            <a:r>
              <a:rPr kumimoji="0" lang="sv-SE" sz="1050" b="1" i="0" u="none" strike="noStrike" kern="1200" cap="none" spc="0" normalizeH="0" baseline="0" noProof="0" dirty="0" smtClean="0">
                <a:ln>
                  <a:noFill/>
                </a:ln>
                <a:solidFill>
                  <a:prstClr val="black">
                    <a:alpha val="50000"/>
                  </a:prstClr>
                </a:solidFill>
                <a:effectLst/>
                <a:uLnTx/>
                <a:uFillTx/>
                <a:latin typeface="Arial"/>
                <a:ea typeface="+mn-ea"/>
                <a:cs typeface="Arial" panose="020B0604020202020204" pitchFamily="34" charset="0"/>
              </a:rPr>
              <a:t>►</a:t>
            </a:r>
            <a:r>
              <a:rPr kumimoji="0" lang="sv-SE" sz="1050" b="1" i="0" u="none" strike="noStrike" kern="1200" cap="none" spc="0" normalizeH="0" baseline="0" noProof="0" dirty="0" smtClean="0">
                <a:ln>
                  <a:noFill/>
                </a:ln>
                <a:solidFill>
                  <a:prstClr val="black">
                    <a:alpha val="50000"/>
                  </a:prstClr>
                </a:solidFill>
                <a:effectLst/>
                <a:uLnTx/>
                <a:uFillTx/>
                <a:latin typeface="Arial"/>
                <a:ea typeface="+mn-ea"/>
                <a:cs typeface="+mn-cs"/>
              </a:rPr>
              <a:t> </a:t>
            </a:r>
            <a:r>
              <a:rPr kumimoji="0" lang="sv-SE" sz="1050" b="1" i="0" u="none" strike="noStrike" kern="1200" cap="none" spc="0" normalizeH="0" baseline="0" noProof="0" dirty="0" smtClean="0">
                <a:ln>
                  <a:noFill/>
                </a:ln>
                <a:solidFill>
                  <a:srgbClr val="DB3747"/>
                </a:solidFill>
                <a:effectLst/>
                <a:uLnTx/>
                <a:uFillTx/>
                <a:latin typeface="Arial"/>
                <a:ea typeface="+mn-ea"/>
                <a:cs typeface="+mn-cs"/>
              </a:rPr>
              <a:t>Mål</a:t>
            </a:r>
            <a:endParaRPr kumimoji="0" lang="sv-SE" sz="1050" b="1" i="0" u="none" strike="noStrike" kern="1200" cap="none" spc="0" normalizeH="0" baseline="0" noProof="0" dirty="0">
              <a:ln>
                <a:noFill/>
              </a:ln>
              <a:solidFill>
                <a:srgbClr val="DB3747"/>
              </a:solidFill>
              <a:effectLst/>
              <a:uLnTx/>
              <a:uFillTx/>
              <a:latin typeface="Arial"/>
              <a:ea typeface="+mn-ea"/>
              <a:cs typeface="+mn-cs"/>
            </a:endParaRPr>
          </a:p>
        </p:txBody>
      </p:sp>
      <p:sp>
        <p:nvSpPr>
          <p:cNvPr id="7" name="Rubrik 6"/>
          <p:cNvSpPr>
            <a:spLocks noGrp="1"/>
          </p:cNvSpPr>
          <p:nvPr>
            <p:ph type="title"/>
          </p:nvPr>
        </p:nvSpPr>
        <p:spPr/>
        <p:txBody>
          <a:bodyPr/>
          <a:lstStyle/>
          <a:p>
            <a:r>
              <a:rPr lang="sv-SE" dirty="0"/>
              <a:t>Vad var målet med projektet kring vårdplatser 2024?</a:t>
            </a:r>
          </a:p>
        </p:txBody>
      </p:sp>
    </p:spTree>
    <p:extLst>
      <p:ext uri="{BB962C8B-B14F-4D97-AF65-F5344CB8AC3E}">
        <p14:creationId xmlns:p14="http://schemas.microsoft.com/office/powerpoint/2010/main" val="28754837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Utmaningar</a:t>
            </a:r>
            <a:endParaRPr lang="sv-SE" dirty="0"/>
          </a:p>
        </p:txBody>
      </p:sp>
      <p:sp>
        <p:nvSpPr>
          <p:cNvPr id="4" name="Platshållare för sidfot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smtClean="0">
                <a:ln>
                  <a:noFill/>
                </a:ln>
                <a:solidFill>
                  <a:prstClr val="black">
                    <a:alpha val="50000"/>
                  </a:prstClr>
                </a:solidFill>
                <a:effectLst/>
                <a:uLnTx/>
                <a:uFillTx/>
                <a:latin typeface="Arial"/>
                <a:ea typeface="+mn-ea"/>
                <a:cs typeface="+mn-cs"/>
              </a:rPr>
              <a:t>Vårdplatser utifrån behov </a:t>
            </a:r>
            <a:r>
              <a:rPr kumimoji="0" lang="sv-SE" sz="1050" b="1" i="0" u="none" strike="noStrike" kern="1200" cap="none" spc="0" normalizeH="0" baseline="0" noProof="0" dirty="0" smtClean="0">
                <a:ln>
                  <a:noFill/>
                </a:ln>
                <a:solidFill>
                  <a:prstClr val="black">
                    <a:alpha val="50000"/>
                  </a:prstClr>
                </a:solidFill>
                <a:effectLst/>
                <a:uLnTx/>
                <a:uFillTx/>
                <a:latin typeface="Arial"/>
                <a:ea typeface="+mn-ea"/>
                <a:cs typeface="Arial" panose="020B0604020202020204" pitchFamily="34" charset="0"/>
              </a:rPr>
              <a:t>►</a:t>
            </a:r>
            <a:r>
              <a:rPr kumimoji="0" lang="sv-SE" sz="1050" b="1" i="0" u="none" strike="noStrike" kern="1200" cap="none" spc="0" normalizeH="0" baseline="0" noProof="0" dirty="0" smtClean="0">
                <a:ln>
                  <a:noFill/>
                </a:ln>
                <a:solidFill>
                  <a:prstClr val="black">
                    <a:alpha val="50000"/>
                  </a:prstClr>
                </a:solidFill>
                <a:effectLst/>
                <a:uLnTx/>
                <a:uFillTx/>
                <a:latin typeface="Arial"/>
                <a:ea typeface="+mn-ea"/>
                <a:cs typeface="+mn-cs"/>
              </a:rPr>
              <a:t> </a:t>
            </a:r>
            <a:r>
              <a:rPr kumimoji="0" lang="sv-SE" sz="1050" b="1" i="0" u="none" strike="noStrike" kern="1200" cap="none" spc="0" normalizeH="0" baseline="0" noProof="0" dirty="0" smtClean="0">
                <a:ln>
                  <a:noFill/>
                </a:ln>
                <a:solidFill>
                  <a:srgbClr val="DB3747"/>
                </a:solidFill>
                <a:effectLst/>
                <a:uLnTx/>
                <a:uFillTx/>
                <a:latin typeface="Arial"/>
                <a:ea typeface="+mn-ea"/>
                <a:cs typeface="+mn-cs"/>
              </a:rPr>
              <a:t>Utmaningar</a:t>
            </a:r>
            <a:endParaRPr kumimoji="0" lang="sv-SE" sz="1050" b="1" i="0" u="none" strike="noStrike" kern="1200" cap="none" spc="0" normalizeH="0" baseline="0" noProof="0" dirty="0">
              <a:ln>
                <a:noFill/>
              </a:ln>
              <a:solidFill>
                <a:srgbClr val="DB3747"/>
              </a:solidFill>
              <a:effectLst/>
              <a:uLnTx/>
              <a:uFillTx/>
              <a:latin typeface="Arial"/>
              <a:ea typeface="+mn-ea"/>
              <a:cs typeface="+mn-cs"/>
            </a:endParaRPr>
          </a:p>
        </p:txBody>
      </p:sp>
      <p:pic>
        <p:nvPicPr>
          <p:cNvPr id="7" name="Picture 6" descr="Att övervinna utmaningar i resursförvaltningen"/>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1349606" y="2581030"/>
            <a:ext cx="3911138" cy="2630978"/>
          </a:xfrm>
          <a:prstGeom prst="rect">
            <a:avLst/>
          </a:prstGeom>
          <a:noFill/>
          <a:extLst>
            <a:ext uri="{909E8E84-426E-40DD-AFC4-6F175D3DCCD1}">
              <a14:hiddenFill xmlns:a14="http://schemas.microsoft.com/office/drawing/2010/main">
                <a:solidFill>
                  <a:srgbClr val="FFFFFF"/>
                </a:solidFill>
              </a14:hiddenFill>
            </a:ext>
          </a:extLst>
        </p:spPr>
      </p:pic>
      <p:sp>
        <p:nvSpPr>
          <p:cNvPr id="9" name="Platshållare för innehåll 8"/>
          <p:cNvSpPr>
            <a:spLocks noGrp="1"/>
          </p:cNvSpPr>
          <p:nvPr>
            <p:ph sz="half" idx="2"/>
          </p:nvPr>
        </p:nvSpPr>
        <p:spPr/>
        <p:txBody>
          <a:bodyPr/>
          <a:lstStyle/>
          <a:p>
            <a:r>
              <a:rPr lang="sv-SE" dirty="0">
                <a:latin typeface="Arial" panose="020B0604020202020204" pitchFamily="34" charset="0"/>
                <a:cs typeface="Arial" panose="020B0604020202020204" pitchFamily="34" charset="0"/>
              </a:rPr>
              <a:t>Lägre platsantal redan innan sommaren</a:t>
            </a:r>
          </a:p>
          <a:p>
            <a:r>
              <a:rPr lang="sv-SE" dirty="0">
                <a:latin typeface="Arial" panose="020B0604020202020204" pitchFamily="34" charset="0"/>
                <a:cs typeface="Arial" panose="020B0604020202020204" pitchFamily="34" charset="0"/>
              </a:rPr>
              <a:t>11-timmarsregel som försvårar schemaläggning</a:t>
            </a:r>
          </a:p>
          <a:p>
            <a:r>
              <a:rPr lang="sv-SE" dirty="0">
                <a:latin typeface="Arial" panose="020B0604020202020204" pitchFamily="34" charset="0"/>
                <a:cs typeface="Arial" panose="020B0604020202020204" pitchFamily="34" charset="0"/>
              </a:rPr>
              <a:t>Sparbeting</a:t>
            </a:r>
          </a:p>
          <a:p>
            <a:r>
              <a:rPr lang="sv-SE" dirty="0">
                <a:latin typeface="Arial" panose="020B0604020202020204" pitchFamily="34" charset="0"/>
                <a:cs typeface="Arial" panose="020B0604020202020204" pitchFamily="34" charset="0"/>
              </a:rPr>
              <a:t>Förändring och minskning av VNS </a:t>
            </a:r>
          </a:p>
          <a:p>
            <a:r>
              <a:rPr lang="sv-SE" dirty="0">
                <a:latin typeface="Arial" panose="020B0604020202020204" pitchFamily="34" charset="0"/>
                <a:cs typeface="Arial" panose="020B0604020202020204" pitchFamily="34" charset="0"/>
              </a:rPr>
              <a:t>Hot om strejk och övertidsblockad</a:t>
            </a:r>
          </a:p>
        </p:txBody>
      </p:sp>
    </p:spTree>
    <p:extLst>
      <p:ext uri="{BB962C8B-B14F-4D97-AF65-F5344CB8AC3E}">
        <p14:creationId xmlns:p14="http://schemas.microsoft.com/office/powerpoint/2010/main" val="18357037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Samarbete kommunerna</a:t>
            </a:r>
            <a:endParaRPr lang="sv-SE" dirty="0"/>
          </a:p>
        </p:txBody>
      </p:sp>
      <p:sp>
        <p:nvSpPr>
          <p:cNvPr id="3" name="Platshållare för innehåll 2"/>
          <p:cNvSpPr>
            <a:spLocks noGrp="1"/>
          </p:cNvSpPr>
          <p:nvPr>
            <p:ph idx="1"/>
          </p:nvPr>
        </p:nvSpPr>
        <p:spPr/>
        <p:txBody>
          <a:bodyPr/>
          <a:lstStyle/>
          <a:p>
            <a:r>
              <a:rPr lang="sv-SE" dirty="0" smtClean="0"/>
              <a:t>Avstämningsmöten</a:t>
            </a:r>
          </a:p>
          <a:p>
            <a:r>
              <a:rPr lang="sv-SE" dirty="0" smtClean="0"/>
              <a:t>Effektivare flöden</a:t>
            </a:r>
          </a:p>
          <a:p>
            <a:r>
              <a:rPr lang="sv-SE" dirty="0" smtClean="0"/>
              <a:t>Färre utskrivningsklara</a:t>
            </a:r>
          </a:p>
          <a:p>
            <a:r>
              <a:rPr lang="sv-SE" dirty="0" smtClean="0"/>
              <a:t>Utbildning SIP och utskrivningsprocessen har haft effekt</a:t>
            </a:r>
          </a:p>
          <a:p>
            <a:r>
              <a:rPr lang="sv-SE" dirty="0" smtClean="0"/>
              <a:t>Spridda upplevelser</a:t>
            </a:r>
          </a:p>
          <a:p>
            <a:endParaRPr lang="sv-SE" dirty="0"/>
          </a:p>
        </p:txBody>
      </p:sp>
      <p:sp>
        <p:nvSpPr>
          <p:cNvPr id="4" name="Platshållare för sidfot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smtClean="0">
                <a:ln>
                  <a:noFill/>
                </a:ln>
                <a:solidFill>
                  <a:prstClr val="black">
                    <a:alpha val="50000"/>
                  </a:prstClr>
                </a:solidFill>
                <a:effectLst/>
                <a:uLnTx/>
                <a:uFillTx/>
                <a:latin typeface="Arial"/>
                <a:ea typeface="+mn-ea"/>
                <a:cs typeface="+mn-cs"/>
              </a:rPr>
              <a:t>Vårdplatser utifrån behov </a:t>
            </a:r>
            <a:r>
              <a:rPr kumimoji="0" lang="sv-SE" sz="1050" b="1" i="0" u="none" strike="noStrike" kern="1200" cap="none" spc="0" normalizeH="0" baseline="0" noProof="0" dirty="0" smtClean="0">
                <a:ln>
                  <a:noFill/>
                </a:ln>
                <a:solidFill>
                  <a:prstClr val="black">
                    <a:alpha val="50000"/>
                  </a:prstClr>
                </a:solidFill>
                <a:effectLst/>
                <a:uLnTx/>
                <a:uFillTx/>
                <a:latin typeface="Arial"/>
                <a:ea typeface="+mn-ea"/>
                <a:cs typeface="Arial" panose="020B0604020202020204" pitchFamily="34" charset="0"/>
              </a:rPr>
              <a:t>►</a:t>
            </a:r>
            <a:r>
              <a:rPr kumimoji="0" lang="sv-SE" sz="1050" b="1" i="0" u="none" strike="noStrike" kern="1200" cap="none" spc="0" normalizeH="0" baseline="0" noProof="0" dirty="0" smtClean="0">
                <a:ln>
                  <a:noFill/>
                </a:ln>
                <a:solidFill>
                  <a:prstClr val="black">
                    <a:alpha val="50000"/>
                  </a:prstClr>
                </a:solidFill>
                <a:effectLst/>
                <a:uLnTx/>
                <a:uFillTx/>
                <a:latin typeface="Arial"/>
                <a:ea typeface="+mn-ea"/>
                <a:cs typeface="+mn-cs"/>
              </a:rPr>
              <a:t> </a:t>
            </a:r>
            <a:r>
              <a:rPr kumimoji="0" lang="sv-SE" sz="1050" b="1" i="0" u="none" strike="noStrike" kern="1200" cap="none" spc="0" normalizeH="0" baseline="0" noProof="0" dirty="0" smtClean="0">
                <a:ln>
                  <a:noFill/>
                </a:ln>
                <a:solidFill>
                  <a:srgbClr val="DB3747"/>
                </a:solidFill>
                <a:effectLst/>
                <a:uLnTx/>
                <a:uFillTx/>
                <a:latin typeface="Arial"/>
                <a:ea typeface="+mn-ea"/>
                <a:cs typeface="+mn-cs"/>
              </a:rPr>
              <a:t>Samarbete kommunerna	</a:t>
            </a:r>
            <a:endParaRPr kumimoji="0" lang="sv-SE" sz="1050" b="1" i="0" u="none" strike="noStrike" kern="1200" cap="none" spc="0" normalizeH="0" baseline="0" noProof="0" dirty="0">
              <a:ln>
                <a:noFill/>
              </a:ln>
              <a:solidFill>
                <a:srgbClr val="DB3747"/>
              </a:solidFill>
              <a:effectLst/>
              <a:uLnTx/>
              <a:uFillTx/>
              <a:latin typeface="Arial"/>
              <a:ea typeface="+mn-ea"/>
              <a:cs typeface="+mn-cs"/>
            </a:endParaRPr>
          </a:p>
        </p:txBody>
      </p:sp>
      <p:pic>
        <p:nvPicPr>
          <p:cNvPr id="5" name="Picture 12" descr="Sticker Engrenages de couleur - PIXERS.F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5896" y="3295923"/>
            <a:ext cx="4573361" cy="3430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1574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a:t>E</a:t>
            </a:r>
            <a:r>
              <a:rPr lang="sv-SE" dirty="0" smtClean="0"/>
              <a:t>xterna flöden</a:t>
            </a:r>
            <a:endParaRPr lang="sv-SE" dirty="0"/>
          </a:p>
        </p:txBody>
      </p:sp>
      <p:sp>
        <p:nvSpPr>
          <p:cNvPr id="3" name="Platshållare för innehåll 2"/>
          <p:cNvSpPr>
            <a:spLocks noGrp="1"/>
          </p:cNvSpPr>
          <p:nvPr>
            <p:ph idx="1"/>
          </p:nvPr>
        </p:nvSpPr>
        <p:spPr>
          <a:xfrm>
            <a:off x="410547" y="1575707"/>
            <a:ext cx="11370906" cy="4601256"/>
          </a:xfrm>
        </p:spPr>
        <p:txBody>
          <a:bodyPr>
            <a:normAutofit fontScale="25000" lnSpcReduction="20000"/>
          </a:bodyPr>
          <a:lstStyle/>
          <a:p>
            <a:pPr marL="0" indent="0">
              <a:buNone/>
            </a:pPr>
            <a:r>
              <a:rPr lang="sv-SE" sz="2000" u="sng" dirty="0" smtClean="0"/>
              <a:t> </a:t>
            </a:r>
          </a:p>
          <a:p>
            <a:pPr marL="0" indent="0">
              <a:buNone/>
            </a:pPr>
            <a:r>
              <a:rPr lang="sv-SE" sz="5600" b="1" dirty="0" smtClean="0">
                <a:solidFill>
                  <a:srgbClr val="FF0000"/>
                </a:solidFill>
              </a:rPr>
              <a:t>Kontaktvägar </a:t>
            </a:r>
            <a:endParaRPr lang="sv-SE" sz="5600" b="1" dirty="0">
              <a:solidFill>
                <a:srgbClr val="FF0000"/>
              </a:solidFill>
            </a:endParaRPr>
          </a:p>
          <a:p>
            <a:pPr marL="0" indent="0">
              <a:buNone/>
            </a:pPr>
            <a:r>
              <a:rPr lang="sv-SE" sz="5600" dirty="0" smtClean="0"/>
              <a:t>Nytt arbetsrum med kontaktvägar på Inblick (regionens intranät) – Samverkan vid utskrivning – uppdatering av alla kontaktvägar mot kommunerna samt internt i regionen. </a:t>
            </a:r>
            <a:r>
              <a:rPr lang="sv-SE" sz="5600" b="1" dirty="0" smtClean="0"/>
              <a:t> </a:t>
            </a:r>
            <a:endParaRPr lang="sv-SE" sz="5600" dirty="0" smtClean="0"/>
          </a:p>
          <a:p>
            <a:pPr marL="0" indent="0">
              <a:buNone/>
            </a:pPr>
            <a:r>
              <a:rPr lang="sv-SE" sz="5600" b="1" dirty="0" smtClean="0"/>
              <a:t> </a:t>
            </a:r>
            <a:endParaRPr lang="sv-SE" sz="5600" dirty="0" smtClean="0"/>
          </a:p>
          <a:p>
            <a:pPr marL="0" indent="0">
              <a:buNone/>
            </a:pPr>
            <a:r>
              <a:rPr lang="sv-SE" sz="5600" b="1" dirty="0" smtClean="0">
                <a:solidFill>
                  <a:srgbClr val="FF0000"/>
                </a:solidFill>
              </a:rPr>
              <a:t>SIP och utskrivningsprocessen </a:t>
            </a:r>
            <a:r>
              <a:rPr lang="sv-SE" sz="5600" b="1" dirty="0" smtClean="0"/>
              <a:t> </a:t>
            </a:r>
          </a:p>
          <a:p>
            <a:pPr marL="0" indent="0">
              <a:buNone/>
            </a:pPr>
            <a:r>
              <a:rPr lang="sv-SE" sz="5600" dirty="0" smtClean="0"/>
              <a:t>Utbildningspaket SIP– </a:t>
            </a:r>
            <a:r>
              <a:rPr lang="sv-SE" sz="5600" dirty="0"/>
              <a:t>Webutbildning och mötescirklar samt digitala </a:t>
            </a:r>
            <a:r>
              <a:rPr lang="sv-SE" sz="5600" dirty="0" smtClean="0"/>
              <a:t>uppföljningsträffar för kommun och region  </a:t>
            </a:r>
            <a:endParaRPr lang="sv-SE" sz="5600" dirty="0"/>
          </a:p>
          <a:p>
            <a:pPr marL="0" indent="0">
              <a:buNone/>
            </a:pPr>
            <a:r>
              <a:rPr lang="sv-SE" sz="5600" dirty="0" smtClean="0"/>
              <a:t>Uppdrag </a:t>
            </a:r>
            <a:r>
              <a:rPr lang="sv-SE" sz="5600" dirty="0"/>
              <a:t>till verksamhetschefer primärvård att ”Dokumenterade överenskommelser ska finnas för patienter på SÄBO och i hemsjukvård” </a:t>
            </a:r>
            <a:r>
              <a:rPr lang="sv-SE" sz="5600" dirty="0" smtClean="0"/>
              <a:t> </a:t>
            </a:r>
            <a:endParaRPr lang="sv-SE" sz="5600" dirty="0"/>
          </a:p>
          <a:p>
            <a:pPr marL="0" indent="0">
              <a:buNone/>
            </a:pPr>
            <a:r>
              <a:rPr lang="sv-SE" sz="5600" dirty="0" smtClean="0"/>
              <a:t>Uppdrag </a:t>
            </a:r>
            <a:r>
              <a:rPr lang="sv-SE" sz="5600" dirty="0"/>
              <a:t>till läkare inom slutenvård samt medarbetare med samordningsansvar inom slutenvård att ta del av stödmaterial ”Samverkan vid utskrivning från slutenvård” </a:t>
            </a:r>
            <a:endParaRPr lang="sv-SE" sz="5600" dirty="0" smtClean="0"/>
          </a:p>
          <a:p>
            <a:pPr marL="0" indent="0">
              <a:buNone/>
            </a:pPr>
            <a:endParaRPr lang="sv-SE" sz="5600" dirty="0"/>
          </a:p>
          <a:p>
            <a:pPr marL="0" indent="0">
              <a:buNone/>
            </a:pPr>
            <a:r>
              <a:rPr lang="sv-SE" sz="5600" b="1" dirty="0" smtClean="0">
                <a:solidFill>
                  <a:srgbClr val="FF0000"/>
                </a:solidFill>
              </a:rPr>
              <a:t>Samverkan </a:t>
            </a:r>
            <a:r>
              <a:rPr lang="sv-SE" sz="5600" b="1" dirty="0">
                <a:solidFill>
                  <a:srgbClr val="FF0000"/>
                </a:solidFill>
              </a:rPr>
              <a:t>specialistvård, </a:t>
            </a:r>
            <a:r>
              <a:rPr lang="sv-SE" sz="5600" b="1" dirty="0" smtClean="0">
                <a:solidFill>
                  <a:srgbClr val="FF0000"/>
                </a:solidFill>
              </a:rPr>
              <a:t>primärvård, ambulans och kommuner</a:t>
            </a:r>
          </a:p>
          <a:p>
            <a:pPr marL="0" indent="0">
              <a:buNone/>
            </a:pPr>
            <a:r>
              <a:rPr lang="sv-SE" sz="5600" dirty="0"/>
              <a:t>Omvärldsbevakning - Nya arbetssätt </a:t>
            </a:r>
            <a:r>
              <a:rPr lang="sv-SE" sz="5600" dirty="0" smtClean="0"/>
              <a:t>Jönköping med  digitalt besök och dialog.</a:t>
            </a:r>
          </a:p>
          <a:p>
            <a:pPr marL="0" indent="0">
              <a:buNone/>
            </a:pPr>
            <a:r>
              <a:rPr lang="sv-SE" sz="5600" dirty="0"/>
              <a:t>Med hjälp av en tydlig matris och enkla rutinbeskrivningar som regionen tagit fram, kan läkare i primärvården och den specialiserade vården tillsammans lösa gemensamma </a:t>
            </a:r>
            <a:r>
              <a:rPr lang="sv-SE" sz="5600" dirty="0" err="1"/>
              <a:t>patientfrågor</a:t>
            </a:r>
            <a:r>
              <a:rPr lang="sv-SE" sz="5600" dirty="0"/>
              <a:t>.</a:t>
            </a:r>
          </a:p>
          <a:p>
            <a:pPr marL="0" indent="0">
              <a:buNone/>
            </a:pPr>
            <a:r>
              <a:rPr lang="sv-SE" sz="5600" dirty="0"/>
              <a:t>Rutinerna lämnar utrymme för lösningar där grundinställningen är att vårdaktörerna tillsammans har ett gemensamt ansvar att hitta det som gör störst skillnad för den enskilda patienten.</a:t>
            </a:r>
            <a:r>
              <a:rPr lang="sv-SE" sz="5600" dirty="0" smtClean="0"/>
              <a:t> </a:t>
            </a:r>
            <a:endParaRPr lang="sv-SE" sz="5600" dirty="0"/>
          </a:p>
          <a:p>
            <a:pPr marL="0" indent="0">
              <a:buNone/>
            </a:pPr>
            <a:r>
              <a:rPr lang="sv-SE" sz="5600" dirty="0" smtClean="0"/>
              <a:t>Omställningsdirektiv och beslutsärendegång</a:t>
            </a:r>
            <a:endParaRPr lang="sv-SE" sz="5600" dirty="0"/>
          </a:p>
          <a:p>
            <a:pPr marL="0" indent="0">
              <a:buNone/>
            </a:pPr>
            <a:r>
              <a:rPr lang="sv-SE" sz="5600" dirty="0" smtClean="0"/>
              <a:t> </a:t>
            </a:r>
            <a:endParaRPr lang="sv-SE" sz="5600" dirty="0"/>
          </a:p>
          <a:p>
            <a:pPr marL="0" indent="0">
              <a:buNone/>
            </a:pPr>
            <a:r>
              <a:rPr lang="sv-SE" sz="5600" dirty="0"/>
              <a:t> </a:t>
            </a:r>
          </a:p>
          <a:p>
            <a:pPr marL="0" indent="0">
              <a:buNone/>
            </a:pPr>
            <a:r>
              <a:rPr lang="sv-SE" sz="5600" dirty="0" smtClean="0"/>
              <a:t> </a:t>
            </a:r>
            <a:endParaRPr lang="sv-SE" sz="5600" dirty="0"/>
          </a:p>
          <a:p>
            <a:pPr marL="0" indent="0">
              <a:buNone/>
            </a:pPr>
            <a:endParaRPr lang="sv-SE" sz="1400" dirty="0"/>
          </a:p>
          <a:p>
            <a:pPr marL="0" indent="0">
              <a:buNone/>
            </a:pPr>
            <a:r>
              <a:rPr lang="sv-SE" sz="1400" dirty="0" smtClean="0"/>
              <a:t> </a:t>
            </a:r>
            <a:endParaRPr lang="sv-SE" sz="1400" dirty="0"/>
          </a:p>
          <a:p>
            <a:pPr marL="0" indent="0">
              <a:buNone/>
            </a:pPr>
            <a:endParaRPr lang="sv-SE" sz="1400" b="1" dirty="0"/>
          </a:p>
          <a:p>
            <a:pPr marL="0" indent="0">
              <a:buNone/>
            </a:pPr>
            <a:r>
              <a:rPr lang="sv-SE" sz="1400" b="1" dirty="0" smtClean="0"/>
              <a:t> </a:t>
            </a:r>
            <a:endParaRPr lang="sv-SE" sz="1400" dirty="0"/>
          </a:p>
        </p:txBody>
      </p:sp>
      <p:sp>
        <p:nvSpPr>
          <p:cNvPr id="4" name="Platshållare för datum 3"/>
          <p:cNvSpPr>
            <a:spLocks noGrp="1"/>
          </p:cNvSpPr>
          <p:nvPr>
            <p:ph type="dt" sz="half"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smtClean="0">
                <a:ln>
                  <a:noFill/>
                </a:ln>
                <a:solidFill>
                  <a:prstClr val="black"/>
                </a:solidFill>
                <a:effectLst/>
                <a:uLnTx/>
                <a:uFillTx/>
                <a:latin typeface="Arial"/>
                <a:ea typeface="+mn-ea"/>
                <a:cs typeface="+mn-cs"/>
              </a:rPr>
              <a:t>2023-12-01</a:t>
            </a: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7" name="Platshållare för bild 9" descr="En illustration som visar två personer i halvkroppsformat som ler mot varandra, en dator med texten 1177, en vårdcentralsbyggnad, en ambulans, piller och en kapsel med medicin, ett hjärta och en mobil med ett digitalt vårdmöte.">
            <a:extLst>
              <a:ext uri="{FF2B5EF4-FFF2-40B4-BE49-F238E27FC236}">
                <a16:creationId xmlns:a16="http://schemas.microsoft.com/office/drawing/2014/main" id="{99E3324A-C53B-CDA3-6FED-91FD948AF20E}"/>
              </a:ext>
            </a:extLst>
          </p:cNvPr>
          <p:cNvPicPr>
            <a:picLocks noGrp="1" noChangeAspect="1"/>
          </p:cNvPicPr>
          <p:nvPr/>
        </p:nvPicPr>
        <p:blipFill>
          <a:blip r:embed="rId3" cstate="print">
            <a:extLst>
              <a:ext uri="{28A0092B-C50C-407E-A947-70E740481C1C}">
                <a14:useLocalDpi xmlns:a14="http://schemas.microsoft.com/office/drawing/2010/main" val="0"/>
              </a:ext>
            </a:extLst>
          </a:blip>
          <a:srcRect l="1900" r="1900"/>
          <a:stretch/>
        </p:blipFill>
        <p:spPr>
          <a:xfrm>
            <a:off x="8235833" y="139596"/>
            <a:ext cx="1528653" cy="1719734"/>
          </a:xfrm>
          <a:prstGeom prst="rect">
            <a:avLst/>
          </a:prstGeom>
          <a:noFill/>
        </p:spPr>
      </p:pic>
    </p:spTree>
    <p:extLst>
      <p:ext uri="{BB962C8B-B14F-4D97-AF65-F5344CB8AC3E}">
        <p14:creationId xmlns:p14="http://schemas.microsoft.com/office/powerpoint/2010/main" val="25126959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Omställningsdirektiv SPAK</a:t>
            </a:r>
            <a:endParaRPr lang="sv-SE" dirty="0"/>
          </a:p>
        </p:txBody>
      </p:sp>
      <p:sp>
        <p:nvSpPr>
          <p:cNvPr id="3" name="Platshållare för innehåll 2"/>
          <p:cNvSpPr>
            <a:spLocks noGrp="1"/>
          </p:cNvSpPr>
          <p:nvPr>
            <p:ph idx="1"/>
          </p:nvPr>
        </p:nvSpPr>
        <p:spPr/>
        <p:txBody>
          <a:bodyPr>
            <a:normAutofit/>
          </a:bodyPr>
          <a:lstStyle/>
          <a:p>
            <a:pPr marL="0" indent="0" algn="ctr">
              <a:buNone/>
            </a:pPr>
            <a:r>
              <a:rPr lang="sv-SE" sz="3600" b="1" dirty="0" smtClean="0"/>
              <a:t>SPAK</a:t>
            </a:r>
          </a:p>
          <a:p>
            <a:pPr marL="0" indent="0" algn="ctr">
              <a:buNone/>
            </a:pPr>
            <a:r>
              <a:rPr lang="sv-SE" sz="3600" b="1" dirty="0" smtClean="0"/>
              <a:t> Samverkan specialist, primärvård, ambulans och kommuner</a:t>
            </a:r>
          </a:p>
          <a:p>
            <a:pPr marL="0" indent="0">
              <a:buNone/>
            </a:pPr>
            <a:endParaRPr lang="sv-SE" sz="3600" b="1" dirty="0"/>
          </a:p>
        </p:txBody>
      </p:sp>
      <p:sp>
        <p:nvSpPr>
          <p:cNvPr id="4" name="Platshållare för datum 3"/>
          <p:cNvSpPr>
            <a:spLocks noGrp="1"/>
          </p:cNvSpPr>
          <p:nvPr>
            <p:ph type="dt" sz="half"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6EF070-D4A1-4BBC-95E2-C540A084EC01}" type="datetime1">
              <a:rPr kumimoji="0" lang="sv-SE" sz="1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2024-09-20</a:t>
            </a:fld>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50" b="1"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7" name="Platshållare för bild 9" descr="En illustration som visar två personer i halvkroppsformat som ler mot varandra, en dator med texten 1177, en vårdcentralsbyggnad, en ambulans, piller och en kapsel med medicin, ett hjärta och en mobil med ett digitalt vårdmöte.">
            <a:extLst>
              <a:ext uri="{FF2B5EF4-FFF2-40B4-BE49-F238E27FC236}">
                <a16:creationId xmlns:a16="http://schemas.microsoft.com/office/drawing/2014/main" id="{99E3324A-C53B-CDA3-6FED-91FD948AF20E}"/>
              </a:ext>
            </a:extLst>
          </p:cNvPr>
          <p:cNvPicPr>
            <a:picLocks noGrp="1" noChangeAspect="1"/>
          </p:cNvPicPr>
          <p:nvPr/>
        </p:nvPicPr>
        <p:blipFill>
          <a:blip r:embed="rId2" cstate="print">
            <a:extLst>
              <a:ext uri="{28A0092B-C50C-407E-A947-70E740481C1C}">
                <a14:useLocalDpi xmlns:a14="http://schemas.microsoft.com/office/drawing/2010/main" val="0"/>
              </a:ext>
            </a:extLst>
          </a:blip>
          <a:srcRect l="1900" r="1900"/>
          <a:stretch/>
        </p:blipFill>
        <p:spPr>
          <a:xfrm>
            <a:off x="8055429" y="3145972"/>
            <a:ext cx="2529316" cy="2845480"/>
          </a:xfrm>
          <a:prstGeom prst="rect">
            <a:avLst/>
          </a:prstGeom>
          <a:noFill/>
        </p:spPr>
      </p:pic>
      <p:pic>
        <p:nvPicPr>
          <p:cNvPr id="8" name="Bildobjekt 7"/>
          <p:cNvPicPr>
            <a:picLocks noChangeAspect="1"/>
          </p:cNvPicPr>
          <p:nvPr/>
        </p:nvPicPr>
        <p:blipFill>
          <a:blip r:embed="rId3"/>
          <a:stretch>
            <a:fillRect/>
          </a:stretch>
        </p:blipFill>
        <p:spPr>
          <a:xfrm>
            <a:off x="1820842" y="3145972"/>
            <a:ext cx="2823876" cy="2988029"/>
          </a:xfrm>
          <a:prstGeom prst="rect">
            <a:avLst/>
          </a:prstGeom>
        </p:spPr>
      </p:pic>
    </p:spTree>
    <p:extLst>
      <p:ext uri="{BB962C8B-B14F-4D97-AF65-F5344CB8AC3E}">
        <p14:creationId xmlns:p14="http://schemas.microsoft.com/office/powerpoint/2010/main" val="33182454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10548" y="365126"/>
            <a:ext cx="9554156" cy="1210581"/>
          </a:xfrm>
        </p:spPr>
        <p:txBody>
          <a:bodyPr>
            <a:normAutofit/>
          </a:bodyPr>
          <a:lstStyle/>
          <a:p>
            <a:r>
              <a:rPr lang="sv-SE" dirty="0" smtClean="0"/>
              <a:t>Målbild strategi God och nära vård</a:t>
            </a:r>
            <a:br>
              <a:rPr lang="sv-SE" dirty="0" smtClean="0"/>
            </a:br>
            <a:r>
              <a:rPr lang="sv-SE" dirty="0" smtClean="0"/>
              <a:t>Nära mellan oss &amp; Nära för alla</a:t>
            </a:r>
            <a:endParaRPr lang="sv-SE" dirty="0"/>
          </a:p>
        </p:txBody>
      </p:sp>
      <p:sp>
        <p:nvSpPr>
          <p:cNvPr id="3" name="Platshållare för innehåll 2"/>
          <p:cNvSpPr>
            <a:spLocks noGrp="1"/>
          </p:cNvSpPr>
          <p:nvPr>
            <p:ph idx="1"/>
          </p:nvPr>
        </p:nvSpPr>
        <p:spPr/>
        <p:txBody>
          <a:bodyPr>
            <a:normAutofit/>
          </a:bodyPr>
          <a:lstStyle/>
          <a:p>
            <a:r>
              <a:rPr lang="sv-SE" sz="1600" dirty="0"/>
              <a:t>Invånarna i Dalarna ska uppleva att vården är sammanhållen och likvärdig</a:t>
            </a:r>
            <a:endParaRPr lang="sv-SE" sz="1600" dirty="0" smtClean="0"/>
          </a:p>
          <a:p>
            <a:r>
              <a:rPr lang="sv-SE" sz="1600" dirty="0" smtClean="0"/>
              <a:t>Invånarna </a:t>
            </a:r>
            <a:r>
              <a:rPr lang="sv-SE" sz="1600" dirty="0"/>
              <a:t>i Dalarna ska uppleva att vården är samordnad och därmed ges i en väl fungerande </a:t>
            </a:r>
            <a:r>
              <a:rPr lang="sv-SE" sz="1600" dirty="0" smtClean="0"/>
              <a:t>helhet.</a:t>
            </a:r>
          </a:p>
          <a:p>
            <a:r>
              <a:rPr lang="sv-SE" sz="1600" dirty="0" smtClean="0"/>
              <a:t>Invånarna </a:t>
            </a:r>
            <a:r>
              <a:rPr lang="sv-SE" sz="1600" dirty="0"/>
              <a:t>ska uppleva att regionen och kommunerna tillsammans och även med andra relevanta aktörer planerar och samordnar de insatser som ska </a:t>
            </a:r>
            <a:r>
              <a:rPr lang="sv-SE" sz="1600" dirty="0" smtClean="0"/>
              <a:t>ges.</a:t>
            </a:r>
          </a:p>
          <a:p>
            <a:r>
              <a:rPr lang="sv-SE" sz="1600" dirty="0"/>
              <a:t>Vården är likvärdig och jämlik utifrån att personalen arbetar olika utifrån vem individen är. </a:t>
            </a:r>
            <a:endParaRPr lang="sv-SE" sz="1600" dirty="0" smtClean="0"/>
          </a:p>
          <a:p>
            <a:r>
              <a:rPr lang="sv-SE" sz="1600" dirty="0" smtClean="0"/>
              <a:t>Detta </a:t>
            </a:r>
            <a:r>
              <a:rPr lang="sv-SE" sz="1600" dirty="0"/>
              <a:t>sker i en bra dialog och med respekt, utifrån invånarnas behov, preferenser och </a:t>
            </a:r>
            <a:r>
              <a:rPr lang="sv-SE" sz="1600" dirty="0" smtClean="0"/>
              <a:t>förmåga.</a:t>
            </a:r>
          </a:p>
          <a:p>
            <a:r>
              <a:rPr lang="sv-SE" sz="1600" dirty="0" smtClean="0"/>
              <a:t>Medarbetarna </a:t>
            </a:r>
            <a:r>
              <a:rPr lang="sv-SE" sz="1600" dirty="0"/>
              <a:t>i kommunerna och Region Dalarna ska uppleva att samverkan baseras på tillit och prestigelöshet på ett gränsöverskridande och relationsskapande </a:t>
            </a:r>
            <a:r>
              <a:rPr lang="sv-SE" sz="1600" dirty="0" smtClean="0"/>
              <a:t>sätt.</a:t>
            </a:r>
            <a:endParaRPr lang="sv-SE" dirty="0"/>
          </a:p>
        </p:txBody>
      </p:sp>
      <p:sp>
        <p:nvSpPr>
          <p:cNvPr id="4" name="Platshållare för datum 3"/>
          <p:cNvSpPr>
            <a:spLocks noGrp="1"/>
          </p:cNvSpPr>
          <p:nvPr>
            <p:ph type="dt" sz="half"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6EF070-D4A1-4BBC-95E2-C540A084EC01}" type="datetime1">
              <a:rPr kumimoji="0" lang="sv-SE" sz="1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2024-09-20</a:t>
            </a:fld>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50" b="1"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7" name="Bildobjekt 6" descr="Skärmurklipp"/>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6018" y="4637289"/>
            <a:ext cx="1719963" cy="1539673"/>
          </a:xfrm>
          <a:prstGeom prst="rect">
            <a:avLst/>
          </a:prstGeom>
        </p:spPr>
      </p:pic>
      <p:pic>
        <p:nvPicPr>
          <p:cNvPr id="8" name="Bildobjekt 7" descr="Skärmurklip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4029" y="4637289"/>
            <a:ext cx="1146230" cy="1470416"/>
          </a:xfrm>
          <a:prstGeom prst="rect">
            <a:avLst/>
          </a:prstGeom>
        </p:spPr>
      </p:pic>
    </p:spTree>
    <p:extLst>
      <p:ext uri="{BB962C8B-B14F-4D97-AF65-F5344CB8AC3E}">
        <p14:creationId xmlns:p14="http://schemas.microsoft.com/office/powerpoint/2010/main" val="40805215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Behov av en ökad samverkan</a:t>
            </a:r>
          </a:p>
        </p:txBody>
      </p:sp>
      <p:sp>
        <p:nvSpPr>
          <p:cNvPr id="3" name="Platshållare för innehåll 2"/>
          <p:cNvSpPr>
            <a:spLocks noGrp="1"/>
          </p:cNvSpPr>
          <p:nvPr>
            <p:ph idx="1"/>
          </p:nvPr>
        </p:nvSpPr>
        <p:spPr/>
        <p:txBody>
          <a:bodyPr/>
          <a:lstStyle/>
          <a:p>
            <a:pPr marL="0" indent="0">
              <a:buNone/>
            </a:pPr>
            <a:r>
              <a:rPr lang="sv-SE" dirty="0"/>
              <a:t>Patienterna blir allt äldre, vårdbehoven mer komplexa och utbudet av utrednings- och behandlingsalternativ </a:t>
            </a:r>
            <a:r>
              <a:rPr lang="sv-SE" dirty="0" smtClean="0"/>
              <a:t>allt mer specialiserade.</a:t>
            </a:r>
          </a:p>
          <a:p>
            <a:pPr marL="0" indent="0">
              <a:buNone/>
            </a:pPr>
            <a:r>
              <a:rPr lang="sv-SE" dirty="0" smtClean="0"/>
              <a:t>Genom </a:t>
            </a:r>
            <a:r>
              <a:rPr lang="sv-SE" dirty="0"/>
              <a:t>ökad samverkan mellan </a:t>
            </a:r>
            <a:r>
              <a:rPr lang="sv-SE" dirty="0" smtClean="0"/>
              <a:t>primärvård, specialistvård, ambulans och kommuner </a:t>
            </a:r>
            <a:r>
              <a:rPr lang="sv-SE" dirty="0"/>
              <a:t>kan patienter få effektivare hjälp på rätt vårdnivå utifrån deras vårdbehov</a:t>
            </a:r>
            <a:r>
              <a:rPr lang="sv-SE" dirty="0" smtClean="0"/>
              <a:t>.</a:t>
            </a:r>
          </a:p>
          <a:p>
            <a:pPr marL="0" indent="0">
              <a:buNone/>
            </a:pPr>
            <a:r>
              <a:rPr lang="sv-SE" dirty="0" smtClean="0"/>
              <a:t>Förutsättningarna </a:t>
            </a:r>
            <a:r>
              <a:rPr lang="sv-SE" dirty="0"/>
              <a:t>är en snabbare informationsöverföring och säkra vårdövergångar.</a:t>
            </a:r>
          </a:p>
        </p:txBody>
      </p:sp>
      <p:pic>
        <p:nvPicPr>
          <p:cNvPr id="4" name="Platshållare för bild 9" descr="Illustration som visar primärvård i kommun och region som mitten i nära vård, och sedan många andra aktörer runt om som också är viktiga i nära vård, till exempel civilsamhället, skolan, myndigheter, sjukhusvård och kommunal omsorg.&#10;&#10;">
            <a:extLst>
              <a:ext uri="{FF2B5EF4-FFF2-40B4-BE49-F238E27FC236}">
                <a16:creationId xmlns:a16="http://schemas.microsoft.com/office/drawing/2014/main" id="{BC3634AC-7ECF-6681-453C-4BC885E61021}"/>
              </a:ext>
            </a:extLst>
          </p:cNvPr>
          <p:cNvPicPr>
            <a:picLocks noGrp="1" noChangeAspect="1"/>
          </p:cNvPicPr>
          <p:nvPr/>
        </p:nvPicPr>
        <p:blipFill>
          <a:blip r:embed="rId3" cstate="print">
            <a:extLst>
              <a:ext uri="{28A0092B-C50C-407E-A947-70E740481C1C}">
                <a14:useLocalDpi xmlns:a14="http://schemas.microsoft.com/office/drawing/2010/main" val="0"/>
              </a:ext>
            </a:extLst>
          </a:blip>
          <a:srcRect l="26" r="26"/>
          <a:stretch>
            <a:fillRect/>
          </a:stretch>
        </p:blipFill>
        <p:spPr>
          <a:xfrm>
            <a:off x="4347832" y="4467501"/>
            <a:ext cx="3274495" cy="1842083"/>
          </a:xfrm>
          <a:prstGeom prst="rect">
            <a:avLst/>
          </a:prstGeom>
        </p:spPr>
      </p:pic>
    </p:spTree>
    <p:extLst>
      <p:ext uri="{BB962C8B-B14F-4D97-AF65-F5344CB8AC3E}">
        <p14:creationId xmlns:p14="http://schemas.microsoft.com/office/powerpoint/2010/main" val="38109299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Syfte  </a:t>
            </a:r>
            <a:endParaRPr lang="sv-SE" dirty="0"/>
          </a:p>
        </p:txBody>
      </p:sp>
      <p:sp>
        <p:nvSpPr>
          <p:cNvPr id="3" name="Platshållare för innehåll 2"/>
          <p:cNvSpPr>
            <a:spLocks noGrp="1"/>
          </p:cNvSpPr>
          <p:nvPr>
            <p:ph idx="1"/>
          </p:nvPr>
        </p:nvSpPr>
        <p:spPr/>
        <p:txBody>
          <a:bodyPr>
            <a:normAutofit fontScale="92500" lnSpcReduction="20000"/>
          </a:bodyPr>
          <a:lstStyle/>
          <a:p>
            <a:pPr marL="0" indent="0">
              <a:buNone/>
            </a:pPr>
            <a:r>
              <a:rPr lang="sv-SE" b="1" dirty="0"/>
              <a:t>Syfte</a:t>
            </a:r>
            <a:endParaRPr lang="sv-SE" dirty="0"/>
          </a:p>
          <a:p>
            <a:pPr marL="0" indent="0">
              <a:buNone/>
            </a:pPr>
            <a:r>
              <a:rPr lang="sv-SE" dirty="0"/>
              <a:t>Huvudsyftet är att, med patientens bästa i fokus, skapa en snabbare och effektivare samverkan mellan primärvård, specialiserad vård, ambulans och kommuner genom att</a:t>
            </a:r>
            <a:r>
              <a:rPr lang="sv-SE" dirty="0" smtClean="0"/>
              <a:t>:</a:t>
            </a:r>
          </a:p>
          <a:p>
            <a:pPr marL="0" indent="0">
              <a:buNone/>
            </a:pPr>
            <a:endParaRPr lang="sv-SE" dirty="0"/>
          </a:p>
          <a:p>
            <a:pPr lvl="0"/>
            <a:r>
              <a:rPr lang="sv-SE" dirty="0"/>
              <a:t>Tillse att patienterna är välutredda och välbehandlade </a:t>
            </a:r>
            <a:r>
              <a:rPr lang="sv-SE" i="1" dirty="0"/>
              <a:t>så långt som möjligt inom primärvårdens ramar</a:t>
            </a:r>
            <a:r>
              <a:rPr lang="sv-SE" dirty="0"/>
              <a:t>. Primärvården, både regional och kommunal, är basen i sjukvården. </a:t>
            </a:r>
          </a:p>
          <a:p>
            <a:pPr lvl="0"/>
            <a:r>
              <a:rPr lang="sv-SE" dirty="0"/>
              <a:t>Hjälpa den välutredda och välbehandlade patienten där primärvården inte längre är rätt eller tillräcklig vårdinstans till nästa vårdinstans (den specialiserade vårdens mottagningar eller inneliggande vård) så effektivt och smidigt som möjligt med minimal väntan och minimala risker (såväl i akutspår som </a:t>
            </a:r>
            <a:r>
              <a:rPr lang="sv-SE" dirty="0" err="1"/>
              <a:t>elektivt</a:t>
            </a:r>
            <a:r>
              <a:rPr lang="sv-SE" dirty="0"/>
              <a:t> spår).</a:t>
            </a:r>
          </a:p>
          <a:p>
            <a:pPr lvl="0"/>
            <a:r>
              <a:rPr lang="sv-SE" dirty="0"/>
              <a:t>På ett säkert och effektivt sätt hjälpa den välutredda och välbehandlade patienten från den specialiserade vården tillbaka till den regionala eller kommunala primärvården, den kommunala omsorgen eller det egna hemmet, när den specialiserade vården inte längre är rätt vårdinstans.</a:t>
            </a:r>
          </a:p>
          <a:p>
            <a:pPr lvl="0"/>
            <a:r>
              <a:rPr lang="sv-SE" dirty="0"/>
              <a:t>Tydliga och överenskomna direktiv angående vårdnivå ger ambulanssjukvården bättre stöd i val av vårdnivå.</a:t>
            </a:r>
          </a:p>
          <a:p>
            <a:endParaRPr lang="sv-SE" dirty="0"/>
          </a:p>
        </p:txBody>
      </p:sp>
      <p:sp>
        <p:nvSpPr>
          <p:cNvPr id="4" name="Platshållare för datum 3"/>
          <p:cNvSpPr>
            <a:spLocks noGrp="1"/>
          </p:cNvSpPr>
          <p:nvPr>
            <p:ph type="dt" sz="half"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6EF070-D4A1-4BBC-95E2-C540A084EC01}" type="datetime1">
              <a:rPr kumimoji="0" lang="sv-SE" sz="1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2024-09-20</a:t>
            </a:fld>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50" b="1"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8277841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Region Dalarnas framtida kontaktvägar</a:t>
            </a:r>
            <a:br>
              <a:rPr lang="sv-SE" dirty="0"/>
            </a:br>
            <a:endParaRPr lang="sv-SE" dirty="0"/>
          </a:p>
        </p:txBody>
      </p:sp>
      <p:sp>
        <p:nvSpPr>
          <p:cNvPr id="3" name="Platshållare för innehåll 2"/>
          <p:cNvSpPr>
            <a:spLocks noGrp="1"/>
          </p:cNvSpPr>
          <p:nvPr>
            <p:ph idx="1"/>
          </p:nvPr>
        </p:nvSpPr>
        <p:spPr/>
        <p:txBody>
          <a:bodyPr>
            <a:normAutofit fontScale="62500" lnSpcReduction="20000"/>
          </a:bodyPr>
          <a:lstStyle/>
          <a:p>
            <a:pPr lvl="0"/>
            <a:r>
              <a:rPr lang="sv-SE" sz="2900" b="1" dirty="0"/>
              <a:t>Akutspåret</a:t>
            </a:r>
            <a:r>
              <a:rPr lang="sv-SE" sz="2900" dirty="0"/>
              <a:t/>
            </a:r>
            <a:br>
              <a:rPr lang="sv-SE" sz="2900" dirty="0"/>
            </a:br>
            <a:r>
              <a:rPr lang="sv-SE" sz="2900" dirty="0"/>
              <a:t>Att lösa akuta tillstånd tillsammans, utifrån vad som är bäst för patienten. Patienten kan till exempel få komma direkt från vårdcentralen till radiologen för värdering, eller bli direktinlagd på en avdelning, i stället för att hamna på akuten.</a:t>
            </a:r>
          </a:p>
          <a:p>
            <a:pPr lvl="0"/>
            <a:r>
              <a:rPr lang="sv-SE" sz="2900" b="1" dirty="0"/>
              <a:t>Det halvakuta spåret </a:t>
            </a:r>
            <a:br>
              <a:rPr lang="sv-SE" sz="2900" b="1" dirty="0"/>
            </a:br>
            <a:r>
              <a:rPr lang="sv-SE" sz="2900" dirty="0"/>
              <a:t>Primärvården kan alltid nå den specialiserade vården under vardagar. Handlar patientärendet exempelvis om specifika problem, kan primärvårdsläkaren direkt få tag på en specialistkonsult för rådgivning, i stället för att skriva en remiss.</a:t>
            </a:r>
          </a:p>
          <a:p>
            <a:pPr lvl="0"/>
            <a:r>
              <a:rPr lang="sv-SE" sz="2900" b="1" dirty="0"/>
              <a:t>Multidisciplinär konferens</a:t>
            </a:r>
            <a:r>
              <a:rPr lang="sv-SE" sz="2900" dirty="0"/>
              <a:t/>
            </a:r>
            <a:br>
              <a:rPr lang="sv-SE" sz="2900" dirty="0"/>
            </a:br>
            <a:r>
              <a:rPr lang="sv-SE" sz="2900" dirty="0"/>
              <a:t>För patienter med komplicerad problematik. Vilken läkare som helst kan ”dra i snöret”, när tidigare insatser för patienten inte har gett resultat. Berörda specialister, patient och närstående kallas till ett digitalt möte för att gemensamt komma fram till vilka åtgärder som blir bäst för patienten.</a:t>
            </a:r>
          </a:p>
          <a:p>
            <a:pPr lvl="0"/>
            <a:r>
              <a:rPr lang="sv-SE" sz="2900" b="1" dirty="0"/>
              <a:t>Tillgänglig primärvård</a:t>
            </a:r>
            <a:r>
              <a:rPr lang="sv-SE" sz="2900" dirty="0"/>
              <a:t/>
            </a:r>
            <a:br>
              <a:rPr lang="sv-SE" sz="2900" dirty="0"/>
            </a:br>
            <a:r>
              <a:rPr lang="sv-SE" sz="2900" dirty="0"/>
              <a:t>Ger ambulanssjukvården och den kommunala primärvården direkt hjälp vid akuta allmänna medicinska frågor så att patienten hamnar på rätt vårdinstans. Spåret innebär också att sjukhusläkare alltid kan få kontakt med primärvårdsläkare på en viss vårdcentral.</a:t>
            </a:r>
          </a:p>
          <a:p>
            <a:pPr lvl="0"/>
            <a:r>
              <a:rPr lang="sv-SE" sz="2900" b="1" dirty="0"/>
              <a:t>Kontaktuppgifter för länets sjukvård och omsorg</a:t>
            </a:r>
            <a:br>
              <a:rPr lang="sv-SE" sz="2900" b="1" dirty="0"/>
            </a:br>
            <a:r>
              <a:rPr lang="sv-SE" sz="2900" b="1" dirty="0"/>
              <a:t>Listor med telefonnummer till länets sjukvård och omsorg, som är lätt tillgängliga.</a:t>
            </a:r>
            <a:endParaRPr lang="sv-SE" sz="2900" dirty="0"/>
          </a:p>
          <a:p>
            <a:pPr marL="0" indent="0">
              <a:buNone/>
            </a:pPr>
            <a:endParaRPr lang="sv-SE" sz="2900" dirty="0"/>
          </a:p>
          <a:p>
            <a:r>
              <a:rPr lang="sv-SE" sz="2900" dirty="0"/>
              <a:t>Delar av ovanstående finns redan idag. Dessa delar skall fortsätta med ökad följsamhet och minskad variation samt införlivas i detta omställningsarbete.</a:t>
            </a:r>
          </a:p>
          <a:p>
            <a:pPr marL="0" indent="0">
              <a:buNone/>
            </a:pPr>
            <a:endParaRPr lang="sv-SE" sz="3300" dirty="0"/>
          </a:p>
          <a:p>
            <a:endParaRPr lang="sv-SE" dirty="0"/>
          </a:p>
        </p:txBody>
      </p:sp>
      <p:sp>
        <p:nvSpPr>
          <p:cNvPr id="4" name="Platshållare för datum 3"/>
          <p:cNvSpPr>
            <a:spLocks noGrp="1"/>
          </p:cNvSpPr>
          <p:nvPr>
            <p:ph type="dt" sz="half"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6EF070-D4A1-4BBC-95E2-C540A084EC01}" type="datetime1">
              <a:rPr kumimoji="0" lang="sv-SE" sz="1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2024-09-20</a:t>
            </a:fld>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50" b="1"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bildnummer 5"/>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479141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fontScale="62500" lnSpcReduction="20000"/>
          </a:bodyPr>
          <a:lstStyle/>
          <a:p>
            <a:pPr marL="0" indent="0">
              <a:buNone/>
            </a:pPr>
            <a:r>
              <a:rPr lang="sv-SE" b="1" dirty="0" smtClean="0"/>
              <a:t>Inbjudan </a:t>
            </a:r>
            <a:r>
              <a:rPr lang="sv-SE" b="1" dirty="0"/>
              <a:t>till länsdialog inför ny socialtjänstlag </a:t>
            </a:r>
            <a:endParaRPr lang="sv-SE" dirty="0"/>
          </a:p>
          <a:p>
            <a:r>
              <a:rPr lang="sv-SE" dirty="0"/>
              <a:t>RSS Dalarna bjuder gemensamt med SKR och Socialstyrelsen in till länsdialog den 11 oktober. En ny socialtjänstlag skapar förutsättningar för socialtjänsten att bli mer förebyggande, tillgänglig, jämställd och kunskapsbaserad. Juli 2025 väntas den nya socialtjänstlagen träda i kraft. Omställningen till en hållbar socialtjänst har även nära kopplingar till omställningen till God och nära vård. </a:t>
            </a:r>
          </a:p>
          <a:p>
            <a:r>
              <a:rPr lang="sv-SE" dirty="0"/>
              <a:t>Syftet med länsdialogen är att stärka förutsättningar för att uppnå en långsiktigt hållbar socialtjänst genom att skapa en övergripande bild av verksamheternas behov och nuläge. Läges- och behovsanalyserna ska tillsammans med länsdialogen bidra till: samsyn om nuläge och behov, insikter inför arbetet framåt och utveckling, lärande och samverkan. Länsdialogen syftar därför till att lära, ta stöd av varandra, dela erfarenheter och utveckla samverkan. </a:t>
            </a:r>
          </a:p>
          <a:p>
            <a:r>
              <a:rPr lang="sv-SE" dirty="0"/>
              <a:t>Under våren inledde RSS ett arbete med att identifiera behov av regionalt stöd i omställningsarbetet till en hållbar socialtjänst genom bland annat SKRs kartläggning av socialtjänstens insatser samt dialog med Socialchefsnätverket och Välfärdsrådet. Vi fortsätter och fördjupar nu denna dialog med en bredare målgrupp, samtliga </a:t>
            </a:r>
            <a:r>
              <a:rPr lang="sv-SE" dirty="0" smtClean="0"/>
              <a:t>verksamhetsområden </a:t>
            </a:r>
            <a:r>
              <a:rPr lang="sv-SE" dirty="0"/>
              <a:t>i socialtjänsten och även närliggande verksamheter utanför socialtjänsten. </a:t>
            </a:r>
          </a:p>
        </p:txBody>
      </p:sp>
      <p:sp>
        <p:nvSpPr>
          <p:cNvPr id="3" name="Platshållare för datum 2"/>
          <p:cNvSpPr>
            <a:spLocks noGrp="1"/>
          </p:cNvSpPr>
          <p:nvPr>
            <p:ph type="dt" sz="half" idx="10"/>
          </p:nvPr>
        </p:nvSpPr>
        <p:spPr/>
        <p:txBody>
          <a:bodyPr/>
          <a:lstStyle/>
          <a:p>
            <a:fld id="{9C5C3358-106F-4A3A-8507-6544091CE7EB}" type="datetime1">
              <a:rPr lang="sv-SE" smtClean="0"/>
              <a:t>2024-09-20</a:t>
            </a:fld>
            <a:endParaRPr lang="sv-SE" dirty="0"/>
          </a:p>
        </p:txBody>
      </p:sp>
      <p:sp>
        <p:nvSpPr>
          <p:cNvPr id="4" name="Platshållare för sidfot 3"/>
          <p:cNvSpPr>
            <a:spLocks noGrp="1"/>
          </p:cNvSpPr>
          <p:nvPr>
            <p:ph type="ftr" sz="quarter" idx="11"/>
          </p:nvPr>
        </p:nvSpPr>
        <p:spPr/>
        <p:txBody>
          <a:bodyPr/>
          <a:lstStyle/>
          <a:p>
            <a:r>
              <a:rPr lang="sv-SE" smtClean="0"/>
              <a:t>Sidfot</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4</a:t>
            </a:fld>
            <a:endParaRPr lang="sv-SE" dirty="0"/>
          </a:p>
        </p:txBody>
      </p:sp>
      <p:sp>
        <p:nvSpPr>
          <p:cNvPr id="6" name="Rubrik 5"/>
          <p:cNvSpPr>
            <a:spLocks noGrp="1"/>
          </p:cNvSpPr>
          <p:nvPr>
            <p:ph type="title"/>
          </p:nvPr>
        </p:nvSpPr>
        <p:spPr/>
        <p:txBody>
          <a:bodyPr/>
          <a:lstStyle/>
          <a:p>
            <a:r>
              <a:rPr lang="sv-SE" dirty="0" smtClean="0"/>
              <a:t>Länsdialog 11 oktober</a:t>
            </a:r>
            <a:endParaRPr lang="sv-SE" dirty="0"/>
          </a:p>
        </p:txBody>
      </p:sp>
    </p:spTree>
    <p:extLst>
      <p:ext uri="{BB962C8B-B14F-4D97-AF65-F5344CB8AC3E}">
        <p14:creationId xmlns:p14="http://schemas.microsoft.com/office/powerpoint/2010/main" val="32927592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marL="41910" indent="0">
              <a:spcAft>
                <a:spcPts val="0"/>
              </a:spcAft>
              <a:buNone/>
            </a:pPr>
            <a:r>
              <a:rPr lang="sv-SE" b="1" kern="0" spc="-10" dirty="0">
                <a:solidFill>
                  <a:srgbClr val="000000"/>
                </a:solidFill>
                <a:latin typeface="Arial" panose="020B0604020202020204" pitchFamily="34" charset="0"/>
                <a:ea typeface="Calibri" panose="020F0502020204030204" pitchFamily="34" charset="0"/>
                <a:cs typeface="Times New Roman" panose="02020603050405020304" pitchFamily="18" charset="0"/>
              </a:rPr>
              <a:t>Länschefsnätverket beslutade:</a:t>
            </a:r>
            <a:endParaRPr lang="sv-SE" kern="100" dirty="0">
              <a:latin typeface="Calibri" panose="020F0502020204030204" pitchFamily="34" charset="0"/>
              <a:ea typeface="Calibri" panose="020F0502020204030204" pitchFamily="34" charset="0"/>
              <a:cs typeface="Times New Roman" panose="02020603050405020304" pitchFamily="18" charset="0"/>
            </a:endParaRPr>
          </a:p>
          <a:p>
            <a:pPr marL="41910" indent="0">
              <a:spcAft>
                <a:spcPts val="0"/>
              </a:spcAft>
              <a:buNone/>
            </a:pPr>
            <a:r>
              <a:rPr lang="sv-SE" b="1" u="sng" kern="0" spc="-10" dirty="0">
                <a:solidFill>
                  <a:srgbClr val="000000"/>
                </a:solidFill>
                <a:latin typeface="Arial" panose="020B0604020202020204" pitchFamily="34" charset="0"/>
                <a:ea typeface="Calibri" panose="020F0502020204030204" pitchFamily="34" charset="0"/>
                <a:cs typeface="Times New Roman" panose="02020603050405020304" pitchFamily="18" charset="0"/>
              </a:rPr>
              <a:t>att</a:t>
            </a:r>
            <a:r>
              <a:rPr lang="sv-SE" b="1" kern="0" spc="-10" dirty="0">
                <a:solidFill>
                  <a:srgbClr val="000000"/>
                </a:solidFill>
                <a:latin typeface="Arial" panose="020B0604020202020204" pitchFamily="34" charset="0"/>
                <a:ea typeface="Calibri" panose="020F0502020204030204" pitchFamily="34" charset="0"/>
                <a:cs typeface="Times New Roman" panose="02020603050405020304" pitchFamily="18" charset="0"/>
              </a:rPr>
              <a:t> lägga informationen till handlingarna.</a:t>
            </a:r>
            <a:endParaRPr lang="sv-SE"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datum 2"/>
          <p:cNvSpPr>
            <a:spLocks noGrp="1"/>
          </p:cNvSpPr>
          <p:nvPr>
            <p:ph type="dt" sz="half" idx="10"/>
          </p:nvPr>
        </p:nvSpPr>
        <p:spPr/>
        <p:txBody>
          <a:bodyPr/>
          <a:lstStyle/>
          <a:p>
            <a:fld id="{9C5C3358-106F-4A3A-8507-6544091CE7EB}" type="datetime1">
              <a:rPr lang="sv-SE" smtClean="0"/>
              <a:t>2024-09-20</a:t>
            </a:fld>
            <a:endParaRPr lang="sv-SE" dirty="0"/>
          </a:p>
        </p:txBody>
      </p:sp>
      <p:sp>
        <p:nvSpPr>
          <p:cNvPr id="4" name="Platshållare för sidfot 3"/>
          <p:cNvSpPr>
            <a:spLocks noGrp="1"/>
          </p:cNvSpPr>
          <p:nvPr>
            <p:ph type="ftr" sz="quarter" idx="11"/>
          </p:nvPr>
        </p:nvSpPr>
        <p:spPr/>
        <p:txBody>
          <a:bodyPr/>
          <a:lstStyle/>
          <a:p>
            <a:r>
              <a:rPr lang="sv-SE" smtClean="0"/>
              <a:t>Sidfot</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40</a:t>
            </a:fld>
            <a:endParaRPr lang="sv-SE" dirty="0"/>
          </a:p>
        </p:txBody>
      </p:sp>
      <p:sp>
        <p:nvSpPr>
          <p:cNvPr id="6" name="Rubrik 5"/>
          <p:cNvSpPr>
            <a:spLocks noGrp="1"/>
          </p:cNvSpPr>
          <p:nvPr>
            <p:ph type="title"/>
          </p:nvPr>
        </p:nvSpPr>
        <p:spPr/>
        <p:txBody>
          <a:bodyPr/>
          <a:lstStyle/>
          <a:p>
            <a:r>
              <a:rPr lang="sv-SE" dirty="0" smtClean="0"/>
              <a:t>Beslut</a:t>
            </a:r>
            <a:endParaRPr lang="sv-SE" dirty="0"/>
          </a:p>
        </p:txBody>
      </p:sp>
    </p:spTree>
    <p:extLst>
      <p:ext uri="{BB962C8B-B14F-4D97-AF65-F5344CB8AC3E}">
        <p14:creationId xmlns:p14="http://schemas.microsoft.com/office/powerpoint/2010/main" val="36262944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a:t>Samverkan digitala Hjälpmedel</a:t>
            </a:r>
          </a:p>
        </p:txBody>
      </p:sp>
      <p:sp>
        <p:nvSpPr>
          <p:cNvPr id="4" name="textruta 3"/>
          <p:cNvSpPr txBox="1"/>
          <p:nvPr/>
        </p:nvSpPr>
        <p:spPr>
          <a:xfrm>
            <a:off x="1524000" y="3930869"/>
            <a:ext cx="986921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a:ln>
                  <a:noFill/>
                </a:ln>
                <a:solidFill>
                  <a:prstClr val="white"/>
                </a:solidFill>
                <a:effectLst/>
                <a:uLnTx/>
                <a:uFillTx/>
                <a:latin typeface="Arial"/>
                <a:ea typeface="+mn-ea"/>
                <a:cs typeface="+mn-cs"/>
              </a:rPr>
              <a:t>Hur kan vi samarbeta i Dalarna?</a:t>
            </a:r>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D291CD-3B02-4071-A8E4-C33869D8DB2B}" type="datetime1">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2024-09-20</a:t>
            </a:fld>
            <a:endParaRPr kumimoji="0" lang="sv-SE" sz="1050" b="0" i="0" u="none" strike="noStrike" kern="1200" cap="none" spc="0" normalizeH="0" baseline="0" noProof="0">
              <a:ln>
                <a:noFill/>
              </a:ln>
              <a:solidFill>
                <a:prstClr val="white"/>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prstClr val="white"/>
                </a:solidFill>
                <a:effectLst/>
                <a:uLnTx/>
                <a:uFillTx/>
                <a:latin typeface="Arial"/>
                <a:ea typeface="+mn-ea"/>
                <a:cs typeface="+mn-cs"/>
              </a:rPr>
              <a:t>LCHNV 24013</a:t>
            </a: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sv-SE" sz="1050" b="0" i="0" u="none" strike="noStrike" kern="1200" cap="none" spc="0" normalizeH="0" baseline="0" noProof="0">
              <a:ln>
                <a:noFill/>
              </a:ln>
              <a:solidFill>
                <a:srgbClr val="F15060">
                  <a:lumMod val="40000"/>
                  <a:lumOff val="60000"/>
                </a:srgbClr>
              </a:solidFill>
              <a:effectLst/>
              <a:uLnTx/>
              <a:uFillTx/>
              <a:latin typeface="Arial"/>
              <a:ea typeface="+mn-ea"/>
              <a:cs typeface="+mn-cs"/>
            </a:endParaRPr>
          </a:p>
        </p:txBody>
      </p:sp>
    </p:spTree>
    <p:extLst>
      <p:ext uri="{BB962C8B-B14F-4D97-AF65-F5344CB8AC3E}">
        <p14:creationId xmlns:p14="http://schemas.microsoft.com/office/powerpoint/2010/main" val="26460312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10547" y="1316737"/>
            <a:ext cx="11370906" cy="4860226"/>
          </a:xfrm>
        </p:spPr>
        <p:txBody>
          <a:bodyPr vert="horz" lIns="91440" tIns="45720" rIns="91440" bIns="45720" rtlCol="0" anchor="t">
            <a:normAutofit/>
          </a:bodyPr>
          <a:lstStyle/>
          <a:p>
            <a:pPr marL="0" indent="0" algn="ctr">
              <a:lnSpc>
                <a:spcPct val="150000"/>
              </a:lnSpc>
              <a:buNone/>
            </a:pPr>
            <a:r>
              <a:rPr lang="sv-SE" dirty="0"/>
              <a:t>Uppdragsdirektivet beskriver förslag på samverkansmodell och gemensam </a:t>
            </a:r>
            <a:r>
              <a:rPr lang="sv-SE" b="1" dirty="0"/>
              <a:t>hantering</a:t>
            </a:r>
            <a:r>
              <a:rPr lang="sv-SE" dirty="0"/>
              <a:t> av digitala hjälpmedel i Dalarna utifrån dagens modell för hantering av hjälpmedel. </a:t>
            </a:r>
          </a:p>
          <a:p>
            <a:pPr marL="0" indent="0" algn="ctr">
              <a:lnSpc>
                <a:spcPct val="150000"/>
              </a:lnSpc>
              <a:buNone/>
            </a:pPr>
            <a:r>
              <a:rPr lang="sv-SE" dirty="0"/>
              <a:t>En pusselbit för att uppnå God och nära vård då det spelar i riktning mot den länsgemensamma överenskommelsen.</a:t>
            </a:r>
            <a:endParaRPr lang="sv-SE" dirty="0">
              <a:cs typeface="Arial"/>
            </a:endParaRP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51C5B6-A836-41A7-BFAC-12F0E0540139}" type="datetime1">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2024-09-20</a:t>
            </a:fld>
            <a:endParaRPr kumimoji="0" lang="sv-SE" sz="1050" b="0" i="0" u="none" strike="noStrike" kern="1200" cap="none" spc="0" normalizeH="0" baseline="0" noProof="0">
              <a:ln>
                <a:noFill/>
              </a:ln>
              <a:solidFill>
                <a:prstClr val="white"/>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prstClr val="white"/>
                </a:solidFill>
                <a:effectLst/>
                <a:uLnTx/>
                <a:uFillTx/>
                <a:latin typeface="Arial"/>
                <a:ea typeface="+mn-ea"/>
                <a:cs typeface="+mn-cs"/>
              </a:rPr>
              <a:t>LCHNV 24013</a:t>
            </a: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sv-SE" sz="105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2843621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a:t>Förankring för strategisk riktning i Dalarna</a:t>
            </a:r>
          </a:p>
        </p:txBody>
      </p:sp>
      <p:sp>
        <p:nvSpPr>
          <p:cNvPr id="3" name="Platshållare för innehåll 2"/>
          <p:cNvSpPr>
            <a:spLocks noGrp="1"/>
          </p:cNvSpPr>
          <p:nvPr>
            <p:ph idx="1"/>
          </p:nvPr>
        </p:nvSpPr>
        <p:spPr/>
        <p:txBody>
          <a:bodyPr vert="horz" lIns="91440" tIns="45720" rIns="91440" bIns="45720" rtlCol="0" anchor="t">
            <a:normAutofit/>
          </a:bodyPr>
          <a:lstStyle/>
          <a:p>
            <a:r>
              <a:rPr lang="sv-SE" dirty="0">
                <a:cs typeface="Arial"/>
              </a:rPr>
              <a:t>Kostnadseffektiv hantering </a:t>
            </a:r>
          </a:p>
          <a:p>
            <a:r>
              <a:rPr lang="sv-SE" dirty="0">
                <a:cs typeface="Arial"/>
              </a:rPr>
              <a:t>Gemensamma processer </a:t>
            </a:r>
          </a:p>
          <a:p>
            <a:r>
              <a:rPr lang="sv-SE" dirty="0">
                <a:cs typeface="Arial"/>
              </a:rPr>
              <a:t>Samarbete kring svårrekryterad kompetens</a:t>
            </a:r>
          </a:p>
          <a:p>
            <a:r>
              <a:rPr lang="sv-SE" dirty="0">
                <a:cs typeface="Arial"/>
              </a:rPr>
              <a:t>Jämlikt utbud</a:t>
            </a:r>
          </a:p>
          <a:p>
            <a:r>
              <a:rPr lang="sv-SE" dirty="0">
                <a:cs typeface="Arial"/>
              </a:rPr>
              <a:t>Implementering som går att anpassa utifrån respektive huvudmans rådande avtalssituation</a:t>
            </a:r>
          </a:p>
          <a:p>
            <a:r>
              <a:rPr lang="sv-SE" dirty="0">
                <a:cs typeface="Arial"/>
              </a:rPr>
              <a:t>Hanteringen går i samma </a:t>
            </a:r>
            <a:r>
              <a:rPr lang="sv-SE">
                <a:cs typeface="Arial"/>
              </a:rPr>
              <a:t>riktning</a:t>
            </a:r>
            <a:r>
              <a:rPr lang="sv-SE" dirty="0">
                <a:cs typeface="Arial"/>
              </a:rPr>
              <a:t> som SKRs "Handslaget (</a:t>
            </a:r>
            <a:r>
              <a:rPr lang="sv-SE" dirty="0">
                <a:ea typeface="+mn-lt"/>
                <a:cs typeface="+mn-lt"/>
              </a:rPr>
              <a:t>delning och skalning av införande av välfärdsteknik)</a:t>
            </a:r>
          </a:p>
          <a:p>
            <a:endParaRPr lang="sv-SE" dirty="0">
              <a:cs typeface="Arial"/>
            </a:endParaRPr>
          </a:p>
          <a:p>
            <a:endParaRPr lang="sv-SE" dirty="0">
              <a:cs typeface="Arial"/>
            </a:endParaRP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58014B-4A31-4661-B77A-2327C5F9B6A5}" type="datetime1">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2024-09-20</a:t>
            </a:fld>
            <a:endParaRPr kumimoji="0" lang="sv-SE" sz="1050" b="0" i="0" u="none" strike="noStrike" kern="1200" cap="none" spc="0" normalizeH="0" baseline="0" noProof="0">
              <a:ln>
                <a:noFill/>
              </a:ln>
              <a:solidFill>
                <a:prstClr val="white"/>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prstClr val="white"/>
                </a:solidFill>
                <a:effectLst/>
                <a:uLnTx/>
                <a:uFillTx/>
                <a:latin typeface="Arial"/>
                <a:ea typeface="+mn-ea"/>
                <a:cs typeface="+mn-cs"/>
              </a:rPr>
              <a:t>LCHNV 24013</a:t>
            </a: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sv-SE" sz="105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1319564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Exempelprocess för en kommun</a:t>
            </a:r>
          </a:p>
        </p:txBody>
      </p:sp>
      <p:graphicFrame>
        <p:nvGraphicFramePr>
          <p:cNvPr id="7" name="Platshållare för innehåll 6"/>
          <p:cNvGraphicFramePr>
            <a:graphicFrameLocks noGrp="1"/>
          </p:cNvGraphicFramePr>
          <p:nvPr>
            <p:ph idx="1"/>
            <p:extLst/>
          </p:nvPr>
        </p:nvGraphicFramePr>
        <p:xfrm>
          <a:off x="481261" y="1104434"/>
          <a:ext cx="11369675" cy="22971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EEFA4C-E339-48CF-B87A-949DF3A655FD}" type="datetime1">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2024-09-20</a:t>
            </a:fld>
            <a:endParaRPr kumimoji="0" lang="sv-SE" sz="1050" b="0" i="0" u="none" strike="noStrike" kern="1200" cap="none" spc="0" normalizeH="0" baseline="0" noProof="0">
              <a:ln>
                <a:noFill/>
              </a:ln>
              <a:solidFill>
                <a:prstClr val="white"/>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prstClr val="white"/>
                </a:solidFill>
                <a:effectLst/>
                <a:uLnTx/>
                <a:uFillTx/>
                <a:latin typeface="Arial"/>
                <a:ea typeface="+mn-ea"/>
                <a:cs typeface="+mn-cs"/>
              </a:rPr>
              <a:t>LCHNV 24013</a:t>
            </a: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sv-SE" sz="1050" b="0" i="0" u="none" strike="noStrike" kern="1200" cap="none" spc="0" normalizeH="0" baseline="0" noProof="0">
              <a:ln>
                <a:noFill/>
              </a:ln>
              <a:solidFill>
                <a:prstClr val="white"/>
              </a:solidFill>
              <a:effectLst/>
              <a:uLnTx/>
              <a:uFillTx/>
              <a:latin typeface="Arial"/>
              <a:ea typeface="+mn-ea"/>
              <a:cs typeface="+mn-cs"/>
            </a:endParaRPr>
          </a:p>
        </p:txBody>
      </p:sp>
      <p:sp>
        <p:nvSpPr>
          <p:cNvPr id="8" name="textruta 7"/>
          <p:cNvSpPr txBox="1"/>
          <p:nvPr/>
        </p:nvSpPr>
        <p:spPr>
          <a:xfrm>
            <a:off x="639953" y="3509698"/>
            <a:ext cx="642753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
                <a:ea typeface="+mn-ea"/>
                <a:cs typeface="+mn-cs"/>
              </a:rPr>
              <a:t>Identifierade fallgropar/utmaningar</a:t>
            </a:r>
          </a:p>
        </p:txBody>
      </p:sp>
      <p:sp>
        <p:nvSpPr>
          <p:cNvPr id="9" name="textruta 8"/>
          <p:cNvSpPr txBox="1"/>
          <p:nvPr/>
        </p:nvSpPr>
        <p:spPr>
          <a:xfrm>
            <a:off x="410547" y="3837354"/>
            <a:ext cx="6577265" cy="203132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a:ln>
                  <a:noFill/>
                </a:ln>
                <a:solidFill>
                  <a:prstClr val="black"/>
                </a:solidFill>
                <a:effectLst/>
                <a:uLnTx/>
                <a:uFillTx/>
                <a:latin typeface="Arial"/>
                <a:ea typeface="+mn-ea"/>
                <a:cs typeface="+mn-cs"/>
              </a:rPr>
              <a:t>Får inte in rätt behov = upphandlar på ”fel” behov</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a:ln>
                  <a:noFill/>
                </a:ln>
                <a:solidFill>
                  <a:prstClr val="black"/>
                </a:solidFill>
                <a:effectLst/>
                <a:uLnTx/>
                <a:uFillTx/>
                <a:latin typeface="Arial"/>
                <a:ea typeface="+mn-ea"/>
                <a:cs typeface="+mn-cs"/>
              </a:rPr>
              <a:t>Kompetensen finns inte eller saknar resurs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a:ln>
                  <a:noFill/>
                </a:ln>
                <a:solidFill>
                  <a:prstClr val="black"/>
                </a:solidFill>
                <a:effectLst/>
                <a:uLnTx/>
                <a:uFillTx/>
                <a:latin typeface="Arial"/>
                <a:ea typeface="+mn-ea"/>
                <a:cs typeface="+mn-cs"/>
              </a:rPr>
              <a:t>Volymbedömningen svår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a:ln>
                  <a:noFill/>
                </a:ln>
                <a:solidFill>
                  <a:prstClr val="black"/>
                </a:solidFill>
                <a:effectLst/>
                <a:uLnTx/>
                <a:uFillTx/>
                <a:latin typeface="Arial"/>
                <a:ea typeface="+mn-ea"/>
                <a:cs typeface="+mn-cs"/>
              </a:rPr>
              <a:t>Icke säker leverans till brukaren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3604873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Process vid samverkan</a:t>
            </a:r>
          </a:p>
        </p:txBody>
      </p:sp>
      <p:sp>
        <p:nvSpPr>
          <p:cNvPr id="3" name="Platshållare för innehåll 2"/>
          <p:cNvSpPr>
            <a:spLocks noGrp="1"/>
          </p:cNvSpPr>
          <p:nvPr>
            <p:ph idx="1"/>
          </p:nvPr>
        </p:nvSpPr>
        <p:spPr/>
        <p:txBody>
          <a:bodyPr vert="horz" lIns="91440" tIns="45720" rIns="91440" bIns="45720" rtlCol="0" anchor="t">
            <a:normAutofit/>
          </a:bodyPr>
          <a:lstStyle/>
          <a:p>
            <a:endParaRPr lang="sv-SE"/>
          </a:p>
          <a:p>
            <a:endParaRPr lang="sv-SE"/>
          </a:p>
          <a:p>
            <a:endParaRPr lang="sv-SE"/>
          </a:p>
          <a:p>
            <a:endParaRPr lang="sv-SE"/>
          </a:p>
          <a:p>
            <a:r>
              <a:rPr lang="sv-SE" sz="2000"/>
              <a:t>Samma process för hela Dalarna</a:t>
            </a:r>
          </a:p>
          <a:p>
            <a:r>
              <a:rPr lang="sv-SE" sz="2000"/>
              <a:t>Tydligt ansvarsstruktur och uppgiftsfördelning</a:t>
            </a:r>
          </a:p>
          <a:p>
            <a:r>
              <a:rPr lang="sv-SE" sz="2000"/>
              <a:t>Någon som leder processen </a:t>
            </a:r>
          </a:p>
          <a:p>
            <a:r>
              <a:rPr lang="sv-SE" sz="2000"/>
              <a:t>Samverkan kring kompetens och resurs (även utifrån SKR/Addas roll kring upphandling i "Handslaget")</a:t>
            </a:r>
            <a:endParaRPr lang="sv-SE" sz="2000">
              <a:cs typeface="Arial"/>
            </a:endParaRPr>
          </a:p>
          <a:p>
            <a:r>
              <a:rPr lang="sv-SE" sz="2000"/>
              <a:t>DHC är stöd i implementeringen och drift/förvaltning</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40EC7F-A304-4262-95B0-996B26F46BC0}" type="datetime1">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2024-09-20</a:t>
            </a:fld>
            <a:endParaRPr kumimoji="0" lang="sv-SE" sz="1050" b="0" i="0" u="none" strike="noStrike" kern="1200" cap="none" spc="0" normalizeH="0" baseline="0" noProof="0">
              <a:ln>
                <a:noFill/>
              </a:ln>
              <a:solidFill>
                <a:prstClr val="white"/>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prstClr val="white"/>
                </a:solidFill>
                <a:effectLst/>
                <a:uLnTx/>
                <a:uFillTx/>
                <a:latin typeface="Arial"/>
                <a:ea typeface="+mn-ea"/>
                <a:cs typeface="+mn-cs"/>
              </a:rPr>
              <a:t>LCHNV 24013</a:t>
            </a: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sv-SE" sz="1050" b="0" i="0" u="none" strike="noStrike" kern="1200" cap="none" spc="0" normalizeH="0" baseline="0" noProof="0">
              <a:ln>
                <a:noFill/>
              </a:ln>
              <a:solidFill>
                <a:prstClr val="white"/>
              </a:solidFill>
              <a:effectLst/>
              <a:uLnTx/>
              <a:uFillTx/>
              <a:latin typeface="Arial"/>
              <a:ea typeface="+mn-ea"/>
              <a:cs typeface="+mn-cs"/>
            </a:endParaRPr>
          </a:p>
        </p:txBody>
      </p:sp>
      <p:graphicFrame>
        <p:nvGraphicFramePr>
          <p:cNvPr id="7" name="Platshållare för innehåll 6"/>
          <p:cNvGraphicFramePr>
            <a:graphicFrameLocks/>
          </p:cNvGraphicFramePr>
          <p:nvPr>
            <p:extLst/>
          </p:nvPr>
        </p:nvGraphicFramePr>
        <p:xfrm>
          <a:off x="320258" y="1575707"/>
          <a:ext cx="11369675" cy="1889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1887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3d isometrisk karta över dalarna är ett sveriges län, 8367805 Vektorkonst  på Vecteezy">
            <a:extLst>
              <a:ext uri="{FF2B5EF4-FFF2-40B4-BE49-F238E27FC236}">
                <a16:creationId xmlns:a16="http://schemas.microsoft.com/office/drawing/2014/main" id="{8E60253C-AB2C-859E-8F2A-AFFE09C8281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337351" y="2161873"/>
            <a:ext cx="3773732" cy="3773732"/>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p:cNvSpPr>
            <a:spLocks noGrp="1"/>
          </p:cNvSpPr>
          <p:nvPr>
            <p:ph type="title"/>
          </p:nvPr>
        </p:nvSpPr>
        <p:spPr/>
        <p:txBody>
          <a:bodyPr/>
          <a:lstStyle/>
          <a:p>
            <a:r>
              <a:rPr lang="sv-SE"/>
              <a:t>Vi tänker oss året 2035…</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92EE76-F367-4F8F-9936-B07CEF5E501B}" type="datetime1">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2024-09-20</a:t>
            </a:fld>
            <a:endParaRPr kumimoji="0" lang="sv-SE" sz="1050" b="0" i="0" u="none" strike="noStrike" kern="1200" cap="none" spc="0" normalizeH="0" baseline="0" noProof="0">
              <a:ln>
                <a:noFill/>
              </a:ln>
              <a:solidFill>
                <a:prstClr val="white"/>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prstClr val="white"/>
                </a:solidFill>
                <a:effectLst/>
                <a:uLnTx/>
                <a:uFillTx/>
                <a:latin typeface="Arial"/>
                <a:ea typeface="+mn-ea"/>
                <a:cs typeface="+mn-cs"/>
              </a:rPr>
              <a:t>LCHNV 24013</a:t>
            </a: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sv-SE" sz="1050" b="0" i="0" u="none" strike="noStrike" kern="1200" cap="none" spc="0" normalizeH="0" baseline="0" noProof="0">
              <a:ln>
                <a:noFill/>
              </a:ln>
              <a:solidFill>
                <a:prstClr val="white"/>
              </a:solidFill>
              <a:effectLst/>
              <a:uLnTx/>
              <a:uFillTx/>
              <a:latin typeface="Arial"/>
              <a:ea typeface="+mn-ea"/>
              <a:cs typeface="+mn-cs"/>
            </a:endParaRPr>
          </a:p>
        </p:txBody>
      </p:sp>
      <p:pic>
        <p:nvPicPr>
          <p:cNvPr id="1026" name="Picture 2" descr="3d isometrisk karta över dalarna är ett sveriges län, 8367805 Vektorkonst  på Vecteezy">
            <a:extLst>
              <a:ext uri="{FF2B5EF4-FFF2-40B4-BE49-F238E27FC236}">
                <a16:creationId xmlns:a16="http://schemas.microsoft.com/office/drawing/2014/main" id="{47D7E1A1-B84F-CEA4-237D-DE1316523A3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94842" y="2067590"/>
            <a:ext cx="3773732" cy="3773732"/>
          </a:xfrm>
          <a:prstGeom prst="rect">
            <a:avLst/>
          </a:prstGeom>
          <a:noFill/>
          <a:extLst>
            <a:ext uri="{909E8E84-426E-40DD-AFC4-6F175D3DCCD1}">
              <a14:hiddenFill xmlns:a14="http://schemas.microsoft.com/office/drawing/2010/main">
                <a:solidFill>
                  <a:srgbClr val="FFFFFF"/>
                </a:solidFill>
              </a14:hiddenFill>
            </a:ext>
          </a:extLst>
        </p:spPr>
      </p:pic>
      <p:sp>
        <p:nvSpPr>
          <p:cNvPr id="8" name="textruta 7">
            <a:extLst>
              <a:ext uri="{FF2B5EF4-FFF2-40B4-BE49-F238E27FC236}">
                <a16:creationId xmlns:a16="http://schemas.microsoft.com/office/drawing/2014/main" id="{2D83F373-A187-27E4-3CDD-37EA802BF756}"/>
              </a:ext>
            </a:extLst>
          </p:cNvPr>
          <p:cNvSpPr txBox="1"/>
          <p:nvPr/>
        </p:nvSpPr>
        <p:spPr>
          <a:xfrm>
            <a:off x="255336" y="1436729"/>
            <a:ext cx="3743403" cy="400110"/>
          </a:xfrm>
          <a:prstGeom prst="rect">
            <a:avLst/>
          </a:prstGeom>
          <a:solidFill>
            <a:schemeClr val="tx2">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
                <a:ea typeface="+mn-ea"/>
                <a:cs typeface="+mn-cs"/>
              </a:rPr>
              <a:t>Om vi inte samarbetar</a:t>
            </a:r>
          </a:p>
        </p:txBody>
      </p:sp>
      <p:sp>
        <p:nvSpPr>
          <p:cNvPr id="10" name="textruta 9">
            <a:extLst>
              <a:ext uri="{FF2B5EF4-FFF2-40B4-BE49-F238E27FC236}">
                <a16:creationId xmlns:a16="http://schemas.microsoft.com/office/drawing/2014/main" id="{E3B3EDD4-36C3-2A3E-0F83-F4ED8B901C7F}"/>
              </a:ext>
            </a:extLst>
          </p:cNvPr>
          <p:cNvSpPr txBox="1"/>
          <p:nvPr/>
        </p:nvSpPr>
        <p:spPr>
          <a:xfrm>
            <a:off x="4217807" y="1433080"/>
            <a:ext cx="3743403" cy="400110"/>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
                <a:ea typeface="+mn-ea"/>
                <a:cs typeface="+mn-cs"/>
              </a:rPr>
              <a:t>Om vi samarbetar 2030</a:t>
            </a:r>
          </a:p>
        </p:txBody>
      </p:sp>
      <p:pic>
        <p:nvPicPr>
          <p:cNvPr id="19" name="Bild 18" descr="Säkerhetskamera med hel fyllning">
            <a:extLst>
              <a:ext uri="{FF2B5EF4-FFF2-40B4-BE49-F238E27FC236}">
                <a16:creationId xmlns:a16="http://schemas.microsoft.com/office/drawing/2014/main" id="{D748A27D-C13D-7523-91FA-DDB2BCF447D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953004" y="2843950"/>
            <a:ext cx="441870" cy="441870"/>
          </a:xfrm>
          <a:prstGeom prst="rect">
            <a:avLst/>
          </a:prstGeom>
        </p:spPr>
      </p:pic>
      <p:pic>
        <p:nvPicPr>
          <p:cNvPr id="21" name="Bild 20" descr="Robot kontur">
            <a:extLst>
              <a:ext uri="{FF2B5EF4-FFF2-40B4-BE49-F238E27FC236}">
                <a16:creationId xmlns:a16="http://schemas.microsoft.com/office/drawing/2014/main" id="{C03ADD51-FD5D-0ACE-B062-96327A40EBC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2749139" y="3764442"/>
            <a:ext cx="400110" cy="400110"/>
          </a:xfrm>
          <a:prstGeom prst="rect">
            <a:avLst/>
          </a:prstGeom>
        </p:spPr>
      </p:pic>
      <p:pic>
        <p:nvPicPr>
          <p:cNvPr id="22" name="Bild 21" descr="Säkerhetskamera med hel fyllning">
            <a:extLst>
              <a:ext uri="{FF2B5EF4-FFF2-40B4-BE49-F238E27FC236}">
                <a16:creationId xmlns:a16="http://schemas.microsoft.com/office/drawing/2014/main" id="{E3ACAF07-B891-E118-8AFD-AD61EAD28BE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2965047" y="4587045"/>
            <a:ext cx="441870" cy="441870"/>
          </a:xfrm>
          <a:prstGeom prst="rect">
            <a:avLst/>
          </a:prstGeom>
        </p:spPr>
      </p:pic>
      <p:pic>
        <p:nvPicPr>
          <p:cNvPr id="23" name="Bild 22" descr="Säkerhetskamera med hel fyllning">
            <a:extLst>
              <a:ext uri="{FF2B5EF4-FFF2-40B4-BE49-F238E27FC236}">
                <a16:creationId xmlns:a16="http://schemas.microsoft.com/office/drawing/2014/main" id="{F00642D6-F33C-3B33-2174-5FCB851D1DC9}"/>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1738844" y="3743280"/>
            <a:ext cx="441870" cy="441870"/>
          </a:xfrm>
          <a:prstGeom prst="rect">
            <a:avLst/>
          </a:prstGeom>
        </p:spPr>
      </p:pic>
      <p:pic>
        <p:nvPicPr>
          <p:cNvPr id="24" name="Bild 23" descr="Säkerhetskamera med hel fyllning">
            <a:extLst>
              <a:ext uri="{FF2B5EF4-FFF2-40B4-BE49-F238E27FC236}">
                <a16:creationId xmlns:a16="http://schemas.microsoft.com/office/drawing/2014/main" id="{778019A0-2748-71E2-3783-02705142E096}"/>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2723776" y="3257851"/>
            <a:ext cx="441870" cy="441870"/>
          </a:xfrm>
          <a:prstGeom prst="rect">
            <a:avLst/>
          </a:prstGeom>
        </p:spPr>
      </p:pic>
      <p:pic>
        <p:nvPicPr>
          <p:cNvPr id="25" name="Bild 24" descr="Säkerhetskamera med hel fyllning">
            <a:extLst>
              <a:ext uri="{FF2B5EF4-FFF2-40B4-BE49-F238E27FC236}">
                <a16:creationId xmlns:a16="http://schemas.microsoft.com/office/drawing/2014/main" id="{561539CC-14E4-357E-1C7F-B96D0A6001ED}"/>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2639668" y="4206224"/>
            <a:ext cx="441870" cy="441870"/>
          </a:xfrm>
          <a:prstGeom prst="rect">
            <a:avLst/>
          </a:prstGeom>
        </p:spPr>
      </p:pic>
      <p:pic>
        <p:nvPicPr>
          <p:cNvPr id="26" name="Bild 25" descr="Säkerhetskamera med hel fyllning">
            <a:extLst>
              <a:ext uri="{FF2B5EF4-FFF2-40B4-BE49-F238E27FC236}">
                <a16:creationId xmlns:a16="http://schemas.microsoft.com/office/drawing/2014/main" id="{0870F838-57A5-C46B-3C8F-DDE7655AC4D6}"/>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2121441" y="3189387"/>
            <a:ext cx="441870" cy="441870"/>
          </a:xfrm>
          <a:prstGeom prst="rect">
            <a:avLst/>
          </a:prstGeom>
        </p:spPr>
      </p:pic>
      <p:pic>
        <p:nvPicPr>
          <p:cNvPr id="29" name="Bild 28" descr="Robot kontur">
            <a:extLst>
              <a:ext uri="{FF2B5EF4-FFF2-40B4-BE49-F238E27FC236}">
                <a16:creationId xmlns:a16="http://schemas.microsoft.com/office/drawing/2014/main" id="{144534F6-153D-CFF7-47E2-08BBA5F8D4AA}"/>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3124276" y="4443718"/>
            <a:ext cx="400110" cy="400110"/>
          </a:xfrm>
          <a:prstGeom prst="rect">
            <a:avLst/>
          </a:prstGeom>
        </p:spPr>
      </p:pic>
      <p:pic>
        <p:nvPicPr>
          <p:cNvPr id="30" name="Bild 29" descr="Robot kontur">
            <a:extLst>
              <a:ext uri="{FF2B5EF4-FFF2-40B4-BE49-F238E27FC236}">
                <a16:creationId xmlns:a16="http://schemas.microsoft.com/office/drawing/2014/main" id="{3EFC3375-97C6-0A56-2054-4812971DC33A}"/>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tretch>
            <a:fillRect/>
          </a:stretch>
        </p:blipFill>
        <p:spPr>
          <a:xfrm>
            <a:off x="1681328" y="3200040"/>
            <a:ext cx="400110" cy="400110"/>
          </a:xfrm>
          <a:prstGeom prst="rect">
            <a:avLst/>
          </a:prstGeom>
        </p:spPr>
      </p:pic>
      <p:pic>
        <p:nvPicPr>
          <p:cNvPr id="31" name="Bild 30" descr="Robot kontur">
            <a:extLst>
              <a:ext uri="{FF2B5EF4-FFF2-40B4-BE49-F238E27FC236}">
                <a16:creationId xmlns:a16="http://schemas.microsoft.com/office/drawing/2014/main" id="{C5E714E4-D028-E17C-41DD-CC235D9D2DD4}"/>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2038824" y="4086420"/>
            <a:ext cx="400110" cy="400110"/>
          </a:xfrm>
          <a:prstGeom prst="rect">
            <a:avLst/>
          </a:prstGeom>
        </p:spPr>
      </p:pic>
      <p:pic>
        <p:nvPicPr>
          <p:cNvPr id="33" name="Bild 32" descr="Säkerhetskamera med hel fyllning">
            <a:extLst>
              <a:ext uri="{FF2B5EF4-FFF2-40B4-BE49-F238E27FC236}">
                <a16:creationId xmlns:a16="http://schemas.microsoft.com/office/drawing/2014/main" id="{86101FC9-E573-8A3D-0B6A-4A6063D34548}"/>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tretch>
            <a:fillRect/>
          </a:stretch>
        </p:blipFill>
        <p:spPr>
          <a:xfrm>
            <a:off x="2003799" y="3516230"/>
            <a:ext cx="441870" cy="441870"/>
          </a:xfrm>
          <a:prstGeom prst="rect">
            <a:avLst/>
          </a:prstGeom>
        </p:spPr>
      </p:pic>
      <p:pic>
        <p:nvPicPr>
          <p:cNvPr id="41" name="Bild 40" descr="Säkerhetskamera med hel fyllning">
            <a:extLst>
              <a:ext uri="{FF2B5EF4-FFF2-40B4-BE49-F238E27FC236}">
                <a16:creationId xmlns:a16="http://schemas.microsoft.com/office/drawing/2014/main" id="{C3320647-6FC1-4BFE-9EB0-C297DA0BE7E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256820" y="3813303"/>
            <a:ext cx="441870" cy="441870"/>
          </a:xfrm>
          <a:prstGeom prst="rect">
            <a:avLst/>
          </a:prstGeom>
        </p:spPr>
      </p:pic>
      <p:pic>
        <p:nvPicPr>
          <p:cNvPr id="42" name="Bild 41" descr="Säkerhetskamera med hel fyllning">
            <a:extLst>
              <a:ext uri="{FF2B5EF4-FFF2-40B4-BE49-F238E27FC236}">
                <a16:creationId xmlns:a16="http://schemas.microsoft.com/office/drawing/2014/main" id="{D421E068-83E9-76B2-859F-59E75B10770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97711" y="3518370"/>
            <a:ext cx="441870" cy="441870"/>
          </a:xfrm>
          <a:prstGeom prst="rect">
            <a:avLst/>
          </a:prstGeom>
        </p:spPr>
      </p:pic>
      <p:pic>
        <p:nvPicPr>
          <p:cNvPr id="43" name="Bild 42" descr="Säkerhetskamera med hel fyllning">
            <a:extLst>
              <a:ext uri="{FF2B5EF4-FFF2-40B4-BE49-F238E27FC236}">
                <a16:creationId xmlns:a16="http://schemas.microsoft.com/office/drawing/2014/main" id="{D2EB9370-D4DB-6E13-56AF-C3F73F02B88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989664" y="3177290"/>
            <a:ext cx="441870" cy="441870"/>
          </a:xfrm>
          <a:prstGeom prst="rect">
            <a:avLst/>
          </a:prstGeom>
        </p:spPr>
      </p:pic>
      <p:pic>
        <p:nvPicPr>
          <p:cNvPr id="44" name="Bild 43" descr="Säkerhetskamera med hel fyllning">
            <a:extLst>
              <a:ext uri="{FF2B5EF4-FFF2-40B4-BE49-F238E27FC236}">
                <a16:creationId xmlns:a16="http://schemas.microsoft.com/office/drawing/2014/main" id="{5B0D78B8-8EC2-BC10-993B-EEFDC965936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626114" y="3772795"/>
            <a:ext cx="441870" cy="441870"/>
          </a:xfrm>
          <a:prstGeom prst="rect">
            <a:avLst/>
          </a:prstGeom>
        </p:spPr>
      </p:pic>
      <p:pic>
        <p:nvPicPr>
          <p:cNvPr id="45" name="Bild 44" descr="Säkerhetskamera med hel fyllning">
            <a:extLst>
              <a:ext uri="{FF2B5EF4-FFF2-40B4-BE49-F238E27FC236}">
                <a16:creationId xmlns:a16="http://schemas.microsoft.com/office/drawing/2014/main" id="{248B7198-6264-2782-2623-934DEA06B3D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334248" y="3640292"/>
            <a:ext cx="441870" cy="441870"/>
          </a:xfrm>
          <a:prstGeom prst="rect">
            <a:avLst/>
          </a:prstGeom>
        </p:spPr>
      </p:pic>
      <p:pic>
        <p:nvPicPr>
          <p:cNvPr id="46" name="Bild 45" descr="Säkerhetskamera med hel fyllning">
            <a:extLst>
              <a:ext uri="{FF2B5EF4-FFF2-40B4-BE49-F238E27FC236}">
                <a16:creationId xmlns:a16="http://schemas.microsoft.com/office/drawing/2014/main" id="{4217F13D-65D9-C24E-7655-4DD0744BACD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246679" y="4171849"/>
            <a:ext cx="441870" cy="441870"/>
          </a:xfrm>
          <a:prstGeom prst="rect">
            <a:avLst/>
          </a:prstGeom>
        </p:spPr>
      </p:pic>
      <p:pic>
        <p:nvPicPr>
          <p:cNvPr id="47" name="Bild 46" descr="Säkerhetskamera med hel fyllning">
            <a:extLst>
              <a:ext uri="{FF2B5EF4-FFF2-40B4-BE49-F238E27FC236}">
                <a16:creationId xmlns:a16="http://schemas.microsoft.com/office/drawing/2014/main" id="{CAAF84BA-9BE2-36F9-94F5-89BEA73F852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648840" y="4135704"/>
            <a:ext cx="441870" cy="441870"/>
          </a:xfrm>
          <a:prstGeom prst="rect">
            <a:avLst/>
          </a:prstGeom>
        </p:spPr>
      </p:pic>
      <p:pic>
        <p:nvPicPr>
          <p:cNvPr id="48" name="Bild 47" descr="Säkerhetskamera med hel fyllning">
            <a:extLst>
              <a:ext uri="{FF2B5EF4-FFF2-40B4-BE49-F238E27FC236}">
                <a16:creationId xmlns:a16="http://schemas.microsoft.com/office/drawing/2014/main" id="{675FD7BE-8ABA-001E-1C30-6BF0DB0F854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348101" y="3381560"/>
            <a:ext cx="441870" cy="441870"/>
          </a:xfrm>
          <a:prstGeom prst="rect">
            <a:avLst/>
          </a:prstGeom>
        </p:spPr>
      </p:pic>
      <p:pic>
        <p:nvPicPr>
          <p:cNvPr id="49" name="Bild 48" descr="Säkerhetskamera med hel fyllning">
            <a:extLst>
              <a:ext uri="{FF2B5EF4-FFF2-40B4-BE49-F238E27FC236}">
                <a16:creationId xmlns:a16="http://schemas.microsoft.com/office/drawing/2014/main" id="{6CF10393-4483-CD75-D4F6-EC1A52EB2B5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821185" y="4516986"/>
            <a:ext cx="441870" cy="441870"/>
          </a:xfrm>
          <a:prstGeom prst="rect">
            <a:avLst/>
          </a:prstGeom>
        </p:spPr>
      </p:pic>
      <p:pic>
        <p:nvPicPr>
          <p:cNvPr id="50" name="Bild 49" descr="Säkerhetskamera med hel fyllning">
            <a:extLst>
              <a:ext uri="{FF2B5EF4-FFF2-40B4-BE49-F238E27FC236}">
                <a16:creationId xmlns:a16="http://schemas.microsoft.com/office/drawing/2014/main" id="{295339F9-3DF5-D216-1EF9-9113F8E6476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753831" y="3514503"/>
            <a:ext cx="441870" cy="441870"/>
          </a:xfrm>
          <a:prstGeom prst="rect">
            <a:avLst/>
          </a:prstGeom>
        </p:spPr>
      </p:pic>
      <p:pic>
        <p:nvPicPr>
          <p:cNvPr id="51" name="Bild 50" descr="Säkerhetskamera med hel fyllning">
            <a:extLst>
              <a:ext uri="{FF2B5EF4-FFF2-40B4-BE49-F238E27FC236}">
                <a16:creationId xmlns:a16="http://schemas.microsoft.com/office/drawing/2014/main" id="{968FEFD2-1227-B917-2312-391A682A5DF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906231" y="3666903"/>
            <a:ext cx="441870" cy="441870"/>
          </a:xfrm>
          <a:prstGeom prst="rect">
            <a:avLst/>
          </a:prstGeom>
        </p:spPr>
      </p:pic>
      <p:pic>
        <p:nvPicPr>
          <p:cNvPr id="52" name="Bild 51" descr="Säkerhetskamera med hel fyllning">
            <a:extLst>
              <a:ext uri="{FF2B5EF4-FFF2-40B4-BE49-F238E27FC236}">
                <a16:creationId xmlns:a16="http://schemas.microsoft.com/office/drawing/2014/main" id="{B2AA5DC4-2B3A-15F1-C60C-5D817C56A61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537423" y="4802238"/>
            <a:ext cx="441870" cy="441870"/>
          </a:xfrm>
          <a:prstGeom prst="rect">
            <a:avLst/>
          </a:prstGeom>
        </p:spPr>
      </p:pic>
      <p:pic>
        <p:nvPicPr>
          <p:cNvPr id="53" name="Bild 52" descr="Säkerhetskamera med hel fyllning">
            <a:extLst>
              <a:ext uri="{FF2B5EF4-FFF2-40B4-BE49-F238E27FC236}">
                <a16:creationId xmlns:a16="http://schemas.microsoft.com/office/drawing/2014/main" id="{BFB9999E-036F-EA7B-5B33-3834F1DAEBF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515831" y="4276503"/>
            <a:ext cx="441870" cy="441870"/>
          </a:xfrm>
          <a:prstGeom prst="rect">
            <a:avLst/>
          </a:prstGeom>
        </p:spPr>
      </p:pic>
      <p:pic>
        <p:nvPicPr>
          <p:cNvPr id="54" name="Bild 53" descr="Säkerhetskamera med hel fyllning">
            <a:extLst>
              <a:ext uri="{FF2B5EF4-FFF2-40B4-BE49-F238E27FC236}">
                <a16:creationId xmlns:a16="http://schemas.microsoft.com/office/drawing/2014/main" id="{F610BD23-86C2-B88F-2405-16D1F91A57F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820631" y="4581303"/>
            <a:ext cx="441870" cy="441870"/>
          </a:xfrm>
          <a:prstGeom prst="rect">
            <a:avLst/>
          </a:prstGeom>
        </p:spPr>
      </p:pic>
      <p:pic>
        <p:nvPicPr>
          <p:cNvPr id="55" name="Bild 54" descr="Säkerhetskamera med hel fyllning">
            <a:extLst>
              <a:ext uri="{FF2B5EF4-FFF2-40B4-BE49-F238E27FC236}">
                <a16:creationId xmlns:a16="http://schemas.microsoft.com/office/drawing/2014/main" id="{4AA2F9F7-5451-2093-483F-6221A161D8C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865835" y="2745422"/>
            <a:ext cx="441870" cy="441870"/>
          </a:xfrm>
          <a:prstGeom prst="rect">
            <a:avLst/>
          </a:prstGeom>
        </p:spPr>
      </p:pic>
      <p:pic>
        <p:nvPicPr>
          <p:cNvPr id="56" name="Bild 55" descr="Säkerhetskamera med hel fyllning">
            <a:extLst>
              <a:ext uri="{FF2B5EF4-FFF2-40B4-BE49-F238E27FC236}">
                <a16:creationId xmlns:a16="http://schemas.microsoft.com/office/drawing/2014/main" id="{58DA2B4A-DF44-96E6-464E-31E7009C10A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681975" y="4135431"/>
            <a:ext cx="441870" cy="441870"/>
          </a:xfrm>
          <a:prstGeom prst="rect">
            <a:avLst/>
          </a:prstGeom>
        </p:spPr>
      </p:pic>
      <p:pic>
        <p:nvPicPr>
          <p:cNvPr id="57" name="Bild 56" descr="Säkerhetskamera med hel fyllning">
            <a:extLst>
              <a:ext uri="{FF2B5EF4-FFF2-40B4-BE49-F238E27FC236}">
                <a16:creationId xmlns:a16="http://schemas.microsoft.com/office/drawing/2014/main" id="{E37734FA-DAE2-DB32-1D94-FC08790D2EC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178698" y="4484204"/>
            <a:ext cx="441870" cy="441870"/>
          </a:xfrm>
          <a:prstGeom prst="rect">
            <a:avLst/>
          </a:prstGeom>
        </p:spPr>
      </p:pic>
      <p:pic>
        <p:nvPicPr>
          <p:cNvPr id="58" name="Bild 57" descr="Säkerhetskamera med hel fyllning">
            <a:extLst>
              <a:ext uri="{FF2B5EF4-FFF2-40B4-BE49-F238E27FC236}">
                <a16:creationId xmlns:a16="http://schemas.microsoft.com/office/drawing/2014/main" id="{5E828859-C621-7979-CF5D-3F995D23337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270214" y="3394158"/>
            <a:ext cx="441870" cy="441870"/>
          </a:xfrm>
          <a:prstGeom prst="rect">
            <a:avLst/>
          </a:prstGeom>
        </p:spPr>
      </p:pic>
      <p:pic>
        <p:nvPicPr>
          <p:cNvPr id="60" name="Bild 59" descr="Säkerhetskamera med hel fyllning">
            <a:extLst>
              <a:ext uri="{FF2B5EF4-FFF2-40B4-BE49-F238E27FC236}">
                <a16:creationId xmlns:a16="http://schemas.microsoft.com/office/drawing/2014/main" id="{E80AFF57-0572-1266-6E26-49878126439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016680" y="4089313"/>
            <a:ext cx="441870" cy="441870"/>
          </a:xfrm>
          <a:prstGeom prst="rect">
            <a:avLst/>
          </a:prstGeom>
        </p:spPr>
      </p:pic>
      <p:pic>
        <p:nvPicPr>
          <p:cNvPr id="62" name="Bild 61" descr="Säkerhetskamera med hel fyllning">
            <a:extLst>
              <a:ext uri="{FF2B5EF4-FFF2-40B4-BE49-F238E27FC236}">
                <a16:creationId xmlns:a16="http://schemas.microsoft.com/office/drawing/2014/main" id="{32500225-07EE-8E2B-EF3A-32E6C8BB141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229998" y="3952766"/>
            <a:ext cx="441870" cy="441870"/>
          </a:xfrm>
          <a:prstGeom prst="rect">
            <a:avLst/>
          </a:prstGeom>
        </p:spPr>
      </p:pic>
      <p:pic>
        <p:nvPicPr>
          <p:cNvPr id="63" name="Bild 62" descr="Säkerhetskamera med hel fyllning">
            <a:extLst>
              <a:ext uri="{FF2B5EF4-FFF2-40B4-BE49-F238E27FC236}">
                <a16:creationId xmlns:a16="http://schemas.microsoft.com/office/drawing/2014/main" id="{8E18FB7D-CF91-2215-CE0D-625701590D1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515831" y="4276503"/>
            <a:ext cx="441870" cy="441870"/>
          </a:xfrm>
          <a:prstGeom prst="rect">
            <a:avLst/>
          </a:prstGeom>
        </p:spPr>
      </p:pic>
      <p:pic>
        <p:nvPicPr>
          <p:cNvPr id="1024" name="Bild 1023" descr="Säkerhetskamera med hel fyllning">
            <a:extLst>
              <a:ext uri="{FF2B5EF4-FFF2-40B4-BE49-F238E27FC236}">
                <a16:creationId xmlns:a16="http://schemas.microsoft.com/office/drawing/2014/main" id="{1AF44078-93F3-8266-57AA-656CB0B8341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902070" y="4265235"/>
            <a:ext cx="441870" cy="441870"/>
          </a:xfrm>
          <a:prstGeom prst="rect">
            <a:avLst/>
          </a:prstGeom>
        </p:spPr>
      </p:pic>
      <p:pic>
        <p:nvPicPr>
          <p:cNvPr id="1025" name="Bild 1024" descr="Säkerhetskamera med hel fyllning">
            <a:extLst>
              <a:ext uri="{FF2B5EF4-FFF2-40B4-BE49-F238E27FC236}">
                <a16:creationId xmlns:a16="http://schemas.microsoft.com/office/drawing/2014/main" id="{3313451D-9719-F88B-C408-B3C6D64847C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973031" y="4733703"/>
            <a:ext cx="441870" cy="441870"/>
          </a:xfrm>
          <a:prstGeom prst="rect">
            <a:avLst/>
          </a:prstGeom>
        </p:spPr>
      </p:pic>
      <p:cxnSp>
        <p:nvCxnSpPr>
          <p:cNvPr id="1028" name="Rak koppling 1027">
            <a:extLst>
              <a:ext uri="{FF2B5EF4-FFF2-40B4-BE49-F238E27FC236}">
                <a16:creationId xmlns:a16="http://schemas.microsoft.com/office/drawing/2014/main" id="{74B1F594-1767-A453-1BD0-C69851279142}"/>
              </a:ext>
            </a:extLst>
          </p:cNvPr>
          <p:cNvCxnSpPr/>
          <p:nvPr/>
        </p:nvCxnSpPr>
        <p:spPr>
          <a:xfrm>
            <a:off x="4085512" y="2183386"/>
            <a:ext cx="21331" cy="3760342"/>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029" name="Bild 1028" descr="Robot kontur">
            <a:extLst>
              <a:ext uri="{FF2B5EF4-FFF2-40B4-BE49-F238E27FC236}">
                <a16:creationId xmlns:a16="http://schemas.microsoft.com/office/drawing/2014/main" id="{AB783F48-3EB1-C9DE-BBEB-65967BEF6194}"/>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5499424" y="3848252"/>
            <a:ext cx="400110" cy="400110"/>
          </a:xfrm>
          <a:prstGeom prst="rect">
            <a:avLst/>
          </a:prstGeom>
        </p:spPr>
      </p:pic>
      <p:pic>
        <p:nvPicPr>
          <p:cNvPr id="1030" name="Bild 1029" descr="Robot kontur">
            <a:extLst>
              <a:ext uri="{FF2B5EF4-FFF2-40B4-BE49-F238E27FC236}">
                <a16:creationId xmlns:a16="http://schemas.microsoft.com/office/drawing/2014/main" id="{5A8067EE-CF25-A007-E5E3-B3A20532E7D6}"/>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5752820" y="3122339"/>
            <a:ext cx="400110" cy="400110"/>
          </a:xfrm>
          <a:prstGeom prst="rect">
            <a:avLst/>
          </a:prstGeom>
        </p:spPr>
      </p:pic>
      <p:pic>
        <p:nvPicPr>
          <p:cNvPr id="1031" name="Bild 1030" descr="Robot kontur">
            <a:extLst>
              <a:ext uri="{FF2B5EF4-FFF2-40B4-BE49-F238E27FC236}">
                <a16:creationId xmlns:a16="http://schemas.microsoft.com/office/drawing/2014/main" id="{7DF6E393-7EC5-89C7-0D82-01C61548F59B}"/>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7225247" y="4877720"/>
            <a:ext cx="400110" cy="400110"/>
          </a:xfrm>
          <a:prstGeom prst="rect">
            <a:avLst/>
          </a:prstGeom>
        </p:spPr>
      </p:pic>
      <p:pic>
        <p:nvPicPr>
          <p:cNvPr id="1033" name="Bild 1032" descr="Alarm som ringer kontur">
            <a:extLst>
              <a:ext uri="{FF2B5EF4-FFF2-40B4-BE49-F238E27FC236}">
                <a16:creationId xmlns:a16="http://schemas.microsoft.com/office/drawing/2014/main" id="{05BAC50E-E27D-443F-A212-597A7F5E988C}"/>
              </a:ext>
            </a:extLst>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tretch>
            <a:fillRect/>
          </a:stretch>
        </p:blipFill>
        <p:spPr>
          <a:xfrm>
            <a:off x="5350476" y="3013408"/>
            <a:ext cx="485817" cy="485817"/>
          </a:xfrm>
          <a:prstGeom prst="rect">
            <a:avLst/>
          </a:prstGeom>
        </p:spPr>
      </p:pic>
      <p:pic>
        <p:nvPicPr>
          <p:cNvPr id="1035" name="Bild 1034" descr="Armbandsur kontur">
            <a:extLst>
              <a:ext uri="{FF2B5EF4-FFF2-40B4-BE49-F238E27FC236}">
                <a16:creationId xmlns:a16="http://schemas.microsoft.com/office/drawing/2014/main" id="{6DC6F6F8-B494-8672-E1DB-C85C6356A2CC}"/>
              </a:ext>
            </a:extLst>
          </p:cNvPr>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30"/>
              </a:ext>
            </a:extLst>
          </a:blip>
          <a:stretch>
            <a:fillRect/>
          </a:stretch>
        </p:blipFill>
        <p:spPr>
          <a:xfrm>
            <a:off x="5392895" y="3489159"/>
            <a:ext cx="334497" cy="334497"/>
          </a:xfrm>
          <a:prstGeom prst="rect">
            <a:avLst/>
          </a:prstGeom>
        </p:spPr>
      </p:pic>
      <p:pic>
        <p:nvPicPr>
          <p:cNvPr id="1038" name="Bild 1037" descr="Alarm som ringer kontur">
            <a:extLst>
              <a:ext uri="{FF2B5EF4-FFF2-40B4-BE49-F238E27FC236}">
                <a16:creationId xmlns:a16="http://schemas.microsoft.com/office/drawing/2014/main" id="{35E6840F-EA54-116C-6DA0-44F39549DB89}"/>
              </a:ext>
            </a:extLst>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tretch>
            <a:fillRect/>
          </a:stretch>
        </p:blipFill>
        <p:spPr>
          <a:xfrm>
            <a:off x="5969131" y="3256316"/>
            <a:ext cx="485817" cy="485817"/>
          </a:xfrm>
          <a:prstGeom prst="rect">
            <a:avLst/>
          </a:prstGeom>
        </p:spPr>
      </p:pic>
      <p:pic>
        <p:nvPicPr>
          <p:cNvPr id="1039" name="Bild 1038" descr="Alarm som ringer kontur">
            <a:extLst>
              <a:ext uri="{FF2B5EF4-FFF2-40B4-BE49-F238E27FC236}">
                <a16:creationId xmlns:a16="http://schemas.microsoft.com/office/drawing/2014/main" id="{FA68E2D8-BF1B-00A0-2CCD-2B02EA6DCADA}"/>
              </a:ext>
            </a:extLst>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tretch>
            <a:fillRect/>
          </a:stretch>
        </p:blipFill>
        <p:spPr>
          <a:xfrm>
            <a:off x="7358952" y="4430469"/>
            <a:ext cx="485817" cy="485817"/>
          </a:xfrm>
          <a:prstGeom prst="rect">
            <a:avLst/>
          </a:prstGeom>
        </p:spPr>
      </p:pic>
      <p:pic>
        <p:nvPicPr>
          <p:cNvPr id="1040" name="Bild 1039" descr="Alarm som ringer kontur">
            <a:extLst>
              <a:ext uri="{FF2B5EF4-FFF2-40B4-BE49-F238E27FC236}">
                <a16:creationId xmlns:a16="http://schemas.microsoft.com/office/drawing/2014/main" id="{3066508B-E66D-06F1-A8AD-B31C418908B3}"/>
              </a:ext>
            </a:extLst>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tretch>
            <a:fillRect/>
          </a:stretch>
        </p:blipFill>
        <p:spPr>
          <a:xfrm>
            <a:off x="7028408" y="3692439"/>
            <a:ext cx="485817" cy="485817"/>
          </a:xfrm>
          <a:prstGeom prst="rect">
            <a:avLst/>
          </a:prstGeom>
        </p:spPr>
      </p:pic>
      <p:pic>
        <p:nvPicPr>
          <p:cNvPr id="1041" name="Bild 1040" descr="Alarm som ringer kontur">
            <a:extLst>
              <a:ext uri="{FF2B5EF4-FFF2-40B4-BE49-F238E27FC236}">
                <a16:creationId xmlns:a16="http://schemas.microsoft.com/office/drawing/2014/main" id="{406E7C47-B309-68BB-8A49-5AC4009CFCA8}"/>
              </a:ext>
            </a:extLst>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tretch>
            <a:fillRect/>
          </a:stretch>
        </p:blipFill>
        <p:spPr>
          <a:xfrm>
            <a:off x="5886604" y="4171070"/>
            <a:ext cx="485817" cy="485817"/>
          </a:xfrm>
          <a:prstGeom prst="rect">
            <a:avLst/>
          </a:prstGeom>
        </p:spPr>
      </p:pic>
      <p:pic>
        <p:nvPicPr>
          <p:cNvPr id="1042" name="Bild 1041" descr="Alarm som ringer kontur">
            <a:extLst>
              <a:ext uri="{FF2B5EF4-FFF2-40B4-BE49-F238E27FC236}">
                <a16:creationId xmlns:a16="http://schemas.microsoft.com/office/drawing/2014/main" id="{E6BE8D99-FB3A-2F13-94B2-871DE3AF5426}"/>
              </a:ext>
            </a:extLst>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tretch>
            <a:fillRect/>
          </a:stretch>
        </p:blipFill>
        <p:spPr>
          <a:xfrm>
            <a:off x="6623361" y="4959616"/>
            <a:ext cx="485817" cy="485817"/>
          </a:xfrm>
          <a:prstGeom prst="rect">
            <a:avLst/>
          </a:prstGeom>
        </p:spPr>
      </p:pic>
      <p:pic>
        <p:nvPicPr>
          <p:cNvPr id="1043" name="Bild 1042" descr="Alarm som ringer kontur">
            <a:extLst>
              <a:ext uri="{FF2B5EF4-FFF2-40B4-BE49-F238E27FC236}">
                <a16:creationId xmlns:a16="http://schemas.microsoft.com/office/drawing/2014/main" id="{443D3E51-5688-7CB0-38B4-C4C9B3B69CDD}"/>
              </a:ext>
            </a:extLst>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tretch>
            <a:fillRect/>
          </a:stretch>
        </p:blipFill>
        <p:spPr>
          <a:xfrm>
            <a:off x="6739430" y="3965496"/>
            <a:ext cx="485817" cy="485817"/>
          </a:xfrm>
          <a:prstGeom prst="rect">
            <a:avLst/>
          </a:prstGeom>
        </p:spPr>
      </p:pic>
      <p:pic>
        <p:nvPicPr>
          <p:cNvPr id="1044" name="Bild 1043" descr="Robot kontur">
            <a:extLst>
              <a:ext uri="{FF2B5EF4-FFF2-40B4-BE49-F238E27FC236}">
                <a16:creationId xmlns:a16="http://schemas.microsoft.com/office/drawing/2014/main" id="{86ADA0FA-DFFF-E58F-BE12-A52F7A8BBFAD}"/>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4909248" y="3648197"/>
            <a:ext cx="400110" cy="400110"/>
          </a:xfrm>
          <a:prstGeom prst="rect">
            <a:avLst/>
          </a:prstGeom>
        </p:spPr>
      </p:pic>
      <p:pic>
        <p:nvPicPr>
          <p:cNvPr id="1045" name="Bild 1044" descr="Robot kontur">
            <a:extLst>
              <a:ext uri="{FF2B5EF4-FFF2-40B4-BE49-F238E27FC236}">
                <a16:creationId xmlns:a16="http://schemas.microsoft.com/office/drawing/2014/main" id="{3DD202D2-53F5-D678-A7DD-628AB09B7861}"/>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6299213" y="4036644"/>
            <a:ext cx="400110" cy="400110"/>
          </a:xfrm>
          <a:prstGeom prst="rect">
            <a:avLst/>
          </a:prstGeom>
        </p:spPr>
      </p:pic>
      <p:pic>
        <p:nvPicPr>
          <p:cNvPr id="1046" name="Bild 1045" descr="Robot kontur">
            <a:extLst>
              <a:ext uri="{FF2B5EF4-FFF2-40B4-BE49-F238E27FC236}">
                <a16:creationId xmlns:a16="http://schemas.microsoft.com/office/drawing/2014/main" id="{DE608A83-16DA-B96B-BD35-F127A7DB4EA7}"/>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6210413" y="3661940"/>
            <a:ext cx="400110" cy="400110"/>
          </a:xfrm>
          <a:prstGeom prst="rect">
            <a:avLst/>
          </a:prstGeom>
        </p:spPr>
      </p:pic>
      <p:pic>
        <p:nvPicPr>
          <p:cNvPr id="1047" name="Bild 1046" descr="Robot kontur">
            <a:extLst>
              <a:ext uri="{FF2B5EF4-FFF2-40B4-BE49-F238E27FC236}">
                <a16:creationId xmlns:a16="http://schemas.microsoft.com/office/drawing/2014/main" id="{68C7475E-8953-806C-DF00-A9204875A41C}"/>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6254893" y="4853028"/>
            <a:ext cx="400110" cy="400110"/>
          </a:xfrm>
          <a:prstGeom prst="rect">
            <a:avLst/>
          </a:prstGeom>
        </p:spPr>
      </p:pic>
      <p:pic>
        <p:nvPicPr>
          <p:cNvPr id="1048" name="Bild 1047" descr="Armbandsur kontur">
            <a:extLst>
              <a:ext uri="{FF2B5EF4-FFF2-40B4-BE49-F238E27FC236}">
                <a16:creationId xmlns:a16="http://schemas.microsoft.com/office/drawing/2014/main" id="{055ED261-14D6-984D-E2A2-460D5C0D5955}"/>
              </a:ext>
            </a:extLst>
          </p:cNvPr>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30"/>
              </a:ext>
            </a:extLst>
          </a:blip>
          <a:stretch>
            <a:fillRect/>
          </a:stretch>
        </p:blipFill>
        <p:spPr>
          <a:xfrm>
            <a:off x="5984056" y="3947572"/>
            <a:ext cx="334497" cy="334497"/>
          </a:xfrm>
          <a:prstGeom prst="rect">
            <a:avLst/>
          </a:prstGeom>
        </p:spPr>
      </p:pic>
      <p:pic>
        <p:nvPicPr>
          <p:cNvPr id="1049" name="Bild 1048" descr="Armbandsur kontur">
            <a:extLst>
              <a:ext uri="{FF2B5EF4-FFF2-40B4-BE49-F238E27FC236}">
                <a16:creationId xmlns:a16="http://schemas.microsoft.com/office/drawing/2014/main" id="{1E18CC27-BF04-73B4-6A2F-DB9596EBAC3E}"/>
              </a:ext>
            </a:extLst>
          </p:cNvPr>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30"/>
              </a:ext>
            </a:extLst>
          </a:blip>
          <a:stretch>
            <a:fillRect/>
          </a:stretch>
        </p:blipFill>
        <p:spPr>
          <a:xfrm>
            <a:off x="5312122" y="4208399"/>
            <a:ext cx="334497" cy="334497"/>
          </a:xfrm>
          <a:prstGeom prst="rect">
            <a:avLst/>
          </a:prstGeom>
        </p:spPr>
      </p:pic>
      <p:pic>
        <p:nvPicPr>
          <p:cNvPr id="1050" name="Bild 1049" descr="Armbandsur kontur">
            <a:extLst>
              <a:ext uri="{FF2B5EF4-FFF2-40B4-BE49-F238E27FC236}">
                <a16:creationId xmlns:a16="http://schemas.microsoft.com/office/drawing/2014/main" id="{02096FFC-97E7-C408-5F50-07E4738CBE84}"/>
              </a:ext>
            </a:extLst>
          </p:cNvPr>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30"/>
              </a:ext>
            </a:extLst>
          </a:blip>
          <a:stretch>
            <a:fillRect/>
          </a:stretch>
        </p:blipFill>
        <p:spPr>
          <a:xfrm>
            <a:off x="7023471" y="5231815"/>
            <a:ext cx="334497" cy="334497"/>
          </a:xfrm>
          <a:prstGeom prst="rect">
            <a:avLst/>
          </a:prstGeom>
        </p:spPr>
      </p:pic>
      <p:pic>
        <p:nvPicPr>
          <p:cNvPr id="1051" name="Bild 1050" descr="Armbandsur kontur">
            <a:extLst>
              <a:ext uri="{FF2B5EF4-FFF2-40B4-BE49-F238E27FC236}">
                <a16:creationId xmlns:a16="http://schemas.microsoft.com/office/drawing/2014/main" id="{C145211F-333B-D957-11F9-DE99614ED9E6}"/>
              </a:ext>
            </a:extLst>
          </p:cNvPr>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30"/>
              </a:ext>
            </a:extLst>
          </a:blip>
          <a:stretch>
            <a:fillRect/>
          </a:stretch>
        </p:blipFill>
        <p:spPr>
          <a:xfrm>
            <a:off x="7398432" y="4885834"/>
            <a:ext cx="334497" cy="334497"/>
          </a:xfrm>
          <a:prstGeom prst="rect">
            <a:avLst/>
          </a:prstGeom>
        </p:spPr>
      </p:pic>
      <p:pic>
        <p:nvPicPr>
          <p:cNvPr id="1052" name="Bild 1051" descr="Armbandsur kontur">
            <a:extLst>
              <a:ext uri="{FF2B5EF4-FFF2-40B4-BE49-F238E27FC236}">
                <a16:creationId xmlns:a16="http://schemas.microsoft.com/office/drawing/2014/main" id="{B892A6E6-6C81-C9B4-75C0-8CC2C25F8C4C}"/>
              </a:ext>
            </a:extLst>
          </p:cNvPr>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30"/>
              </a:ext>
            </a:extLst>
          </a:blip>
          <a:stretch>
            <a:fillRect/>
          </a:stretch>
        </p:blipFill>
        <p:spPr>
          <a:xfrm>
            <a:off x="5660681" y="2917322"/>
            <a:ext cx="334497" cy="334497"/>
          </a:xfrm>
          <a:prstGeom prst="rect">
            <a:avLst/>
          </a:prstGeom>
        </p:spPr>
      </p:pic>
      <p:pic>
        <p:nvPicPr>
          <p:cNvPr id="1053" name="Bild 1052" descr="Armbandsur kontur">
            <a:extLst>
              <a:ext uri="{FF2B5EF4-FFF2-40B4-BE49-F238E27FC236}">
                <a16:creationId xmlns:a16="http://schemas.microsoft.com/office/drawing/2014/main" id="{3008AC84-55C7-2026-3A48-E12C0594E58B}"/>
              </a:ext>
            </a:extLst>
          </p:cNvPr>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30"/>
              </a:ext>
            </a:extLst>
          </a:blip>
          <a:stretch>
            <a:fillRect/>
          </a:stretch>
        </p:blipFill>
        <p:spPr>
          <a:xfrm>
            <a:off x="7160042" y="4549549"/>
            <a:ext cx="334497" cy="334497"/>
          </a:xfrm>
          <a:prstGeom prst="rect">
            <a:avLst/>
          </a:prstGeom>
        </p:spPr>
      </p:pic>
      <p:sp>
        <p:nvSpPr>
          <p:cNvPr id="7" name="textruta 6">
            <a:extLst>
              <a:ext uri="{FF2B5EF4-FFF2-40B4-BE49-F238E27FC236}">
                <a16:creationId xmlns:a16="http://schemas.microsoft.com/office/drawing/2014/main" id="{3C7C9E5F-28F8-3FEF-EDAF-430FBA53D875}"/>
              </a:ext>
            </a:extLst>
          </p:cNvPr>
          <p:cNvSpPr txBox="1"/>
          <p:nvPr/>
        </p:nvSpPr>
        <p:spPr>
          <a:xfrm>
            <a:off x="8180278" y="1430162"/>
            <a:ext cx="3743403" cy="400110"/>
          </a:xfrm>
          <a:prstGeom prst="rect">
            <a:avLst/>
          </a:prstGeom>
          <a:solidFill>
            <a:schemeClr val="tx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
                <a:ea typeface="+mn-ea"/>
                <a:cs typeface="+mn-cs"/>
              </a:rPr>
              <a:t>Om vi samarbetar 2035</a:t>
            </a:r>
          </a:p>
        </p:txBody>
      </p:sp>
      <p:pic>
        <p:nvPicPr>
          <p:cNvPr id="12" name="Picture 2" descr="3d isometrisk karta över dalarna är ett sveriges län, 8367805 Vektorkonst  på Vecteezy">
            <a:extLst>
              <a:ext uri="{FF2B5EF4-FFF2-40B4-BE49-F238E27FC236}">
                <a16:creationId xmlns:a16="http://schemas.microsoft.com/office/drawing/2014/main" id="{E17CDFEC-B88A-C7A3-49B3-9E13815F33D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377447" y="2226847"/>
            <a:ext cx="3773732" cy="3773732"/>
          </a:xfrm>
          <a:prstGeom prst="rect">
            <a:avLst/>
          </a:prstGeom>
          <a:noFill/>
          <a:extLst>
            <a:ext uri="{909E8E84-426E-40DD-AFC4-6F175D3DCCD1}">
              <a14:hiddenFill xmlns:a14="http://schemas.microsoft.com/office/drawing/2010/main">
                <a:solidFill>
                  <a:srgbClr val="FFFFFF"/>
                </a:solidFill>
              </a14:hiddenFill>
            </a:ext>
          </a:extLst>
        </p:spPr>
      </p:pic>
      <p:pic>
        <p:nvPicPr>
          <p:cNvPr id="13" name="Bild 12" descr="Säkerhetskamera med hel fyllning">
            <a:extLst>
              <a:ext uri="{FF2B5EF4-FFF2-40B4-BE49-F238E27FC236}">
                <a16:creationId xmlns:a16="http://schemas.microsoft.com/office/drawing/2014/main" id="{23D623D0-0367-7F0B-3501-866EE142038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tretch>
            <a:fillRect/>
          </a:stretch>
        </p:blipFill>
        <p:spPr>
          <a:xfrm>
            <a:off x="9221920" y="3748760"/>
            <a:ext cx="441870" cy="441870"/>
          </a:xfrm>
          <a:prstGeom prst="rect">
            <a:avLst/>
          </a:prstGeom>
        </p:spPr>
      </p:pic>
      <p:pic>
        <p:nvPicPr>
          <p:cNvPr id="14" name="Bild 13" descr="Säkerhetskamera med hel fyllning">
            <a:extLst>
              <a:ext uri="{FF2B5EF4-FFF2-40B4-BE49-F238E27FC236}">
                <a16:creationId xmlns:a16="http://schemas.microsoft.com/office/drawing/2014/main" id="{84BDAEA6-D6A8-044A-F320-D12659AA665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tretch>
            <a:fillRect/>
          </a:stretch>
        </p:blipFill>
        <p:spPr>
          <a:xfrm>
            <a:off x="8954764" y="3112747"/>
            <a:ext cx="441870" cy="441870"/>
          </a:xfrm>
          <a:prstGeom prst="rect">
            <a:avLst/>
          </a:prstGeom>
        </p:spPr>
      </p:pic>
      <p:pic>
        <p:nvPicPr>
          <p:cNvPr id="15" name="Bild 14" descr="Säkerhetskamera med hel fyllning">
            <a:extLst>
              <a:ext uri="{FF2B5EF4-FFF2-40B4-BE49-F238E27FC236}">
                <a16:creationId xmlns:a16="http://schemas.microsoft.com/office/drawing/2014/main" id="{A59940D3-FCEE-FA71-5F32-5A3F6558651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tretch>
            <a:fillRect/>
          </a:stretch>
        </p:blipFill>
        <p:spPr>
          <a:xfrm>
            <a:off x="10591214" y="3708252"/>
            <a:ext cx="441870" cy="441870"/>
          </a:xfrm>
          <a:prstGeom prst="rect">
            <a:avLst/>
          </a:prstGeom>
        </p:spPr>
      </p:pic>
      <p:pic>
        <p:nvPicPr>
          <p:cNvPr id="16" name="Bild 15" descr="Säkerhetskamera med hel fyllning">
            <a:extLst>
              <a:ext uri="{FF2B5EF4-FFF2-40B4-BE49-F238E27FC236}">
                <a16:creationId xmlns:a16="http://schemas.microsoft.com/office/drawing/2014/main" id="{15F9D0DE-9B04-E954-4E3B-6B8444C03D5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tretch>
            <a:fillRect/>
          </a:stretch>
        </p:blipFill>
        <p:spPr>
          <a:xfrm>
            <a:off x="11211779" y="4107306"/>
            <a:ext cx="441870" cy="441870"/>
          </a:xfrm>
          <a:prstGeom prst="rect">
            <a:avLst/>
          </a:prstGeom>
        </p:spPr>
      </p:pic>
      <p:pic>
        <p:nvPicPr>
          <p:cNvPr id="17" name="Bild 16" descr="Säkerhetskamera med hel fyllning">
            <a:extLst>
              <a:ext uri="{FF2B5EF4-FFF2-40B4-BE49-F238E27FC236}">
                <a16:creationId xmlns:a16="http://schemas.microsoft.com/office/drawing/2014/main" id="{8F08E3D0-CA23-6F36-B996-8AFF8896654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tretch>
            <a:fillRect/>
          </a:stretch>
        </p:blipFill>
        <p:spPr>
          <a:xfrm>
            <a:off x="9613940" y="4071161"/>
            <a:ext cx="441870" cy="441870"/>
          </a:xfrm>
          <a:prstGeom prst="rect">
            <a:avLst/>
          </a:prstGeom>
        </p:spPr>
      </p:pic>
      <p:pic>
        <p:nvPicPr>
          <p:cNvPr id="18" name="Bild 17" descr="Säkerhetskamera med hel fyllning">
            <a:extLst>
              <a:ext uri="{FF2B5EF4-FFF2-40B4-BE49-F238E27FC236}">
                <a16:creationId xmlns:a16="http://schemas.microsoft.com/office/drawing/2014/main" id="{FD737C96-8203-1A7A-B5E1-E40701A541E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tretch>
            <a:fillRect/>
          </a:stretch>
        </p:blipFill>
        <p:spPr>
          <a:xfrm>
            <a:off x="10313201" y="3317017"/>
            <a:ext cx="441870" cy="441870"/>
          </a:xfrm>
          <a:prstGeom prst="rect">
            <a:avLst/>
          </a:prstGeom>
        </p:spPr>
      </p:pic>
      <p:pic>
        <p:nvPicPr>
          <p:cNvPr id="20" name="Bild 19" descr="Säkerhetskamera med hel fyllning">
            <a:extLst>
              <a:ext uri="{FF2B5EF4-FFF2-40B4-BE49-F238E27FC236}">
                <a16:creationId xmlns:a16="http://schemas.microsoft.com/office/drawing/2014/main" id="{C7A7D347-785E-1815-57D0-C840EC6DC74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tretch>
            <a:fillRect/>
          </a:stretch>
        </p:blipFill>
        <p:spPr>
          <a:xfrm>
            <a:off x="9786285" y="4452443"/>
            <a:ext cx="441870" cy="441870"/>
          </a:xfrm>
          <a:prstGeom prst="rect">
            <a:avLst/>
          </a:prstGeom>
        </p:spPr>
      </p:pic>
      <p:pic>
        <p:nvPicPr>
          <p:cNvPr id="27" name="Bild 26" descr="Säkerhetskamera med hel fyllning">
            <a:extLst>
              <a:ext uri="{FF2B5EF4-FFF2-40B4-BE49-F238E27FC236}">
                <a16:creationId xmlns:a16="http://schemas.microsoft.com/office/drawing/2014/main" id="{61F8133B-95BA-6127-279E-540F50664A5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tretch>
            <a:fillRect/>
          </a:stretch>
        </p:blipFill>
        <p:spPr>
          <a:xfrm>
            <a:off x="9718931" y="3449960"/>
            <a:ext cx="441870" cy="441870"/>
          </a:xfrm>
          <a:prstGeom prst="rect">
            <a:avLst/>
          </a:prstGeom>
        </p:spPr>
      </p:pic>
      <p:pic>
        <p:nvPicPr>
          <p:cNvPr id="28" name="Bild 27" descr="Säkerhetskamera med hel fyllning">
            <a:extLst>
              <a:ext uri="{FF2B5EF4-FFF2-40B4-BE49-F238E27FC236}">
                <a16:creationId xmlns:a16="http://schemas.microsoft.com/office/drawing/2014/main" id="{8B075FB8-7E24-9A6C-7479-C55AE648C10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tretch>
            <a:fillRect/>
          </a:stretch>
        </p:blipFill>
        <p:spPr>
          <a:xfrm>
            <a:off x="9871331" y="3602360"/>
            <a:ext cx="441870" cy="441870"/>
          </a:xfrm>
          <a:prstGeom prst="rect">
            <a:avLst/>
          </a:prstGeom>
        </p:spPr>
      </p:pic>
      <p:pic>
        <p:nvPicPr>
          <p:cNvPr id="32" name="Bild 31" descr="Säkerhetskamera med hel fyllning">
            <a:extLst>
              <a:ext uri="{FF2B5EF4-FFF2-40B4-BE49-F238E27FC236}">
                <a16:creationId xmlns:a16="http://schemas.microsoft.com/office/drawing/2014/main" id="{A0E3BC01-4AB6-22EB-E1EA-1B8B96CA05B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tretch>
            <a:fillRect/>
          </a:stretch>
        </p:blipFill>
        <p:spPr>
          <a:xfrm>
            <a:off x="10502523" y="4737695"/>
            <a:ext cx="441870" cy="441870"/>
          </a:xfrm>
          <a:prstGeom prst="rect">
            <a:avLst/>
          </a:prstGeom>
        </p:spPr>
      </p:pic>
      <p:pic>
        <p:nvPicPr>
          <p:cNvPr id="34" name="Bild 33" descr="Säkerhetskamera med hel fyllning">
            <a:extLst>
              <a:ext uri="{FF2B5EF4-FFF2-40B4-BE49-F238E27FC236}">
                <a16:creationId xmlns:a16="http://schemas.microsoft.com/office/drawing/2014/main" id="{AC304D4A-E99B-B359-A8CB-35BA91A4426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tretch>
            <a:fillRect/>
          </a:stretch>
        </p:blipFill>
        <p:spPr>
          <a:xfrm>
            <a:off x="10480931" y="4211960"/>
            <a:ext cx="441870" cy="441870"/>
          </a:xfrm>
          <a:prstGeom prst="rect">
            <a:avLst/>
          </a:prstGeom>
        </p:spPr>
      </p:pic>
      <p:pic>
        <p:nvPicPr>
          <p:cNvPr id="35" name="Bild 34" descr="Säkerhetskamera med hel fyllning">
            <a:extLst>
              <a:ext uri="{FF2B5EF4-FFF2-40B4-BE49-F238E27FC236}">
                <a16:creationId xmlns:a16="http://schemas.microsoft.com/office/drawing/2014/main" id="{7B553E65-8E49-AC80-1D75-6785CAC85AC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tretch>
            <a:fillRect/>
          </a:stretch>
        </p:blipFill>
        <p:spPr>
          <a:xfrm>
            <a:off x="10785731" y="4516760"/>
            <a:ext cx="441870" cy="441870"/>
          </a:xfrm>
          <a:prstGeom prst="rect">
            <a:avLst/>
          </a:prstGeom>
        </p:spPr>
      </p:pic>
      <p:pic>
        <p:nvPicPr>
          <p:cNvPr id="36" name="Bild 35" descr="Säkerhetskamera med hel fyllning">
            <a:extLst>
              <a:ext uri="{FF2B5EF4-FFF2-40B4-BE49-F238E27FC236}">
                <a16:creationId xmlns:a16="http://schemas.microsoft.com/office/drawing/2014/main" id="{E01AD88D-004A-47A9-9D34-04913053F99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tretch>
            <a:fillRect/>
          </a:stretch>
        </p:blipFill>
        <p:spPr>
          <a:xfrm>
            <a:off x="8830935" y="2680879"/>
            <a:ext cx="441870" cy="441870"/>
          </a:xfrm>
          <a:prstGeom prst="rect">
            <a:avLst/>
          </a:prstGeom>
        </p:spPr>
      </p:pic>
      <p:pic>
        <p:nvPicPr>
          <p:cNvPr id="37" name="Bild 36" descr="Säkerhetskamera med hel fyllning">
            <a:extLst>
              <a:ext uri="{FF2B5EF4-FFF2-40B4-BE49-F238E27FC236}">
                <a16:creationId xmlns:a16="http://schemas.microsoft.com/office/drawing/2014/main" id="{736B0EB8-F89C-FC3C-BD50-FAC554546DB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tretch>
            <a:fillRect/>
          </a:stretch>
        </p:blipFill>
        <p:spPr>
          <a:xfrm>
            <a:off x="10143798" y="4419661"/>
            <a:ext cx="441870" cy="441870"/>
          </a:xfrm>
          <a:prstGeom prst="rect">
            <a:avLst/>
          </a:prstGeom>
        </p:spPr>
      </p:pic>
      <p:pic>
        <p:nvPicPr>
          <p:cNvPr id="38" name="Bild 37" descr="Säkerhetskamera med hel fyllning">
            <a:extLst>
              <a:ext uri="{FF2B5EF4-FFF2-40B4-BE49-F238E27FC236}">
                <a16:creationId xmlns:a16="http://schemas.microsoft.com/office/drawing/2014/main" id="{2A8F8ACF-A0D6-0543-E8BC-87F171D1936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tretch>
            <a:fillRect/>
          </a:stretch>
        </p:blipFill>
        <p:spPr>
          <a:xfrm>
            <a:off x="9235314" y="3329615"/>
            <a:ext cx="441870" cy="441870"/>
          </a:xfrm>
          <a:prstGeom prst="rect">
            <a:avLst/>
          </a:prstGeom>
        </p:spPr>
      </p:pic>
      <p:pic>
        <p:nvPicPr>
          <p:cNvPr id="39" name="Bild 38" descr="Säkerhetskamera med hel fyllning">
            <a:extLst>
              <a:ext uri="{FF2B5EF4-FFF2-40B4-BE49-F238E27FC236}">
                <a16:creationId xmlns:a16="http://schemas.microsoft.com/office/drawing/2014/main" id="{14BE8B3D-C8C4-0DF4-0436-642832C421C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tretch>
            <a:fillRect/>
          </a:stretch>
        </p:blipFill>
        <p:spPr>
          <a:xfrm>
            <a:off x="10195098" y="3888223"/>
            <a:ext cx="441870" cy="441870"/>
          </a:xfrm>
          <a:prstGeom prst="rect">
            <a:avLst/>
          </a:prstGeom>
        </p:spPr>
      </p:pic>
      <p:pic>
        <p:nvPicPr>
          <p:cNvPr id="40" name="Bild 39" descr="Säkerhetskamera med hel fyllning">
            <a:extLst>
              <a:ext uri="{FF2B5EF4-FFF2-40B4-BE49-F238E27FC236}">
                <a16:creationId xmlns:a16="http://schemas.microsoft.com/office/drawing/2014/main" id="{F4A05D4A-090E-A506-E44D-8CA67B80CA6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tretch>
            <a:fillRect/>
          </a:stretch>
        </p:blipFill>
        <p:spPr>
          <a:xfrm>
            <a:off x="10480931" y="4211960"/>
            <a:ext cx="441870" cy="441870"/>
          </a:xfrm>
          <a:prstGeom prst="rect">
            <a:avLst/>
          </a:prstGeom>
        </p:spPr>
      </p:pic>
      <p:pic>
        <p:nvPicPr>
          <p:cNvPr id="59" name="Bild 58" descr="Säkerhetskamera med hel fyllning">
            <a:extLst>
              <a:ext uri="{FF2B5EF4-FFF2-40B4-BE49-F238E27FC236}">
                <a16:creationId xmlns:a16="http://schemas.microsoft.com/office/drawing/2014/main" id="{1AAF2100-2451-F04F-B69D-52F5590C3C3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tretch>
            <a:fillRect/>
          </a:stretch>
        </p:blipFill>
        <p:spPr>
          <a:xfrm>
            <a:off x="10867170" y="4200692"/>
            <a:ext cx="441870" cy="441870"/>
          </a:xfrm>
          <a:prstGeom prst="rect">
            <a:avLst/>
          </a:prstGeom>
        </p:spPr>
      </p:pic>
      <p:pic>
        <p:nvPicPr>
          <p:cNvPr id="61" name="Bild 60" descr="Säkerhetskamera med hel fyllning">
            <a:extLst>
              <a:ext uri="{FF2B5EF4-FFF2-40B4-BE49-F238E27FC236}">
                <a16:creationId xmlns:a16="http://schemas.microsoft.com/office/drawing/2014/main" id="{DE17F040-61FC-1189-F5DD-1AFF3A99638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tretch>
            <a:fillRect/>
          </a:stretch>
        </p:blipFill>
        <p:spPr>
          <a:xfrm>
            <a:off x="10938131" y="4669160"/>
            <a:ext cx="441870" cy="441870"/>
          </a:xfrm>
          <a:prstGeom prst="rect">
            <a:avLst/>
          </a:prstGeom>
        </p:spPr>
      </p:pic>
      <p:pic>
        <p:nvPicPr>
          <p:cNvPr id="1027" name="Bild 1026" descr="Robot kontur">
            <a:extLst>
              <a:ext uri="{FF2B5EF4-FFF2-40B4-BE49-F238E27FC236}">
                <a16:creationId xmlns:a16="http://schemas.microsoft.com/office/drawing/2014/main" id="{973C97D0-ED89-9FA9-4370-8E298DBBC076}"/>
              </a:ext>
            </a:extLst>
          </p:cNvPr>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tretch>
            <a:fillRect/>
          </a:stretch>
        </p:blipFill>
        <p:spPr>
          <a:xfrm>
            <a:off x="9464524" y="3783709"/>
            <a:ext cx="400110" cy="400110"/>
          </a:xfrm>
          <a:prstGeom prst="rect">
            <a:avLst/>
          </a:prstGeom>
        </p:spPr>
      </p:pic>
      <p:pic>
        <p:nvPicPr>
          <p:cNvPr id="1032" name="Bild 1031" descr="Robot kontur">
            <a:extLst>
              <a:ext uri="{FF2B5EF4-FFF2-40B4-BE49-F238E27FC236}">
                <a16:creationId xmlns:a16="http://schemas.microsoft.com/office/drawing/2014/main" id="{6BA4719B-7DAB-6529-4465-0613AA714983}"/>
              </a:ext>
            </a:extLst>
          </p:cNvPr>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tretch>
            <a:fillRect/>
          </a:stretch>
        </p:blipFill>
        <p:spPr>
          <a:xfrm>
            <a:off x="9717920" y="3057796"/>
            <a:ext cx="400110" cy="400110"/>
          </a:xfrm>
          <a:prstGeom prst="rect">
            <a:avLst/>
          </a:prstGeom>
        </p:spPr>
      </p:pic>
      <p:pic>
        <p:nvPicPr>
          <p:cNvPr id="1034" name="Bild 1033" descr="Robot kontur">
            <a:extLst>
              <a:ext uri="{FF2B5EF4-FFF2-40B4-BE49-F238E27FC236}">
                <a16:creationId xmlns:a16="http://schemas.microsoft.com/office/drawing/2014/main" id="{13CC3E9C-63DD-BA5D-5910-2765EE89B30F}"/>
              </a:ext>
            </a:extLst>
          </p:cNvPr>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tretch>
            <a:fillRect/>
          </a:stretch>
        </p:blipFill>
        <p:spPr>
          <a:xfrm>
            <a:off x="11190347" y="4813177"/>
            <a:ext cx="400110" cy="400110"/>
          </a:xfrm>
          <a:prstGeom prst="rect">
            <a:avLst/>
          </a:prstGeom>
        </p:spPr>
      </p:pic>
      <p:pic>
        <p:nvPicPr>
          <p:cNvPr id="1036" name="Bild 1035" descr="Alarm som ringer kontur">
            <a:extLst>
              <a:ext uri="{FF2B5EF4-FFF2-40B4-BE49-F238E27FC236}">
                <a16:creationId xmlns:a16="http://schemas.microsoft.com/office/drawing/2014/main" id="{0DBB2706-0EDF-4337-4322-A00B53555AA2}"/>
              </a:ext>
            </a:extLst>
          </p:cNvPr>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35"/>
              </a:ext>
            </a:extLst>
          </a:blip>
          <a:stretch>
            <a:fillRect/>
          </a:stretch>
        </p:blipFill>
        <p:spPr>
          <a:xfrm>
            <a:off x="9315576" y="2948865"/>
            <a:ext cx="485817" cy="485817"/>
          </a:xfrm>
          <a:prstGeom prst="rect">
            <a:avLst/>
          </a:prstGeom>
        </p:spPr>
      </p:pic>
      <p:pic>
        <p:nvPicPr>
          <p:cNvPr id="1037" name="Bild 1036" descr="Armbandsur kontur">
            <a:extLst>
              <a:ext uri="{FF2B5EF4-FFF2-40B4-BE49-F238E27FC236}">
                <a16:creationId xmlns:a16="http://schemas.microsoft.com/office/drawing/2014/main" id="{D244A926-8EC1-EC5C-422F-7E485F235D4E}"/>
              </a:ext>
            </a:extLst>
          </p:cNvPr>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37"/>
              </a:ext>
            </a:extLst>
          </a:blip>
          <a:stretch>
            <a:fillRect/>
          </a:stretch>
        </p:blipFill>
        <p:spPr>
          <a:xfrm>
            <a:off x="9357995" y="3424616"/>
            <a:ext cx="334497" cy="334497"/>
          </a:xfrm>
          <a:prstGeom prst="rect">
            <a:avLst/>
          </a:prstGeom>
        </p:spPr>
      </p:pic>
      <p:pic>
        <p:nvPicPr>
          <p:cNvPr id="1054" name="Bild 1053" descr="Alarm som ringer kontur">
            <a:extLst>
              <a:ext uri="{FF2B5EF4-FFF2-40B4-BE49-F238E27FC236}">
                <a16:creationId xmlns:a16="http://schemas.microsoft.com/office/drawing/2014/main" id="{316BC3D1-2887-BC36-1012-9A139150012B}"/>
              </a:ext>
            </a:extLst>
          </p:cNvPr>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35"/>
              </a:ext>
            </a:extLst>
          </a:blip>
          <a:stretch>
            <a:fillRect/>
          </a:stretch>
        </p:blipFill>
        <p:spPr>
          <a:xfrm>
            <a:off x="9934231" y="3191773"/>
            <a:ext cx="485817" cy="485817"/>
          </a:xfrm>
          <a:prstGeom prst="rect">
            <a:avLst/>
          </a:prstGeom>
        </p:spPr>
      </p:pic>
      <p:pic>
        <p:nvPicPr>
          <p:cNvPr id="1055" name="Bild 1054" descr="Alarm som ringer kontur">
            <a:extLst>
              <a:ext uri="{FF2B5EF4-FFF2-40B4-BE49-F238E27FC236}">
                <a16:creationId xmlns:a16="http://schemas.microsoft.com/office/drawing/2014/main" id="{2CED7C0A-660D-C48C-6663-62C68EDD806C}"/>
              </a:ext>
            </a:extLst>
          </p:cNvPr>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35"/>
              </a:ext>
            </a:extLst>
          </a:blip>
          <a:stretch>
            <a:fillRect/>
          </a:stretch>
        </p:blipFill>
        <p:spPr>
          <a:xfrm>
            <a:off x="9878801" y="4688626"/>
            <a:ext cx="485817" cy="485817"/>
          </a:xfrm>
          <a:prstGeom prst="rect">
            <a:avLst/>
          </a:prstGeom>
        </p:spPr>
      </p:pic>
      <p:pic>
        <p:nvPicPr>
          <p:cNvPr id="1056" name="Bild 1055" descr="Alarm som ringer kontur">
            <a:extLst>
              <a:ext uri="{FF2B5EF4-FFF2-40B4-BE49-F238E27FC236}">
                <a16:creationId xmlns:a16="http://schemas.microsoft.com/office/drawing/2014/main" id="{E5033CC0-6B24-2231-46EB-297CD9F302AE}"/>
              </a:ext>
            </a:extLst>
          </p:cNvPr>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35"/>
              </a:ext>
            </a:extLst>
          </a:blip>
          <a:stretch>
            <a:fillRect/>
          </a:stretch>
        </p:blipFill>
        <p:spPr>
          <a:xfrm>
            <a:off x="10993508" y="3627896"/>
            <a:ext cx="485817" cy="485817"/>
          </a:xfrm>
          <a:prstGeom prst="rect">
            <a:avLst/>
          </a:prstGeom>
        </p:spPr>
      </p:pic>
      <p:pic>
        <p:nvPicPr>
          <p:cNvPr id="1057" name="Bild 1056" descr="Alarm som ringer kontur">
            <a:extLst>
              <a:ext uri="{FF2B5EF4-FFF2-40B4-BE49-F238E27FC236}">
                <a16:creationId xmlns:a16="http://schemas.microsoft.com/office/drawing/2014/main" id="{B9861511-4B7D-4EC7-08D7-649AE1EBFEDF}"/>
              </a:ext>
            </a:extLst>
          </p:cNvPr>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35"/>
              </a:ext>
            </a:extLst>
          </a:blip>
          <a:stretch>
            <a:fillRect/>
          </a:stretch>
        </p:blipFill>
        <p:spPr>
          <a:xfrm>
            <a:off x="9851704" y="4106527"/>
            <a:ext cx="485817" cy="485817"/>
          </a:xfrm>
          <a:prstGeom prst="rect">
            <a:avLst/>
          </a:prstGeom>
        </p:spPr>
      </p:pic>
      <p:pic>
        <p:nvPicPr>
          <p:cNvPr id="1058" name="Bild 1057" descr="Alarm som ringer kontur">
            <a:extLst>
              <a:ext uri="{FF2B5EF4-FFF2-40B4-BE49-F238E27FC236}">
                <a16:creationId xmlns:a16="http://schemas.microsoft.com/office/drawing/2014/main" id="{91EF66C2-49F6-CA38-0778-2A3A768A2F19}"/>
              </a:ext>
            </a:extLst>
          </p:cNvPr>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35"/>
              </a:ext>
            </a:extLst>
          </a:blip>
          <a:stretch>
            <a:fillRect/>
          </a:stretch>
        </p:blipFill>
        <p:spPr>
          <a:xfrm>
            <a:off x="10588461" y="4895073"/>
            <a:ext cx="485817" cy="485817"/>
          </a:xfrm>
          <a:prstGeom prst="rect">
            <a:avLst/>
          </a:prstGeom>
        </p:spPr>
      </p:pic>
      <p:pic>
        <p:nvPicPr>
          <p:cNvPr id="1059" name="Bild 1058" descr="Alarm som ringer kontur">
            <a:extLst>
              <a:ext uri="{FF2B5EF4-FFF2-40B4-BE49-F238E27FC236}">
                <a16:creationId xmlns:a16="http://schemas.microsoft.com/office/drawing/2014/main" id="{A9A12B21-3DC7-DDB4-5B88-4C4A66F2C89F}"/>
              </a:ext>
            </a:extLst>
          </p:cNvPr>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xmlns="" r:embed="rId35"/>
              </a:ext>
            </a:extLst>
          </a:blip>
          <a:stretch>
            <a:fillRect/>
          </a:stretch>
        </p:blipFill>
        <p:spPr>
          <a:xfrm>
            <a:off x="10704530" y="3900953"/>
            <a:ext cx="485817" cy="485817"/>
          </a:xfrm>
          <a:prstGeom prst="rect">
            <a:avLst/>
          </a:prstGeom>
        </p:spPr>
      </p:pic>
      <p:pic>
        <p:nvPicPr>
          <p:cNvPr id="1060" name="Bild 1059" descr="Robot kontur">
            <a:extLst>
              <a:ext uri="{FF2B5EF4-FFF2-40B4-BE49-F238E27FC236}">
                <a16:creationId xmlns:a16="http://schemas.microsoft.com/office/drawing/2014/main" id="{CD4B2766-5FF2-7248-DC77-EDB561B1CBE2}"/>
              </a:ext>
            </a:extLst>
          </p:cNvPr>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tretch>
            <a:fillRect/>
          </a:stretch>
        </p:blipFill>
        <p:spPr>
          <a:xfrm>
            <a:off x="8874348" y="3583654"/>
            <a:ext cx="400110" cy="400110"/>
          </a:xfrm>
          <a:prstGeom prst="rect">
            <a:avLst/>
          </a:prstGeom>
        </p:spPr>
      </p:pic>
      <p:pic>
        <p:nvPicPr>
          <p:cNvPr id="1061" name="Bild 1060" descr="Robot kontur">
            <a:extLst>
              <a:ext uri="{FF2B5EF4-FFF2-40B4-BE49-F238E27FC236}">
                <a16:creationId xmlns:a16="http://schemas.microsoft.com/office/drawing/2014/main" id="{598C35FC-E430-3A9F-174A-841D087665CC}"/>
              </a:ext>
            </a:extLst>
          </p:cNvPr>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tretch>
            <a:fillRect/>
          </a:stretch>
        </p:blipFill>
        <p:spPr>
          <a:xfrm>
            <a:off x="10264313" y="3972101"/>
            <a:ext cx="400110" cy="400110"/>
          </a:xfrm>
          <a:prstGeom prst="rect">
            <a:avLst/>
          </a:prstGeom>
        </p:spPr>
      </p:pic>
      <p:pic>
        <p:nvPicPr>
          <p:cNvPr id="1062" name="Bild 1061" descr="Robot kontur">
            <a:extLst>
              <a:ext uri="{FF2B5EF4-FFF2-40B4-BE49-F238E27FC236}">
                <a16:creationId xmlns:a16="http://schemas.microsoft.com/office/drawing/2014/main" id="{CD6BFF75-1647-4195-55D1-1696AF0EFB5B}"/>
              </a:ext>
            </a:extLst>
          </p:cNvPr>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tretch>
            <a:fillRect/>
          </a:stretch>
        </p:blipFill>
        <p:spPr>
          <a:xfrm>
            <a:off x="10175513" y="3597397"/>
            <a:ext cx="400110" cy="400110"/>
          </a:xfrm>
          <a:prstGeom prst="rect">
            <a:avLst/>
          </a:prstGeom>
        </p:spPr>
      </p:pic>
      <p:pic>
        <p:nvPicPr>
          <p:cNvPr id="1063" name="Bild 1062" descr="Robot kontur">
            <a:extLst>
              <a:ext uri="{FF2B5EF4-FFF2-40B4-BE49-F238E27FC236}">
                <a16:creationId xmlns:a16="http://schemas.microsoft.com/office/drawing/2014/main" id="{5986D579-D63E-EACA-C7AB-E9DCEAC1436D}"/>
              </a:ext>
            </a:extLst>
          </p:cNvPr>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tretch>
            <a:fillRect/>
          </a:stretch>
        </p:blipFill>
        <p:spPr>
          <a:xfrm>
            <a:off x="10219993" y="4788485"/>
            <a:ext cx="400110" cy="400110"/>
          </a:xfrm>
          <a:prstGeom prst="rect">
            <a:avLst/>
          </a:prstGeom>
        </p:spPr>
      </p:pic>
      <p:pic>
        <p:nvPicPr>
          <p:cNvPr id="1064" name="Bild 1063" descr="Armbandsur kontur">
            <a:extLst>
              <a:ext uri="{FF2B5EF4-FFF2-40B4-BE49-F238E27FC236}">
                <a16:creationId xmlns:a16="http://schemas.microsoft.com/office/drawing/2014/main" id="{9D64D778-5502-6919-4862-2BDB76EF7EFE}"/>
              </a:ext>
            </a:extLst>
          </p:cNvPr>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37"/>
              </a:ext>
            </a:extLst>
          </a:blip>
          <a:stretch>
            <a:fillRect/>
          </a:stretch>
        </p:blipFill>
        <p:spPr>
          <a:xfrm>
            <a:off x="9949156" y="3883029"/>
            <a:ext cx="334497" cy="334497"/>
          </a:xfrm>
          <a:prstGeom prst="rect">
            <a:avLst/>
          </a:prstGeom>
        </p:spPr>
      </p:pic>
      <p:pic>
        <p:nvPicPr>
          <p:cNvPr id="1065" name="Bild 1064" descr="Armbandsur kontur">
            <a:extLst>
              <a:ext uri="{FF2B5EF4-FFF2-40B4-BE49-F238E27FC236}">
                <a16:creationId xmlns:a16="http://schemas.microsoft.com/office/drawing/2014/main" id="{9FBBFD94-1382-F0D7-D523-CDE446B78090}"/>
              </a:ext>
            </a:extLst>
          </p:cNvPr>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37"/>
              </a:ext>
            </a:extLst>
          </a:blip>
          <a:stretch>
            <a:fillRect/>
          </a:stretch>
        </p:blipFill>
        <p:spPr>
          <a:xfrm>
            <a:off x="9277222" y="4143856"/>
            <a:ext cx="334497" cy="334497"/>
          </a:xfrm>
          <a:prstGeom prst="rect">
            <a:avLst/>
          </a:prstGeom>
        </p:spPr>
      </p:pic>
      <p:pic>
        <p:nvPicPr>
          <p:cNvPr id="1066" name="Bild 1065" descr="Armbandsur kontur">
            <a:extLst>
              <a:ext uri="{FF2B5EF4-FFF2-40B4-BE49-F238E27FC236}">
                <a16:creationId xmlns:a16="http://schemas.microsoft.com/office/drawing/2014/main" id="{6080EB3E-4C26-0028-D9B8-C6580831B71C}"/>
              </a:ext>
            </a:extLst>
          </p:cNvPr>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37"/>
              </a:ext>
            </a:extLst>
          </a:blip>
          <a:stretch>
            <a:fillRect/>
          </a:stretch>
        </p:blipFill>
        <p:spPr>
          <a:xfrm>
            <a:off x="10988571" y="5167272"/>
            <a:ext cx="334497" cy="334497"/>
          </a:xfrm>
          <a:prstGeom prst="rect">
            <a:avLst/>
          </a:prstGeom>
        </p:spPr>
      </p:pic>
      <p:pic>
        <p:nvPicPr>
          <p:cNvPr id="1067" name="Bild 1066" descr="Armbandsur kontur">
            <a:extLst>
              <a:ext uri="{FF2B5EF4-FFF2-40B4-BE49-F238E27FC236}">
                <a16:creationId xmlns:a16="http://schemas.microsoft.com/office/drawing/2014/main" id="{59A2B6D0-64A4-DCB0-2DCF-CEBB683C6CCD}"/>
              </a:ext>
            </a:extLst>
          </p:cNvPr>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37"/>
              </a:ext>
            </a:extLst>
          </a:blip>
          <a:stretch>
            <a:fillRect/>
          </a:stretch>
        </p:blipFill>
        <p:spPr>
          <a:xfrm>
            <a:off x="11423208" y="4581789"/>
            <a:ext cx="334497" cy="334497"/>
          </a:xfrm>
          <a:prstGeom prst="rect">
            <a:avLst/>
          </a:prstGeom>
        </p:spPr>
      </p:pic>
      <p:pic>
        <p:nvPicPr>
          <p:cNvPr id="1068" name="Bild 1067" descr="Armbandsur kontur">
            <a:extLst>
              <a:ext uri="{FF2B5EF4-FFF2-40B4-BE49-F238E27FC236}">
                <a16:creationId xmlns:a16="http://schemas.microsoft.com/office/drawing/2014/main" id="{53B06A0D-FE78-EB87-E371-1C0613927565}"/>
              </a:ext>
            </a:extLst>
          </p:cNvPr>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37"/>
              </a:ext>
            </a:extLst>
          </a:blip>
          <a:stretch>
            <a:fillRect/>
          </a:stretch>
        </p:blipFill>
        <p:spPr>
          <a:xfrm>
            <a:off x="9625781" y="2852779"/>
            <a:ext cx="334497" cy="334497"/>
          </a:xfrm>
          <a:prstGeom prst="rect">
            <a:avLst/>
          </a:prstGeom>
        </p:spPr>
      </p:pic>
      <p:pic>
        <p:nvPicPr>
          <p:cNvPr id="1069" name="Bild 1068" descr="Armbandsur kontur">
            <a:extLst>
              <a:ext uri="{FF2B5EF4-FFF2-40B4-BE49-F238E27FC236}">
                <a16:creationId xmlns:a16="http://schemas.microsoft.com/office/drawing/2014/main" id="{7E0C9328-E4E7-E970-7BBB-C1A8B8B82EAD}"/>
              </a:ext>
            </a:extLst>
          </p:cNvPr>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xmlns="" r:embed="rId37"/>
              </a:ext>
            </a:extLst>
          </a:blip>
          <a:stretch>
            <a:fillRect/>
          </a:stretch>
        </p:blipFill>
        <p:spPr>
          <a:xfrm>
            <a:off x="11125142" y="4485006"/>
            <a:ext cx="334497" cy="334497"/>
          </a:xfrm>
          <a:prstGeom prst="rect">
            <a:avLst/>
          </a:prstGeom>
        </p:spPr>
      </p:pic>
      <p:cxnSp>
        <p:nvCxnSpPr>
          <p:cNvPr id="1070" name="Rak koppling 1069">
            <a:extLst>
              <a:ext uri="{FF2B5EF4-FFF2-40B4-BE49-F238E27FC236}">
                <a16:creationId xmlns:a16="http://schemas.microsoft.com/office/drawing/2014/main" id="{D3EFB2FE-3018-372A-3B03-D336E78F01CF}"/>
              </a:ext>
            </a:extLst>
          </p:cNvPr>
          <p:cNvCxnSpPr/>
          <p:nvPr/>
        </p:nvCxnSpPr>
        <p:spPr>
          <a:xfrm>
            <a:off x="8083075" y="2168378"/>
            <a:ext cx="21331" cy="3760342"/>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18288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ktangel 33">
            <a:extLst>
              <a:ext uri="{FF2B5EF4-FFF2-40B4-BE49-F238E27FC236}">
                <a16:creationId xmlns:a16="http://schemas.microsoft.com/office/drawing/2014/main" id="{4BBA52B1-22BE-29D0-0F77-7274C21B4CDC}"/>
              </a:ext>
            </a:extLst>
          </p:cNvPr>
          <p:cNvSpPr/>
          <p:nvPr/>
        </p:nvSpPr>
        <p:spPr>
          <a:xfrm>
            <a:off x="127080" y="1584198"/>
            <a:ext cx="5698163" cy="4549121"/>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31" name="Rektangel 30">
            <a:extLst>
              <a:ext uri="{FF2B5EF4-FFF2-40B4-BE49-F238E27FC236}">
                <a16:creationId xmlns:a16="http://schemas.microsoft.com/office/drawing/2014/main" id="{36BF2BE0-CC3E-42B1-A801-F1D834C9E335}"/>
              </a:ext>
            </a:extLst>
          </p:cNvPr>
          <p:cNvSpPr/>
          <p:nvPr/>
        </p:nvSpPr>
        <p:spPr>
          <a:xfrm>
            <a:off x="6022792" y="1549097"/>
            <a:ext cx="5209888" cy="4597922"/>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Rubrik 1"/>
          <p:cNvSpPr>
            <a:spLocks noGrp="1"/>
          </p:cNvSpPr>
          <p:nvPr>
            <p:ph type="title"/>
          </p:nvPr>
        </p:nvSpPr>
        <p:spPr/>
        <p:txBody>
          <a:bodyPr/>
          <a:lstStyle/>
          <a:p>
            <a:r>
              <a:rPr lang="sv-SE"/>
              <a:t>Vad får vi genom samarbete?</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D76072-AB38-4FB7-8A71-D07F6677D52D}" type="datetime1">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2024-09-20</a:t>
            </a:fld>
            <a:endParaRPr kumimoji="0" lang="sv-SE" sz="1050" b="0" i="0" u="none" strike="noStrike" kern="1200" cap="none" spc="0" normalizeH="0" baseline="0" noProof="0">
              <a:ln>
                <a:noFill/>
              </a:ln>
              <a:solidFill>
                <a:prstClr val="white"/>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prstClr val="white"/>
                </a:solidFill>
                <a:effectLst/>
                <a:uLnTx/>
                <a:uFillTx/>
                <a:latin typeface="Arial"/>
                <a:ea typeface="+mn-ea"/>
                <a:cs typeface="+mn-cs"/>
              </a:rPr>
              <a:t>LCHNV 24013</a:t>
            </a: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sv-SE" sz="1050" b="0" i="0" u="none" strike="noStrike" kern="1200" cap="none" spc="0" normalizeH="0" baseline="0" noProof="0">
              <a:ln>
                <a:noFill/>
              </a:ln>
              <a:solidFill>
                <a:prstClr val="white"/>
              </a:solidFill>
              <a:effectLst/>
              <a:uLnTx/>
              <a:uFillTx/>
              <a:latin typeface="Arial"/>
              <a:ea typeface="+mn-ea"/>
              <a:cs typeface="+mn-cs"/>
            </a:endParaRPr>
          </a:p>
        </p:txBody>
      </p:sp>
      <p:sp>
        <p:nvSpPr>
          <p:cNvPr id="3" name="textruta 2">
            <a:extLst>
              <a:ext uri="{FF2B5EF4-FFF2-40B4-BE49-F238E27FC236}">
                <a16:creationId xmlns:a16="http://schemas.microsoft.com/office/drawing/2014/main" id="{237E7907-66A4-E5D6-8E29-FA03DEAD58C8}"/>
              </a:ext>
            </a:extLst>
          </p:cNvPr>
          <p:cNvSpPr txBox="1"/>
          <p:nvPr/>
        </p:nvSpPr>
        <p:spPr>
          <a:xfrm>
            <a:off x="309745" y="1252206"/>
            <a:ext cx="2504818" cy="461665"/>
          </a:xfrm>
          <a:prstGeom prst="rect">
            <a:avLst/>
          </a:prstGeom>
          <a:solidFill>
            <a:schemeClr val="tx2">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
                <a:ea typeface="+mn-ea"/>
                <a:cs typeface="+mn-cs"/>
              </a:rPr>
              <a:t>Övergripande</a:t>
            </a:r>
          </a:p>
        </p:txBody>
      </p:sp>
      <p:pic>
        <p:nvPicPr>
          <p:cNvPr id="9" name="Bild 8" descr="Lager med hel fyllning">
            <a:extLst>
              <a:ext uri="{FF2B5EF4-FFF2-40B4-BE49-F238E27FC236}">
                <a16:creationId xmlns:a16="http://schemas.microsoft.com/office/drawing/2014/main" id="{A3272CD8-CC03-F7EC-7106-1831AFE77A1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47754" y="2219284"/>
            <a:ext cx="914400" cy="914400"/>
          </a:xfrm>
          <a:prstGeom prst="rect">
            <a:avLst/>
          </a:prstGeom>
        </p:spPr>
      </p:pic>
      <p:pic>
        <p:nvPicPr>
          <p:cNvPr id="11" name="Bild 10" descr="Kontrakt kontur">
            <a:extLst>
              <a:ext uri="{FF2B5EF4-FFF2-40B4-BE49-F238E27FC236}">
                <a16:creationId xmlns:a16="http://schemas.microsoft.com/office/drawing/2014/main" id="{E67B9FAB-7E9D-2B61-5D85-059C3F32371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67979" y="3388665"/>
            <a:ext cx="914400" cy="914400"/>
          </a:xfrm>
          <a:prstGeom prst="rect">
            <a:avLst/>
          </a:prstGeom>
        </p:spPr>
      </p:pic>
      <p:pic>
        <p:nvPicPr>
          <p:cNvPr id="13" name="Bild 12" descr="Förstoringsglas med hel fyllning">
            <a:extLst>
              <a:ext uri="{FF2B5EF4-FFF2-40B4-BE49-F238E27FC236}">
                <a16:creationId xmlns:a16="http://schemas.microsoft.com/office/drawing/2014/main" id="{C50CDACA-EDAB-BEC5-F0F5-9E73A1C23BB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57924" y="4303499"/>
            <a:ext cx="914400" cy="914400"/>
          </a:xfrm>
          <a:prstGeom prst="rect">
            <a:avLst/>
          </a:prstGeom>
        </p:spPr>
      </p:pic>
      <p:sp>
        <p:nvSpPr>
          <p:cNvPr id="14" name="textruta 13">
            <a:extLst>
              <a:ext uri="{FF2B5EF4-FFF2-40B4-BE49-F238E27FC236}">
                <a16:creationId xmlns:a16="http://schemas.microsoft.com/office/drawing/2014/main" id="{33132859-764A-5878-AD47-2A4BBD271614}"/>
              </a:ext>
            </a:extLst>
          </p:cNvPr>
          <p:cNvSpPr txBox="1"/>
          <p:nvPr/>
        </p:nvSpPr>
        <p:spPr>
          <a:xfrm>
            <a:off x="6234981" y="1236279"/>
            <a:ext cx="2798492" cy="461665"/>
          </a:xfrm>
          <a:prstGeom prst="rect">
            <a:avLst/>
          </a:prstGeom>
          <a:solidFill>
            <a:schemeClr val="tx2">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
                <a:ea typeface="+mn-ea"/>
                <a:cs typeface="+mn-cs"/>
              </a:rPr>
              <a:t>För varje produkt</a:t>
            </a:r>
          </a:p>
        </p:txBody>
      </p:sp>
      <p:pic>
        <p:nvPicPr>
          <p:cNvPr id="16" name="Bild 15" descr="Linjepil: rotera vänster kontur">
            <a:extLst>
              <a:ext uri="{FF2B5EF4-FFF2-40B4-BE49-F238E27FC236}">
                <a16:creationId xmlns:a16="http://schemas.microsoft.com/office/drawing/2014/main" id="{F59F6D50-5E98-6C91-8290-64A61AC241B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8468822" y="5356136"/>
            <a:ext cx="715867" cy="715867"/>
          </a:xfrm>
          <a:prstGeom prst="rect">
            <a:avLst/>
          </a:prstGeom>
        </p:spPr>
      </p:pic>
      <p:pic>
        <p:nvPicPr>
          <p:cNvPr id="18" name="Bild 17" descr="Leverans kontur">
            <a:extLst>
              <a:ext uri="{FF2B5EF4-FFF2-40B4-BE49-F238E27FC236}">
                <a16:creationId xmlns:a16="http://schemas.microsoft.com/office/drawing/2014/main" id="{4A8F8E2F-B1E1-E777-09D2-F9A19F86E038}"/>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8542586" y="4471388"/>
            <a:ext cx="715867" cy="715867"/>
          </a:xfrm>
          <a:prstGeom prst="rect">
            <a:avLst/>
          </a:prstGeom>
        </p:spPr>
      </p:pic>
      <p:pic>
        <p:nvPicPr>
          <p:cNvPr id="20" name="Bild 19" descr="Magasin med hel fyllning">
            <a:extLst>
              <a:ext uri="{FF2B5EF4-FFF2-40B4-BE49-F238E27FC236}">
                <a16:creationId xmlns:a16="http://schemas.microsoft.com/office/drawing/2014/main" id="{2C108DB0-585B-E41E-AE37-F5102ABE5106}"/>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8517603" y="3700729"/>
            <a:ext cx="662489" cy="662489"/>
          </a:xfrm>
          <a:prstGeom prst="rect">
            <a:avLst/>
          </a:prstGeom>
        </p:spPr>
      </p:pic>
      <p:pic>
        <p:nvPicPr>
          <p:cNvPr id="22" name="Bild 21" descr="Verktyg kontur">
            <a:extLst>
              <a:ext uri="{FF2B5EF4-FFF2-40B4-BE49-F238E27FC236}">
                <a16:creationId xmlns:a16="http://schemas.microsoft.com/office/drawing/2014/main" id="{CC17ED67-F1B0-919C-6F2C-A1F8357256A2}"/>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8440012" y="2839705"/>
            <a:ext cx="598242" cy="598242"/>
          </a:xfrm>
          <a:prstGeom prst="rect">
            <a:avLst/>
          </a:prstGeom>
        </p:spPr>
      </p:pic>
      <p:pic>
        <p:nvPicPr>
          <p:cNvPr id="24" name="Bild 23" descr="Frågor kontur">
            <a:extLst>
              <a:ext uri="{FF2B5EF4-FFF2-40B4-BE49-F238E27FC236}">
                <a16:creationId xmlns:a16="http://schemas.microsoft.com/office/drawing/2014/main" id="{0AFC571F-F7AD-3BC4-F37A-4180D6C6146D}"/>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6105932" y="5249710"/>
            <a:ext cx="744112" cy="744112"/>
          </a:xfrm>
          <a:prstGeom prst="rect">
            <a:avLst/>
          </a:prstGeom>
        </p:spPr>
      </p:pic>
      <p:pic>
        <p:nvPicPr>
          <p:cNvPr id="26" name="Bild 25" descr="Styrelserum kontur">
            <a:extLst>
              <a:ext uri="{FF2B5EF4-FFF2-40B4-BE49-F238E27FC236}">
                <a16:creationId xmlns:a16="http://schemas.microsoft.com/office/drawing/2014/main" id="{CC2317C9-ECE0-4D80-2DC9-950F0AE88C3E}"/>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6078244" y="4385052"/>
            <a:ext cx="793191" cy="793191"/>
          </a:xfrm>
          <a:prstGeom prst="rect">
            <a:avLst/>
          </a:prstGeom>
        </p:spPr>
      </p:pic>
      <p:pic>
        <p:nvPicPr>
          <p:cNvPr id="28" name="Bild 27" descr="Idé kontur">
            <a:extLst>
              <a:ext uri="{FF2B5EF4-FFF2-40B4-BE49-F238E27FC236}">
                <a16:creationId xmlns:a16="http://schemas.microsoft.com/office/drawing/2014/main" id="{AA628E58-A338-3D14-AAAC-817BAED1B327}"/>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tretch>
            <a:fillRect/>
          </a:stretch>
        </p:blipFill>
        <p:spPr>
          <a:xfrm>
            <a:off x="6253688" y="2805088"/>
            <a:ext cx="682523" cy="682523"/>
          </a:xfrm>
          <a:prstGeom prst="rect">
            <a:avLst/>
          </a:prstGeom>
        </p:spPr>
      </p:pic>
      <p:sp>
        <p:nvSpPr>
          <p:cNvPr id="33" name="textruta 32">
            <a:extLst>
              <a:ext uri="{FF2B5EF4-FFF2-40B4-BE49-F238E27FC236}">
                <a16:creationId xmlns:a16="http://schemas.microsoft.com/office/drawing/2014/main" id="{F8BBE92C-26B6-CEBF-9BBB-1018B8E1438A}"/>
              </a:ext>
            </a:extLst>
          </p:cNvPr>
          <p:cNvSpPr txBox="1"/>
          <p:nvPr/>
        </p:nvSpPr>
        <p:spPr>
          <a:xfrm>
            <a:off x="9181921" y="2924587"/>
            <a:ext cx="1744433"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Arial"/>
                <a:ea typeface="+mn-ea"/>
                <a:cs typeface="+mn-cs"/>
              </a:rPr>
              <a:t>Tekniskt underhåll</a:t>
            </a:r>
          </a:p>
        </p:txBody>
      </p:sp>
      <p:sp>
        <p:nvSpPr>
          <p:cNvPr id="35" name="textruta 34">
            <a:extLst>
              <a:ext uri="{FF2B5EF4-FFF2-40B4-BE49-F238E27FC236}">
                <a16:creationId xmlns:a16="http://schemas.microsoft.com/office/drawing/2014/main" id="{19A51A13-F157-973A-5A72-AF4F0CE75BE6}"/>
              </a:ext>
            </a:extLst>
          </p:cNvPr>
          <p:cNvSpPr txBox="1"/>
          <p:nvPr/>
        </p:nvSpPr>
        <p:spPr>
          <a:xfrm>
            <a:off x="1925684" y="2245090"/>
            <a:ext cx="2348988" cy="92333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Arial"/>
                <a:ea typeface="+mn-ea"/>
                <a:cs typeface="+mn-cs"/>
              </a:rPr>
              <a:t>Gemensamt sortiment av produkter</a:t>
            </a:r>
          </a:p>
        </p:txBody>
      </p:sp>
      <p:sp>
        <p:nvSpPr>
          <p:cNvPr id="36" name="textruta 35">
            <a:extLst>
              <a:ext uri="{FF2B5EF4-FFF2-40B4-BE49-F238E27FC236}">
                <a16:creationId xmlns:a16="http://schemas.microsoft.com/office/drawing/2014/main" id="{33EE775A-92EB-F7A4-C530-9B744CD09C06}"/>
              </a:ext>
            </a:extLst>
          </p:cNvPr>
          <p:cNvSpPr txBox="1"/>
          <p:nvPr/>
        </p:nvSpPr>
        <p:spPr>
          <a:xfrm>
            <a:off x="1925684" y="3429000"/>
            <a:ext cx="2286833" cy="92333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Arial"/>
                <a:ea typeface="+mn-ea"/>
                <a:cs typeface="+mn-cs"/>
              </a:rPr>
              <a:t>Gemensamt regelverk för användning</a:t>
            </a:r>
          </a:p>
        </p:txBody>
      </p:sp>
      <p:sp>
        <p:nvSpPr>
          <p:cNvPr id="37" name="textruta 36">
            <a:extLst>
              <a:ext uri="{FF2B5EF4-FFF2-40B4-BE49-F238E27FC236}">
                <a16:creationId xmlns:a16="http://schemas.microsoft.com/office/drawing/2014/main" id="{472BD24C-7AD1-3EF8-6E45-A93F27598B7C}"/>
              </a:ext>
            </a:extLst>
          </p:cNvPr>
          <p:cNvSpPr txBox="1"/>
          <p:nvPr/>
        </p:nvSpPr>
        <p:spPr>
          <a:xfrm>
            <a:off x="1971402" y="4613627"/>
            <a:ext cx="2286833"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Arial"/>
                <a:ea typeface="+mn-ea"/>
                <a:cs typeface="+mn-cs"/>
              </a:rPr>
              <a:t>Omvärldsbevakning</a:t>
            </a:r>
          </a:p>
        </p:txBody>
      </p:sp>
      <p:pic>
        <p:nvPicPr>
          <p:cNvPr id="41" name="Bild 40" descr="Urklipp kontur">
            <a:extLst>
              <a:ext uri="{FF2B5EF4-FFF2-40B4-BE49-F238E27FC236}">
                <a16:creationId xmlns:a16="http://schemas.microsoft.com/office/drawing/2014/main" id="{20C761E2-9281-2315-E396-3EA3E9633AEB}"/>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6117117" y="3660400"/>
            <a:ext cx="742221" cy="742221"/>
          </a:xfrm>
          <a:prstGeom prst="rect">
            <a:avLst/>
          </a:prstGeom>
        </p:spPr>
      </p:pic>
      <p:pic>
        <p:nvPicPr>
          <p:cNvPr id="43" name="Bild 42" descr="Bock kontur">
            <a:extLst>
              <a:ext uri="{FF2B5EF4-FFF2-40B4-BE49-F238E27FC236}">
                <a16:creationId xmlns:a16="http://schemas.microsoft.com/office/drawing/2014/main" id="{D9DA72CE-FA6D-FA69-2DC3-F103F8AE8804}"/>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tretch>
            <a:fillRect/>
          </a:stretch>
        </p:blipFill>
        <p:spPr>
          <a:xfrm>
            <a:off x="8468822" y="2004721"/>
            <a:ext cx="740081" cy="740081"/>
          </a:xfrm>
          <a:prstGeom prst="rect">
            <a:avLst/>
          </a:prstGeom>
        </p:spPr>
      </p:pic>
      <p:sp>
        <p:nvSpPr>
          <p:cNvPr id="44" name="textruta 43">
            <a:extLst>
              <a:ext uri="{FF2B5EF4-FFF2-40B4-BE49-F238E27FC236}">
                <a16:creationId xmlns:a16="http://schemas.microsoft.com/office/drawing/2014/main" id="{07173C08-1292-1E85-A83B-A09C4C443787}"/>
              </a:ext>
            </a:extLst>
          </p:cNvPr>
          <p:cNvSpPr txBox="1"/>
          <p:nvPr/>
        </p:nvSpPr>
        <p:spPr>
          <a:xfrm>
            <a:off x="6886115" y="2245090"/>
            <a:ext cx="1553897"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Arial"/>
                <a:ea typeface="+mn-ea"/>
                <a:cs typeface="+mn-cs"/>
              </a:rPr>
              <a:t>Upphandling</a:t>
            </a:r>
          </a:p>
        </p:txBody>
      </p:sp>
      <p:sp>
        <p:nvSpPr>
          <p:cNvPr id="45" name="textruta 44">
            <a:extLst>
              <a:ext uri="{FF2B5EF4-FFF2-40B4-BE49-F238E27FC236}">
                <a16:creationId xmlns:a16="http://schemas.microsoft.com/office/drawing/2014/main" id="{F30DC833-C4BA-89A9-B632-F07640FB99A4}"/>
              </a:ext>
            </a:extLst>
          </p:cNvPr>
          <p:cNvSpPr txBox="1"/>
          <p:nvPr/>
        </p:nvSpPr>
        <p:spPr>
          <a:xfrm>
            <a:off x="6859338" y="3059668"/>
            <a:ext cx="1553897"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Arial"/>
                <a:ea typeface="+mn-ea"/>
                <a:cs typeface="+mn-cs"/>
              </a:rPr>
              <a:t>Utbildning</a:t>
            </a:r>
          </a:p>
        </p:txBody>
      </p:sp>
      <p:sp>
        <p:nvSpPr>
          <p:cNvPr id="46" name="textruta 45">
            <a:extLst>
              <a:ext uri="{FF2B5EF4-FFF2-40B4-BE49-F238E27FC236}">
                <a16:creationId xmlns:a16="http://schemas.microsoft.com/office/drawing/2014/main" id="{9AD70723-D4EA-3854-00E3-93D3FCD5D564}"/>
              </a:ext>
            </a:extLst>
          </p:cNvPr>
          <p:cNvSpPr txBox="1"/>
          <p:nvPr/>
        </p:nvSpPr>
        <p:spPr>
          <a:xfrm>
            <a:off x="6796287" y="3925222"/>
            <a:ext cx="1675879"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Arial"/>
                <a:ea typeface="+mn-ea"/>
                <a:cs typeface="+mn-cs"/>
              </a:rPr>
              <a:t>Beställningar</a:t>
            </a:r>
          </a:p>
        </p:txBody>
      </p:sp>
      <p:sp>
        <p:nvSpPr>
          <p:cNvPr id="47" name="textruta 46">
            <a:extLst>
              <a:ext uri="{FF2B5EF4-FFF2-40B4-BE49-F238E27FC236}">
                <a16:creationId xmlns:a16="http://schemas.microsoft.com/office/drawing/2014/main" id="{C470EDE1-A3C9-142E-4DB0-C4485D04CE97}"/>
              </a:ext>
            </a:extLst>
          </p:cNvPr>
          <p:cNvSpPr txBox="1"/>
          <p:nvPr/>
        </p:nvSpPr>
        <p:spPr>
          <a:xfrm>
            <a:off x="6849895" y="4584210"/>
            <a:ext cx="155597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Arial"/>
                <a:ea typeface="+mn-ea"/>
                <a:cs typeface="+mn-cs"/>
              </a:rPr>
              <a:t>Rådgivning</a:t>
            </a:r>
          </a:p>
        </p:txBody>
      </p:sp>
      <p:sp>
        <p:nvSpPr>
          <p:cNvPr id="48" name="textruta 47">
            <a:extLst>
              <a:ext uri="{FF2B5EF4-FFF2-40B4-BE49-F238E27FC236}">
                <a16:creationId xmlns:a16="http://schemas.microsoft.com/office/drawing/2014/main" id="{EE8B1668-F778-5C97-0DE2-E563A57C763B}"/>
              </a:ext>
            </a:extLst>
          </p:cNvPr>
          <p:cNvSpPr txBox="1"/>
          <p:nvPr/>
        </p:nvSpPr>
        <p:spPr>
          <a:xfrm>
            <a:off x="6856214" y="5443118"/>
            <a:ext cx="1436139"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Arial"/>
                <a:ea typeface="+mn-ea"/>
                <a:cs typeface="+mn-cs"/>
              </a:rPr>
              <a:t>Support</a:t>
            </a:r>
          </a:p>
        </p:txBody>
      </p:sp>
      <p:sp>
        <p:nvSpPr>
          <p:cNvPr id="49" name="textruta 48">
            <a:extLst>
              <a:ext uri="{FF2B5EF4-FFF2-40B4-BE49-F238E27FC236}">
                <a16:creationId xmlns:a16="http://schemas.microsoft.com/office/drawing/2014/main" id="{6EDC13AF-DEF3-A624-04C3-168AF9A4ACF1}"/>
              </a:ext>
            </a:extLst>
          </p:cNvPr>
          <p:cNvSpPr txBox="1"/>
          <p:nvPr/>
        </p:nvSpPr>
        <p:spPr>
          <a:xfrm>
            <a:off x="9136396" y="2309874"/>
            <a:ext cx="1812598"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Arial"/>
                <a:ea typeface="+mn-ea"/>
                <a:cs typeface="+mn-cs"/>
              </a:rPr>
              <a:t>Installation</a:t>
            </a:r>
          </a:p>
        </p:txBody>
      </p:sp>
      <p:sp>
        <p:nvSpPr>
          <p:cNvPr id="50" name="textruta 49">
            <a:extLst>
              <a:ext uri="{FF2B5EF4-FFF2-40B4-BE49-F238E27FC236}">
                <a16:creationId xmlns:a16="http://schemas.microsoft.com/office/drawing/2014/main" id="{15D5EC3A-FD8B-B6DC-8F7F-0C46E63F728E}"/>
              </a:ext>
            </a:extLst>
          </p:cNvPr>
          <p:cNvSpPr txBox="1"/>
          <p:nvPr/>
        </p:nvSpPr>
        <p:spPr>
          <a:xfrm>
            <a:off x="9199498" y="3889236"/>
            <a:ext cx="1726855"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Arial"/>
                <a:ea typeface="+mn-ea"/>
                <a:cs typeface="+mn-cs"/>
              </a:rPr>
              <a:t>Lager</a:t>
            </a:r>
          </a:p>
        </p:txBody>
      </p:sp>
      <p:sp>
        <p:nvSpPr>
          <p:cNvPr id="51" name="textruta 50">
            <a:extLst>
              <a:ext uri="{FF2B5EF4-FFF2-40B4-BE49-F238E27FC236}">
                <a16:creationId xmlns:a16="http://schemas.microsoft.com/office/drawing/2014/main" id="{875432AE-81B0-9E1C-41CB-017917834457}"/>
              </a:ext>
            </a:extLst>
          </p:cNvPr>
          <p:cNvSpPr txBox="1"/>
          <p:nvPr/>
        </p:nvSpPr>
        <p:spPr>
          <a:xfrm>
            <a:off x="9314059" y="4598725"/>
            <a:ext cx="1611601"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Arial"/>
                <a:ea typeface="+mn-ea"/>
                <a:cs typeface="+mn-cs"/>
              </a:rPr>
              <a:t>Logistik &amp; leverans</a:t>
            </a:r>
          </a:p>
        </p:txBody>
      </p:sp>
      <p:sp>
        <p:nvSpPr>
          <p:cNvPr id="52" name="textruta 51">
            <a:extLst>
              <a:ext uri="{FF2B5EF4-FFF2-40B4-BE49-F238E27FC236}">
                <a16:creationId xmlns:a16="http://schemas.microsoft.com/office/drawing/2014/main" id="{5B48803E-6052-3C59-7B7D-127C8089C24E}"/>
              </a:ext>
            </a:extLst>
          </p:cNvPr>
          <p:cNvSpPr txBox="1"/>
          <p:nvPr/>
        </p:nvSpPr>
        <p:spPr>
          <a:xfrm>
            <a:off x="9180093" y="5529403"/>
            <a:ext cx="190010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Arial"/>
                <a:ea typeface="+mn-ea"/>
                <a:cs typeface="+mn-cs"/>
              </a:rPr>
              <a:t>Rekonditionering</a:t>
            </a:r>
          </a:p>
        </p:txBody>
      </p:sp>
      <p:pic>
        <p:nvPicPr>
          <p:cNvPr id="30" name="Bild 29" descr="Handskakning kontur">
            <a:extLst>
              <a:ext uri="{FF2B5EF4-FFF2-40B4-BE49-F238E27FC236}">
                <a16:creationId xmlns:a16="http://schemas.microsoft.com/office/drawing/2014/main" id="{DB612A94-B0CC-B982-6B34-731198745FD9}"/>
              </a:ext>
            </a:extLst>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tretch>
            <a:fillRect/>
          </a:stretch>
        </p:blipFill>
        <p:spPr>
          <a:xfrm>
            <a:off x="6177778" y="1869018"/>
            <a:ext cx="834345" cy="834345"/>
          </a:xfrm>
          <a:prstGeom prst="rect">
            <a:avLst/>
          </a:prstGeom>
        </p:spPr>
      </p:pic>
    </p:spTree>
    <p:extLst>
      <p:ext uri="{BB962C8B-B14F-4D97-AF65-F5344CB8AC3E}">
        <p14:creationId xmlns:p14="http://schemas.microsoft.com/office/powerpoint/2010/main" val="3309749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sz="4000"/>
              <a:t>Samverka för att tillhandahålla ett gemensamt sortiment i hela Dalarna utifrån fyra hörnstenar</a:t>
            </a:r>
            <a:endParaRPr lang="sv-SE"/>
          </a:p>
        </p:txBody>
      </p:sp>
      <p:sp>
        <p:nvSpPr>
          <p:cNvPr id="3" name="Platshållare för innehåll 2"/>
          <p:cNvSpPr>
            <a:spLocks noGrp="1"/>
          </p:cNvSpPr>
          <p:nvPr>
            <p:ph idx="1"/>
          </p:nvPr>
        </p:nvSpPr>
        <p:spPr/>
        <p:txBody>
          <a:bodyPr>
            <a:normAutofit lnSpcReduction="10000"/>
          </a:bodyPr>
          <a:lstStyle/>
          <a:p>
            <a:pPr marL="514350" indent="-514350" fontAlgn="base">
              <a:buFont typeface="+mj-lt"/>
              <a:buAutoNum type="arabicPeriod"/>
            </a:pPr>
            <a:r>
              <a:rPr lang="sv-SE"/>
              <a:t>Den gemensamma målbilden, principerna och ramarna för samarbetet etableras genom ett samverkansavtal. Avtalet är ett politiskt dokument som utöver målbild och principer inkluderar förtydligande av uppdrag till berörda parter samt en gemensam investering för att etablera samarbetet.  </a:t>
            </a:r>
          </a:p>
          <a:p>
            <a:pPr marL="514350" indent="-514350" fontAlgn="base">
              <a:buFont typeface="+mj-lt"/>
              <a:buAutoNum type="arabicPeriod"/>
            </a:pPr>
            <a:endParaRPr lang="sv-SE"/>
          </a:p>
          <a:p>
            <a:pPr marL="514350" indent="-514350" fontAlgn="base">
              <a:buFont typeface="+mj-lt"/>
              <a:buAutoNum type="arabicPeriod"/>
            </a:pPr>
            <a:r>
              <a:rPr lang="sv-SE"/>
              <a:t>Ett gemensamt och enhetligt produktsortiment som etableras stegvis. Det innebär att sortimentet inkluderar både produkter med digitala komponenter som traditionellt räknas som hjälpmedel och produkter som definieras som välfärdsteknik. Gemensamt är att de används inom vård och/eller omsorg i invånarens hemmiljö.  </a:t>
            </a:r>
          </a:p>
          <a:p>
            <a:pPr marL="0" indent="0" fontAlgn="base">
              <a:buNone/>
            </a:pPr>
            <a:endParaRPr lang="sv-SE"/>
          </a:p>
          <a:p>
            <a:endParaRPr lang="sv-SE"/>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C459A8-9561-4C9A-8082-299ABCBDBAE6}" type="datetime1">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2024-09-20</a:t>
            </a:fld>
            <a:endParaRPr kumimoji="0" lang="sv-SE" sz="1050" b="0" i="0" u="none" strike="noStrike" kern="1200" cap="none" spc="0" normalizeH="0" baseline="0" noProof="0">
              <a:ln>
                <a:noFill/>
              </a:ln>
              <a:solidFill>
                <a:prstClr val="white"/>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prstClr val="white"/>
                </a:solidFill>
                <a:effectLst/>
                <a:uLnTx/>
                <a:uFillTx/>
                <a:latin typeface="Arial"/>
                <a:ea typeface="+mn-ea"/>
                <a:cs typeface="+mn-cs"/>
              </a:rPr>
              <a:t>LCHNV 24013</a:t>
            </a: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sv-SE" sz="105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5704006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a:t>Samverka för att tillhandahålla ett gemensamt sortiment i hela Dalarna utifrån fyra hörnstenar</a:t>
            </a:r>
          </a:p>
        </p:txBody>
      </p:sp>
      <p:sp>
        <p:nvSpPr>
          <p:cNvPr id="3" name="Platshållare för innehåll 2"/>
          <p:cNvSpPr>
            <a:spLocks noGrp="1"/>
          </p:cNvSpPr>
          <p:nvPr>
            <p:ph idx="1"/>
          </p:nvPr>
        </p:nvSpPr>
        <p:spPr/>
        <p:txBody>
          <a:bodyPr>
            <a:normAutofit fontScale="92500" lnSpcReduction="10000"/>
          </a:bodyPr>
          <a:lstStyle/>
          <a:p>
            <a:pPr marL="514350" indent="-514350" fontAlgn="base">
              <a:buFont typeface="+mj-lt"/>
              <a:buAutoNum type="arabicPeriod" startAt="3"/>
            </a:pPr>
            <a:r>
              <a:rPr lang="sv-SE"/>
              <a:t>Ansvaret för sortiment, ekonomistyrning och regelverk läggs på den befintliga ledningsstrukturen för hjälpmedel. För att omhänderta det uppdraget på bästa sätt kan styr- och ledningsstrukturen behöva komplettera med vissa kompetenser, framför allt från kommunal sektor.  </a:t>
            </a:r>
          </a:p>
          <a:p>
            <a:pPr marL="514350" indent="-514350" fontAlgn="base">
              <a:buFont typeface="+mj-lt"/>
              <a:buAutoNum type="arabicPeriod" startAt="3"/>
            </a:pPr>
            <a:r>
              <a:rPr lang="sv-SE"/>
              <a:t>Försörjningen av digitala hjälpmedel görs av de aktörer som idag försörjer kommunerna och regionen med hjälpmedel. Befintliga välfungerande arbetssätt nyttjas i möjligaste mån. Det innebär att:  </a:t>
            </a:r>
          </a:p>
          <a:p>
            <a:pPr marL="971550" lvl="1" indent="-514350" fontAlgn="base">
              <a:buFont typeface="+mj-lt"/>
              <a:buAutoNum type="alphaLcParenR"/>
            </a:pPr>
            <a:r>
              <a:rPr lang="sv-SE"/>
              <a:t>Regionen upphandlar digitala hjälpmedel tillsammans med hjälpmedelsverksamheten och kommunerna  </a:t>
            </a:r>
          </a:p>
          <a:p>
            <a:pPr marL="971550" lvl="1" indent="-514350" fontAlgn="base">
              <a:buFont typeface="+mj-lt"/>
              <a:buAutoNum type="alphaLcParenR"/>
            </a:pPr>
            <a:r>
              <a:rPr lang="sv-SE"/>
              <a:t>Hjälpmedelsverksamheten har ett helhetsansvar för försörjningen – från omvärldsbevakning till logistik, service, kundtjänst och rekonditionering.  </a:t>
            </a:r>
          </a:p>
          <a:p>
            <a:pPr marL="971550" lvl="1" indent="-514350" fontAlgn="base">
              <a:buFont typeface="+mj-lt"/>
              <a:buAutoNum type="alphaLcParenR"/>
            </a:pPr>
            <a:r>
              <a:rPr lang="sv-SE"/>
              <a:t>Kommunernas och regionens verksamheter beställer/förskriver digitala hjälpmedel utifrån invånarens behov och skapar lokala förutsättningar för användning. </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7738AD0-801A-48B7-8AC2-3895B3883CC9}" type="datetime1">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2024-09-20</a:t>
            </a:fld>
            <a:endParaRPr kumimoji="0" lang="sv-SE" sz="1050" b="0" i="0" u="none" strike="noStrike" kern="1200" cap="none" spc="0" normalizeH="0" baseline="0" noProof="0">
              <a:ln>
                <a:noFill/>
              </a:ln>
              <a:solidFill>
                <a:prstClr val="white"/>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prstClr val="white"/>
                </a:solidFill>
                <a:effectLst/>
                <a:uLnTx/>
                <a:uFillTx/>
                <a:latin typeface="Arial"/>
                <a:ea typeface="+mn-ea"/>
                <a:cs typeface="+mn-cs"/>
              </a:rPr>
              <a:t>LCHNV 24013</a:t>
            </a: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sv-SE" sz="105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012073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fontScale="85000" lnSpcReduction="10000"/>
          </a:bodyPr>
          <a:lstStyle/>
          <a:p>
            <a:endParaRPr lang="sv-SE" dirty="0"/>
          </a:p>
          <a:p>
            <a:pPr marL="0" indent="0">
              <a:buNone/>
            </a:pPr>
            <a:r>
              <a:rPr lang="sv-SE" b="1" dirty="0" smtClean="0"/>
              <a:t>För </a:t>
            </a:r>
            <a:r>
              <a:rPr lang="sv-SE" b="1" dirty="0"/>
              <a:t>vem? </a:t>
            </a:r>
            <a:r>
              <a:rPr lang="sv-SE" dirty="0"/>
              <a:t>Chefer (socialchef och verksamhetschefer eller liknande), verksamhetsutvecklare (t ex personer med uppdrag kring Nya </a:t>
            </a:r>
            <a:r>
              <a:rPr lang="sv-SE" dirty="0" err="1"/>
              <a:t>SoL</a:t>
            </a:r>
            <a:r>
              <a:rPr lang="sv-SE" dirty="0"/>
              <a:t>) och förtroendevalda (som ingår i Välfärdsrådet). Det handlar om representanter från socialtjänstens alla verksamhetsområden och närliggande verksamheter utifrån den lokala kontexten hos er. Det finns alltså möjlighet att bjuda med personer från fler förvaltningar inom kommunen som exempelvis skola, kommunal hälso- och sjukvård och arbetsmarknad m.fl. </a:t>
            </a:r>
            <a:r>
              <a:rPr lang="sv-SE" u="sng" dirty="0"/>
              <a:t>Region Dalarnas representanter i Länschefsnätverket är också inbjudna</a:t>
            </a:r>
            <a:r>
              <a:rPr lang="sv-SE" dirty="0" smtClean="0"/>
              <a:t>.</a:t>
            </a:r>
          </a:p>
          <a:p>
            <a:pPr marL="0" indent="0">
              <a:buNone/>
            </a:pPr>
            <a:endParaRPr lang="sv-SE" dirty="0"/>
          </a:p>
          <a:p>
            <a:pPr marL="0" indent="0">
              <a:buNone/>
            </a:pPr>
            <a:r>
              <a:rPr lang="sv-SE" dirty="0" smtClean="0"/>
              <a:t> </a:t>
            </a:r>
            <a:endParaRPr lang="sv-SE" dirty="0"/>
          </a:p>
        </p:txBody>
      </p:sp>
      <p:sp>
        <p:nvSpPr>
          <p:cNvPr id="3" name="Platshållare för datum 2"/>
          <p:cNvSpPr>
            <a:spLocks noGrp="1"/>
          </p:cNvSpPr>
          <p:nvPr>
            <p:ph type="dt" sz="half" idx="10"/>
          </p:nvPr>
        </p:nvSpPr>
        <p:spPr/>
        <p:txBody>
          <a:bodyPr/>
          <a:lstStyle/>
          <a:p>
            <a:fld id="{9C5C3358-106F-4A3A-8507-6544091CE7EB}" type="datetime1">
              <a:rPr lang="sv-SE" smtClean="0"/>
              <a:t>2024-09-20</a:t>
            </a:fld>
            <a:endParaRPr lang="sv-SE" dirty="0"/>
          </a:p>
        </p:txBody>
      </p:sp>
      <p:sp>
        <p:nvSpPr>
          <p:cNvPr id="4" name="Platshållare för sidfot 3"/>
          <p:cNvSpPr>
            <a:spLocks noGrp="1"/>
          </p:cNvSpPr>
          <p:nvPr>
            <p:ph type="ftr" sz="quarter" idx="11"/>
          </p:nvPr>
        </p:nvSpPr>
        <p:spPr/>
        <p:txBody>
          <a:bodyPr/>
          <a:lstStyle/>
          <a:p>
            <a:r>
              <a:rPr lang="sv-SE" smtClean="0"/>
              <a:t>Sidfot</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5</a:t>
            </a:fld>
            <a:endParaRPr lang="sv-SE" dirty="0"/>
          </a:p>
        </p:txBody>
      </p:sp>
      <p:sp>
        <p:nvSpPr>
          <p:cNvPr id="6" name="Rubrik 5"/>
          <p:cNvSpPr>
            <a:spLocks noGrp="1"/>
          </p:cNvSpPr>
          <p:nvPr>
            <p:ph type="title"/>
          </p:nvPr>
        </p:nvSpPr>
        <p:spPr/>
        <p:txBody>
          <a:bodyPr/>
          <a:lstStyle/>
          <a:p>
            <a:r>
              <a:rPr lang="sv-SE" dirty="0" smtClean="0"/>
              <a:t>Länsdialog 11 oktober forts</a:t>
            </a:r>
            <a:endParaRPr lang="sv-SE" dirty="0"/>
          </a:p>
        </p:txBody>
      </p:sp>
    </p:spTree>
    <p:extLst>
      <p:ext uri="{BB962C8B-B14F-4D97-AF65-F5344CB8AC3E}">
        <p14:creationId xmlns:p14="http://schemas.microsoft.com/office/powerpoint/2010/main" val="27817910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a:t>Hjälpmedel Dalarna – uppdrag hela Dalarna</a:t>
            </a:r>
          </a:p>
        </p:txBody>
      </p:sp>
      <p:sp>
        <p:nvSpPr>
          <p:cNvPr id="3" name="Platshållare för innehåll 2"/>
          <p:cNvSpPr>
            <a:spLocks noGrp="1"/>
          </p:cNvSpPr>
          <p:nvPr>
            <p:ph idx="1"/>
          </p:nvPr>
        </p:nvSpPr>
        <p:spPr/>
        <p:txBody>
          <a:bodyPr>
            <a:normAutofit/>
          </a:bodyPr>
          <a:lstStyle/>
          <a:p>
            <a:pPr marL="0" indent="0">
              <a:lnSpc>
                <a:spcPct val="120000"/>
              </a:lnSpc>
              <a:buNone/>
            </a:pPr>
            <a:r>
              <a:rPr lang="sv-SE" sz="2400"/>
              <a:t>Tillhandahålla funktionella och säkra hjälpmedel och god service oavsett bostadsort och oavsett om det är kommun eller region som är huvudman i det enskilda fallet. </a:t>
            </a:r>
          </a:p>
          <a:p>
            <a:pPr marL="0" indent="0">
              <a:lnSpc>
                <a:spcPct val="120000"/>
              </a:lnSpc>
              <a:buNone/>
            </a:pPr>
            <a:r>
              <a:rPr lang="sv-SE" sz="2400"/>
              <a:t>Samverkan kring hjälpmedelsfrågorna ska bidra till en rationell och kostnadseffektiv verksamhet ur ett samhällsekonomiskt perspektiv.</a:t>
            </a:r>
          </a:p>
          <a:p>
            <a:pPr marL="0" indent="0">
              <a:buNone/>
            </a:pPr>
            <a:endParaRPr lang="sv-SE" sz="2400"/>
          </a:p>
          <a:p>
            <a:pPr marL="0" indent="0">
              <a:buNone/>
            </a:pPr>
            <a:r>
              <a:rPr lang="sv-SE" sz="2400"/>
              <a:t>Finansiering – abonnemang, försäljning och uthyrning. Grundprincipen för all försäljning och uthyrning är att självkostnadspris ska gälla.</a:t>
            </a:r>
          </a:p>
          <a:p>
            <a:pPr marL="0" indent="0">
              <a:buNone/>
            </a:pPr>
            <a:endParaRPr lang="sv-SE"/>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702D1A-8E6B-40F5-9FA1-D5E1E9C9388F}" type="datetime1">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2024-09-20</a:t>
            </a:fld>
            <a:endParaRPr kumimoji="0" lang="sv-SE" sz="1050" b="0" i="0" u="none" strike="noStrike" kern="1200" cap="none" spc="0" normalizeH="0" baseline="0" noProof="0">
              <a:ln>
                <a:noFill/>
              </a:ln>
              <a:solidFill>
                <a:prstClr val="white"/>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prstClr val="white"/>
                </a:solidFill>
                <a:effectLst/>
                <a:uLnTx/>
                <a:uFillTx/>
                <a:latin typeface="Arial"/>
                <a:ea typeface="+mn-ea"/>
                <a:cs typeface="+mn-cs"/>
              </a:rPr>
              <a:t>LCHNV 24013</a:t>
            </a: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sv-SE" sz="105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449268048"/>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Tidsplan</a:t>
            </a:r>
          </a:p>
        </p:txBody>
      </p:sp>
      <p:graphicFrame>
        <p:nvGraphicFramePr>
          <p:cNvPr id="4" name="Platshållare för innehåll 3"/>
          <p:cNvGraphicFramePr>
            <a:graphicFrameLocks noGrp="1"/>
          </p:cNvGraphicFramePr>
          <p:nvPr>
            <p:ph idx="1"/>
            <p:extLst/>
          </p:nvPr>
        </p:nvGraphicFramePr>
        <p:xfrm>
          <a:off x="838200" y="1575707"/>
          <a:ext cx="10728960" cy="4601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314FEE-77E3-4BA3-A088-6E22611E1DD9}" type="datetime1">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2024-09-20</a:t>
            </a:fld>
            <a:endParaRPr kumimoji="0" lang="sv-SE" sz="1050" b="0" i="0" u="none" strike="noStrike" kern="1200" cap="none" spc="0" normalizeH="0" baseline="0" noProof="0">
              <a:ln>
                <a:noFill/>
              </a:ln>
              <a:solidFill>
                <a:prstClr val="white"/>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prstClr val="white"/>
                </a:solidFill>
                <a:effectLst/>
                <a:uLnTx/>
                <a:uFillTx/>
                <a:latin typeface="Arial"/>
                <a:ea typeface="+mn-ea"/>
                <a:cs typeface="+mn-cs"/>
              </a:rPr>
              <a:t>LCHNV 24013</a:t>
            </a: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sv-SE" sz="105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7514846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Egenavgifter</a:t>
            </a:r>
          </a:p>
        </p:txBody>
      </p:sp>
      <p:sp>
        <p:nvSpPr>
          <p:cNvPr id="3" name="Platshållare för innehåll 2"/>
          <p:cNvSpPr>
            <a:spLocks noGrp="1"/>
          </p:cNvSpPr>
          <p:nvPr>
            <p:ph idx="1"/>
          </p:nvPr>
        </p:nvSpPr>
        <p:spPr/>
        <p:txBody>
          <a:bodyPr/>
          <a:lstStyle/>
          <a:p>
            <a:r>
              <a:rPr lang="sv-SE"/>
              <a:t>När produkten förskrivs inom HSL blir det hjälpmedelsavgift</a:t>
            </a:r>
          </a:p>
          <a:p>
            <a:r>
              <a:rPr lang="sv-SE" err="1"/>
              <a:t>SoL</a:t>
            </a:r>
            <a:r>
              <a:rPr lang="sv-SE"/>
              <a:t> – insats har kostnad enligt taxa ingen skillnad mellan typ av insats</a:t>
            </a:r>
          </a:p>
          <a:p>
            <a:r>
              <a:rPr lang="sv-SE"/>
              <a:t>Vissa kommuner har installationsavgifter</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2E3119-1F04-4178-979C-413999C0962E}" type="datetime1">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2024-09-20</a:t>
            </a:fld>
            <a:endParaRPr kumimoji="0" lang="sv-SE" sz="1050" b="0" i="0" u="none" strike="noStrike" kern="1200" cap="none" spc="0" normalizeH="0" baseline="0" noProof="0">
              <a:ln>
                <a:noFill/>
              </a:ln>
              <a:solidFill>
                <a:prstClr val="white"/>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prstClr val="white"/>
                </a:solidFill>
                <a:effectLst/>
                <a:uLnTx/>
                <a:uFillTx/>
                <a:latin typeface="Arial"/>
                <a:ea typeface="+mn-ea"/>
                <a:cs typeface="+mn-cs"/>
              </a:rPr>
              <a:t>LCHNV 24013</a:t>
            </a: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sv-SE" sz="105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1692208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Fortsatt väg framåt</a:t>
            </a:r>
          </a:p>
        </p:txBody>
      </p:sp>
      <p:sp>
        <p:nvSpPr>
          <p:cNvPr id="3" name="Platshållare för innehåll 2"/>
          <p:cNvSpPr>
            <a:spLocks noGrp="1"/>
          </p:cNvSpPr>
          <p:nvPr>
            <p:ph idx="1"/>
          </p:nvPr>
        </p:nvSpPr>
        <p:spPr/>
        <p:txBody>
          <a:bodyPr/>
          <a:lstStyle/>
          <a:p>
            <a:r>
              <a:rPr lang="sv-SE"/>
              <a:t>Beslut om fortsättning utifrån uppdragsdirektivet från LCHNV</a:t>
            </a:r>
          </a:p>
          <a:p>
            <a:r>
              <a:rPr lang="sv-SE"/>
              <a:t>Fortsatt förankring (ex i respektive av era ledningsgrupper)</a:t>
            </a:r>
          </a:p>
          <a:p>
            <a:r>
              <a:rPr lang="sv-SE"/>
              <a:t>Implementeringsorganisation</a:t>
            </a:r>
          </a:p>
          <a:p>
            <a:r>
              <a:rPr lang="sv-SE"/>
              <a:t>Aktivitets- och beslutskartläggning</a:t>
            </a:r>
          </a:p>
          <a:p>
            <a:r>
              <a:rPr lang="sv-SE"/>
              <a:t>Tidsplan</a:t>
            </a:r>
          </a:p>
          <a:p>
            <a:r>
              <a:rPr lang="sv-SE"/>
              <a:t>Beslutsunderlag</a:t>
            </a:r>
          </a:p>
          <a:p>
            <a:pPr marL="0" indent="0">
              <a:buNone/>
            </a:pPr>
            <a:endParaRPr lang="sv-SE"/>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22489D3-0F67-4203-BD35-56EAD4A06B43}" type="datetime1">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2024-09-20</a:t>
            </a:fld>
            <a:endParaRPr kumimoji="0" lang="sv-SE" sz="1050" b="0" i="0" u="none" strike="noStrike" kern="1200" cap="none" spc="0" normalizeH="0" baseline="0" noProof="0">
              <a:ln>
                <a:noFill/>
              </a:ln>
              <a:solidFill>
                <a:prstClr val="white"/>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prstClr val="white"/>
                </a:solidFill>
                <a:effectLst/>
                <a:uLnTx/>
                <a:uFillTx/>
                <a:latin typeface="Arial"/>
                <a:ea typeface="+mn-ea"/>
                <a:cs typeface="+mn-cs"/>
              </a:rPr>
              <a:t>LCHNV 24013</a:t>
            </a: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sv-SE" sz="105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0007700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marL="41910" indent="0">
              <a:spcAft>
                <a:spcPts val="0"/>
              </a:spcAft>
              <a:buNone/>
            </a:pPr>
            <a:r>
              <a:rPr lang="sv-SE" b="1" kern="0" spc="-10" dirty="0">
                <a:solidFill>
                  <a:srgbClr val="000000"/>
                </a:solidFill>
                <a:latin typeface="Arial" panose="020B0604020202020204" pitchFamily="34" charset="0"/>
                <a:ea typeface="Calibri" panose="020F0502020204030204" pitchFamily="34" charset="0"/>
                <a:cs typeface="Times New Roman" panose="02020603050405020304" pitchFamily="18" charset="0"/>
              </a:rPr>
              <a:t>Länschefsnätverket beslutade:</a:t>
            </a:r>
            <a:endParaRPr lang="sv-SE" kern="1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sv-SE" b="1" u="sng" dirty="0"/>
              <a:t>att</a:t>
            </a:r>
            <a:r>
              <a:rPr lang="sv-SE" b="1" dirty="0"/>
              <a:t> inte gå vidare med uppdragsdirektiv digitala hjälpmedel i samverkan idag utan invänta lärdomar utifrån utvärderingen från VGR först.</a:t>
            </a:r>
            <a:endParaRPr lang="sv-SE" dirty="0"/>
          </a:p>
        </p:txBody>
      </p:sp>
      <p:sp>
        <p:nvSpPr>
          <p:cNvPr id="3" name="Platshållare för datum 2"/>
          <p:cNvSpPr>
            <a:spLocks noGrp="1"/>
          </p:cNvSpPr>
          <p:nvPr>
            <p:ph type="dt" sz="half" idx="10"/>
          </p:nvPr>
        </p:nvSpPr>
        <p:spPr/>
        <p:txBody>
          <a:bodyPr/>
          <a:lstStyle/>
          <a:p>
            <a:fld id="{9C5C3358-106F-4A3A-8507-6544091CE7EB}" type="datetime1">
              <a:rPr lang="sv-SE" smtClean="0"/>
              <a:t>2024-09-20</a:t>
            </a:fld>
            <a:endParaRPr lang="sv-SE" dirty="0"/>
          </a:p>
        </p:txBody>
      </p:sp>
      <p:sp>
        <p:nvSpPr>
          <p:cNvPr id="4" name="Platshållare för sidfot 3"/>
          <p:cNvSpPr>
            <a:spLocks noGrp="1"/>
          </p:cNvSpPr>
          <p:nvPr>
            <p:ph type="ftr" sz="quarter" idx="11"/>
          </p:nvPr>
        </p:nvSpPr>
        <p:spPr/>
        <p:txBody>
          <a:bodyPr/>
          <a:lstStyle/>
          <a:p>
            <a:r>
              <a:rPr lang="sv-SE" smtClean="0"/>
              <a:t>Sidfot</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54</a:t>
            </a:fld>
            <a:endParaRPr lang="sv-SE" dirty="0"/>
          </a:p>
        </p:txBody>
      </p:sp>
      <p:sp>
        <p:nvSpPr>
          <p:cNvPr id="6" name="Rubrik 5"/>
          <p:cNvSpPr>
            <a:spLocks noGrp="1"/>
          </p:cNvSpPr>
          <p:nvPr>
            <p:ph type="title"/>
          </p:nvPr>
        </p:nvSpPr>
        <p:spPr/>
        <p:txBody>
          <a:bodyPr/>
          <a:lstStyle/>
          <a:p>
            <a:r>
              <a:rPr lang="sv-SE" dirty="0" smtClean="0"/>
              <a:t>Beslut</a:t>
            </a:r>
            <a:endParaRPr lang="sv-SE" dirty="0"/>
          </a:p>
        </p:txBody>
      </p:sp>
    </p:spTree>
    <p:extLst>
      <p:ext uri="{BB962C8B-B14F-4D97-AF65-F5344CB8AC3E}">
        <p14:creationId xmlns:p14="http://schemas.microsoft.com/office/powerpoint/2010/main" val="25457046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Aktuellt RSS</a:t>
            </a:r>
            <a:endParaRPr lang="sv-SE" dirty="0"/>
          </a:p>
        </p:txBody>
      </p:sp>
      <p:sp>
        <p:nvSpPr>
          <p:cNvPr id="3" name="Underrubrik 2"/>
          <p:cNvSpPr>
            <a:spLocks noGrp="1"/>
          </p:cNvSpPr>
          <p:nvPr>
            <p:ph type="subTitle" idx="1"/>
          </p:nvPr>
        </p:nvSpPr>
        <p:spPr/>
        <p:txBody>
          <a:bodyPr/>
          <a:lstStyle/>
          <a:p>
            <a:r>
              <a:rPr lang="sv-SE" dirty="0" smtClean="0"/>
              <a:t>Hösten 2024</a:t>
            </a:r>
            <a:endParaRPr lang="sv-SE" dirty="0"/>
          </a:p>
        </p:txBody>
      </p:sp>
    </p:spTree>
    <p:extLst>
      <p:ext uri="{BB962C8B-B14F-4D97-AF65-F5344CB8AC3E}">
        <p14:creationId xmlns:p14="http://schemas.microsoft.com/office/powerpoint/2010/main" val="13692114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Uppdaterad hemsida</a:t>
            </a:r>
            <a:endParaRPr lang="sv-SE" dirty="0"/>
          </a:p>
        </p:txBody>
      </p:sp>
      <p:sp>
        <p:nvSpPr>
          <p:cNvPr id="3" name="Platshållare för text 2"/>
          <p:cNvSpPr>
            <a:spLocks noGrp="1"/>
          </p:cNvSpPr>
          <p:nvPr>
            <p:ph type="body" idx="1"/>
          </p:nvPr>
        </p:nvSpPr>
        <p:spPr/>
        <p:txBody>
          <a:bodyPr/>
          <a:lstStyle/>
          <a:p>
            <a:r>
              <a:rPr lang="sv-SE" dirty="0"/>
              <a:t>www.regiondalarna.se/rssdalarna</a:t>
            </a:r>
          </a:p>
        </p:txBody>
      </p:sp>
      <p:sp>
        <p:nvSpPr>
          <p:cNvPr id="4" name="Platshållare för datum 3"/>
          <p:cNvSpPr>
            <a:spLocks noGrp="1"/>
          </p:cNvSpPr>
          <p:nvPr>
            <p:ph type="dt" sz="half" idx="10"/>
          </p:nvPr>
        </p:nvSpPr>
        <p:spPr/>
        <p:txBody>
          <a:bodyPr/>
          <a:lstStyle/>
          <a:p>
            <a:fld id="{B8A55B58-765D-4E56-A561-1FFBE190F123}" type="datetime1">
              <a:rPr lang="sv-SE" smtClean="0"/>
              <a:t>2024-09-20</a:t>
            </a:fld>
            <a:endParaRPr lang="sv-SE" dirty="0"/>
          </a:p>
        </p:txBody>
      </p:sp>
      <p:sp>
        <p:nvSpPr>
          <p:cNvPr id="5" name="Platshållare för sidfot 4"/>
          <p:cNvSpPr>
            <a:spLocks noGrp="1"/>
          </p:cNvSpPr>
          <p:nvPr>
            <p:ph type="ftr" sz="quarter" idx="11"/>
          </p:nvPr>
        </p:nvSpPr>
        <p:spPr/>
        <p:txBody>
          <a:bodyPr/>
          <a:lstStyle/>
          <a:p>
            <a:r>
              <a:rPr lang="sv-SE" smtClean="0"/>
              <a:t>Sidfot</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56</a:t>
            </a:fld>
            <a:endParaRPr lang="sv-SE" dirty="0"/>
          </a:p>
        </p:txBody>
      </p:sp>
      <p:pic>
        <p:nvPicPr>
          <p:cNvPr id="7" name="Bildobjekt 6"/>
          <p:cNvPicPr>
            <a:picLocks noChangeAspect="1"/>
          </p:cNvPicPr>
          <p:nvPr/>
        </p:nvPicPr>
        <p:blipFill>
          <a:blip r:embed="rId2"/>
          <a:stretch>
            <a:fillRect/>
          </a:stretch>
        </p:blipFill>
        <p:spPr>
          <a:xfrm>
            <a:off x="6911281" y="1221799"/>
            <a:ext cx="3881905" cy="4417531"/>
          </a:xfrm>
          <a:prstGeom prst="rect">
            <a:avLst/>
          </a:prstGeom>
          <a:ln>
            <a:solidFill>
              <a:schemeClr val="tx1"/>
            </a:solidFill>
          </a:ln>
        </p:spPr>
      </p:pic>
    </p:spTree>
    <p:extLst>
      <p:ext uri="{BB962C8B-B14F-4D97-AF65-F5344CB8AC3E}">
        <p14:creationId xmlns:p14="http://schemas.microsoft.com/office/powerpoint/2010/main" val="18497360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5E4EC02D-8587-5140-F8F5-FCAB348F11F7}"/>
              </a:ext>
            </a:extLst>
          </p:cNvPr>
          <p:cNvSpPr>
            <a:spLocks noGrp="1"/>
          </p:cNvSpPr>
          <p:nvPr>
            <p:ph idx="1"/>
          </p:nvPr>
        </p:nvSpPr>
        <p:spPr>
          <a:xfrm>
            <a:off x="410547" y="2439529"/>
            <a:ext cx="7875614" cy="3574439"/>
          </a:xfrm>
        </p:spPr>
        <p:txBody>
          <a:bodyPr>
            <a:normAutofit fontScale="92500"/>
          </a:bodyPr>
          <a:lstStyle/>
          <a:p>
            <a:pPr>
              <a:lnSpc>
                <a:spcPct val="110000"/>
              </a:lnSpc>
            </a:pPr>
            <a:r>
              <a:rPr lang="sv-SE" dirty="0"/>
              <a:t>RSS (regional </a:t>
            </a:r>
            <a:r>
              <a:rPr lang="sv-SE" dirty="0" smtClean="0"/>
              <a:t>samverkans- och stödstruktur</a:t>
            </a:r>
            <a:r>
              <a:rPr lang="sv-SE" dirty="0"/>
              <a:t>) är en regional stödverksamhet som drivs av länets kommuner och Region Dalarna. </a:t>
            </a:r>
          </a:p>
          <a:p>
            <a:pPr>
              <a:lnSpc>
                <a:spcPct val="110000"/>
              </a:lnSpc>
            </a:pPr>
            <a:r>
              <a:rPr lang="sv-SE" dirty="0"/>
              <a:t>Främjar samverkan och kunskapsutveckling. </a:t>
            </a:r>
          </a:p>
          <a:p>
            <a:pPr>
              <a:lnSpc>
                <a:spcPct val="110000"/>
              </a:lnSpc>
            </a:pPr>
            <a:r>
              <a:rPr lang="sv-SE" dirty="0"/>
              <a:t>En central part i socialtjänstens system för kunskapsstyrning. </a:t>
            </a:r>
          </a:p>
          <a:p>
            <a:pPr>
              <a:lnSpc>
                <a:spcPct val="110000"/>
              </a:lnSpc>
            </a:pPr>
            <a:r>
              <a:rPr lang="sv-SE" dirty="0"/>
              <a:t>RSS är dialogpart mellan den lokala, regionala och den nationella nivån, till SKR, statliga myndigheter med flera.</a:t>
            </a:r>
          </a:p>
          <a:p>
            <a:pPr marL="0" indent="0">
              <a:lnSpc>
                <a:spcPct val="110000"/>
              </a:lnSpc>
              <a:buNone/>
            </a:pPr>
            <a:endParaRPr lang="sv-SE" dirty="0"/>
          </a:p>
        </p:txBody>
      </p:sp>
      <p:sp>
        <p:nvSpPr>
          <p:cNvPr id="4" name="Platshållare för datum 3">
            <a:extLst>
              <a:ext uri="{FF2B5EF4-FFF2-40B4-BE49-F238E27FC236}">
                <a16:creationId xmlns:a16="http://schemas.microsoft.com/office/drawing/2014/main" id="{F949D6A2-FD44-4413-B5A4-A77BCF40AA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E36F74-D8D8-4BEB-83EC-80B16AA3313B}" type="datetime1">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2024-09-20</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A15767A9-0ED7-EE70-B5EE-DC5892CB1A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0A71C45C-A551-5A3A-B950-05BA3E9230EC}"/>
              </a:ext>
            </a:extLst>
          </p:cNvPr>
          <p:cNvSpPr>
            <a:spLocks noGrp="1"/>
          </p:cNvSpPr>
          <p:nvPr>
            <p:ph type="title"/>
          </p:nvPr>
        </p:nvSpPr>
        <p:spPr/>
        <p:txBody>
          <a:bodyPr>
            <a:normAutofit/>
          </a:bodyPr>
          <a:lstStyle/>
          <a:p>
            <a:r>
              <a:rPr lang="sv-SE" sz="3200" dirty="0">
                <a:latin typeface="+mn-lt"/>
              </a:rPr>
              <a:t>Vad är RSS?</a:t>
            </a:r>
            <a:endParaRPr lang="sv-SE" sz="2000" dirty="0">
              <a:latin typeface="+mn-lt"/>
            </a:endParaRPr>
          </a:p>
        </p:txBody>
      </p:sp>
      <p:sp>
        <p:nvSpPr>
          <p:cNvPr id="8" name="Rektangel 7">
            <a:extLst>
              <a:ext uri="{FF2B5EF4-FFF2-40B4-BE49-F238E27FC236}">
                <a16:creationId xmlns:a16="http://schemas.microsoft.com/office/drawing/2014/main" id="{A7008A44-A3CF-05D1-7298-BE1AC4D020BE}"/>
              </a:ext>
            </a:extLst>
          </p:cNvPr>
          <p:cNvSpPr/>
          <p:nvPr/>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pic>
        <p:nvPicPr>
          <p:cNvPr id="9" name="Bildobjekt 8">
            <a:extLst>
              <a:ext uri="{FF2B5EF4-FFF2-40B4-BE49-F238E27FC236}">
                <a16:creationId xmlns:a16="http://schemas.microsoft.com/office/drawing/2014/main" id="{A0DCE68E-DE09-6B69-7A8F-BA7D6DFAFA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pic>
        <p:nvPicPr>
          <p:cNvPr id="7" name="Bildobjekt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9775" y="2414562"/>
            <a:ext cx="4946881" cy="3518099"/>
          </a:xfrm>
          <a:prstGeom prst="rect">
            <a:avLst/>
          </a:prstGeom>
        </p:spPr>
      </p:pic>
    </p:spTree>
    <p:extLst>
      <p:ext uri="{BB962C8B-B14F-4D97-AF65-F5344CB8AC3E}">
        <p14:creationId xmlns:p14="http://schemas.microsoft.com/office/powerpoint/2010/main" val="31667137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71C45C-A551-5A3A-B950-05BA3E9230EC}"/>
              </a:ext>
            </a:extLst>
          </p:cNvPr>
          <p:cNvSpPr>
            <a:spLocks noGrp="1"/>
          </p:cNvSpPr>
          <p:nvPr>
            <p:ph type="title"/>
          </p:nvPr>
        </p:nvSpPr>
        <p:spPr/>
        <p:txBody>
          <a:bodyPr/>
          <a:lstStyle/>
          <a:p>
            <a:r>
              <a:rPr lang="sv-SE" dirty="0"/>
              <a:t>RSS Dalarnas uppdrag</a:t>
            </a:r>
            <a:endParaRPr lang="sv-SE" sz="2400" dirty="0"/>
          </a:p>
        </p:txBody>
      </p:sp>
      <p:sp>
        <p:nvSpPr>
          <p:cNvPr id="3" name="Platshållare för innehåll 2">
            <a:extLst>
              <a:ext uri="{FF2B5EF4-FFF2-40B4-BE49-F238E27FC236}">
                <a16:creationId xmlns:a16="http://schemas.microsoft.com/office/drawing/2014/main" id="{5E4EC02D-8587-5140-F8F5-FCAB348F11F7}"/>
              </a:ext>
            </a:extLst>
          </p:cNvPr>
          <p:cNvSpPr>
            <a:spLocks noGrp="1"/>
          </p:cNvSpPr>
          <p:nvPr>
            <p:ph idx="1"/>
          </p:nvPr>
        </p:nvSpPr>
        <p:spPr>
          <a:xfrm>
            <a:off x="410547" y="2414563"/>
            <a:ext cx="7464671" cy="3496710"/>
          </a:xfrm>
        </p:spPr>
        <p:txBody>
          <a:bodyPr vert="horz" lIns="91440" tIns="45720" rIns="91440" bIns="45720" rtlCol="0" anchor="t">
            <a:normAutofit fontScale="92500" lnSpcReduction="10000"/>
          </a:bodyPr>
          <a:lstStyle/>
          <a:p>
            <a:r>
              <a:rPr lang="sv-SE" dirty="0"/>
              <a:t>Stödjer </a:t>
            </a:r>
            <a:r>
              <a:rPr lang="sv-SE" b="1" dirty="0"/>
              <a:t>utvecklingen av en jämställd, jämlik och evidensbaserad praktik </a:t>
            </a:r>
            <a:r>
              <a:rPr lang="sv-SE" dirty="0"/>
              <a:t>i länets kommuner och i samverkan mellan länets kommuner och Region Dalarna i frågor som rör socialtjänst och </a:t>
            </a:r>
            <a:r>
              <a:rPr lang="sv-SE" dirty="0" smtClean="0"/>
              <a:t>näraliggande </a:t>
            </a:r>
            <a:r>
              <a:rPr lang="sv-SE" dirty="0" err="1" smtClean="0"/>
              <a:t>hälso-</a:t>
            </a:r>
            <a:r>
              <a:rPr lang="sv-SE" dirty="0" smtClean="0"/>
              <a:t> </a:t>
            </a:r>
            <a:r>
              <a:rPr lang="sv-SE" dirty="0"/>
              <a:t>och sjukvård.  </a:t>
            </a:r>
            <a:endParaRPr lang="sv-SE" kern="100" dirty="0">
              <a:latin typeface="Arial" panose="020B0604020202020204" pitchFamily="34" charset="0"/>
              <a:ea typeface="Calibri" panose="020F0502020204030204" pitchFamily="34" charset="0"/>
              <a:cs typeface="Arial" panose="020B0604020202020204" pitchFamily="34" charset="0"/>
            </a:endParaRPr>
          </a:p>
          <a:p>
            <a:r>
              <a:rPr lang="sv-SE" dirty="0"/>
              <a:t>Stödjer </a:t>
            </a:r>
            <a:r>
              <a:rPr lang="sv-SE" b="1" dirty="0"/>
              <a:t>strategisk samverkan </a:t>
            </a:r>
            <a:r>
              <a:rPr lang="sv-SE" sz="2500" dirty="0"/>
              <a:t>genom en regional samverkansstruktur. </a:t>
            </a:r>
            <a:r>
              <a:rPr lang="sv-SE" dirty="0"/>
              <a:t> </a:t>
            </a:r>
            <a:endParaRPr lang="sv-SE" dirty="0">
              <a:cs typeface="Arial"/>
            </a:endParaRPr>
          </a:p>
          <a:p>
            <a:r>
              <a:rPr lang="sv-SE" kern="100" dirty="0">
                <a:latin typeface="Arial"/>
                <a:ea typeface="Calibri" panose="020F0502020204030204" pitchFamily="34" charset="0"/>
                <a:cs typeface="Arial"/>
              </a:rPr>
              <a:t>Bedriver </a:t>
            </a:r>
            <a:r>
              <a:rPr lang="sv-SE" b="1" kern="100" dirty="0">
                <a:latin typeface="Arial"/>
                <a:ea typeface="Calibri" panose="020F0502020204030204" pitchFamily="34" charset="0"/>
                <a:cs typeface="Arial"/>
              </a:rPr>
              <a:t>regionala utvecklingsarbeten </a:t>
            </a:r>
            <a:r>
              <a:rPr lang="sv-SE" kern="100" dirty="0">
                <a:latin typeface="Arial"/>
                <a:ea typeface="Calibri" panose="020F0502020204030204" pitchFamily="34" charset="0"/>
                <a:cs typeface="Arial"/>
              </a:rPr>
              <a:t>i samverkan. </a:t>
            </a:r>
            <a:endParaRPr lang="sv-SE"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sv-SE" dirty="0"/>
          </a:p>
          <a:p>
            <a:pPr marL="0" indent="0">
              <a:buNone/>
            </a:pPr>
            <a:endParaRPr lang="sv-SE" dirty="0"/>
          </a:p>
          <a:p>
            <a:endParaRPr lang="sv-SE" sz="1800" dirty="0"/>
          </a:p>
          <a:p>
            <a:endParaRPr lang="sv-SE" sz="1800" dirty="0"/>
          </a:p>
          <a:p>
            <a:pPr>
              <a:lnSpc>
                <a:spcPct val="110000"/>
              </a:lnSpc>
            </a:pPr>
            <a:endParaRPr lang="sv-SE" sz="1800" dirty="0"/>
          </a:p>
        </p:txBody>
      </p:sp>
      <p:sp>
        <p:nvSpPr>
          <p:cNvPr id="4" name="Platshållare för datum 3">
            <a:extLst>
              <a:ext uri="{FF2B5EF4-FFF2-40B4-BE49-F238E27FC236}">
                <a16:creationId xmlns:a16="http://schemas.microsoft.com/office/drawing/2014/main" id="{F949D6A2-FD44-4413-B5A4-A77BCF40AAB6}"/>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1B00789-6A63-4925-9E13-3BA867B08768}" type="datetime1">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2024-09-20</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A15767A9-0ED7-EE70-B5EE-DC5892CB1AF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Rektangel 7">
            <a:extLst>
              <a:ext uri="{FF2B5EF4-FFF2-40B4-BE49-F238E27FC236}">
                <a16:creationId xmlns:a16="http://schemas.microsoft.com/office/drawing/2014/main" id="{A7008A44-A3CF-05D1-7298-BE1AC4D020BE}"/>
              </a:ext>
            </a:extLst>
          </p:cNvPr>
          <p:cNvSpPr/>
          <p:nvPr/>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pic>
        <p:nvPicPr>
          <p:cNvPr id="9" name="Bildobjekt 8">
            <a:extLst>
              <a:ext uri="{FF2B5EF4-FFF2-40B4-BE49-F238E27FC236}">
                <a16:creationId xmlns:a16="http://schemas.microsoft.com/office/drawing/2014/main" id="{A0DCE68E-DE09-6B69-7A8F-BA7D6DFAFA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pic>
        <p:nvPicPr>
          <p:cNvPr id="12" name="Bildobjekt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4813" y="1450475"/>
            <a:ext cx="6900420" cy="4905875"/>
          </a:xfrm>
          <a:prstGeom prst="rect">
            <a:avLst/>
          </a:prstGeom>
        </p:spPr>
      </p:pic>
    </p:spTree>
    <p:extLst>
      <p:ext uri="{BB962C8B-B14F-4D97-AF65-F5344CB8AC3E}">
        <p14:creationId xmlns:p14="http://schemas.microsoft.com/office/powerpoint/2010/main" val="32137603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10546" y="2414561"/>
            <a:ext cx="8658039" cy="3693675"/>
          </a:xfrm>
        </p:spPr>
        <p:txBody>
          <a:bodyPr>
            <a:normAutofit fontScale="62500" lnSpcReduction="20000"/>
          </a:bodyPr>
          <a:lstStyle/>
          <a:p>
            <a:pPr marL="0" indent="0">
              <a:buNone/>
            </a:pPr>
            <a:r>
              <a:rPr lang="sv-SE" dirty="0"/>
              <a:t>Vi erbjuder regionalt stöd genom olika uppdrag och genom vår verktygslåda:</a:t>
            </a:r>
          </a:p>
          <a:p>
            <a:pPr marL="0" indent="0">
              <a:buNone/>
            </a:pPr>
            <a:r>
              <a:rPr lang="sv-SE" dirty="0"/>
              <a:t>• samlar och sprider bästa tillgängliga kunskap.</a:t>
            </a:r>
          </a:p>
          <a:p>
            <a:pPr marL="0" indent="0">
              <a:buNone/>
            </a:pPr>
            <a:r>
              <a:rPr lang="sv-SE" dirty="0"/>
              <a:t>• genomför analyser, kartläggningar, utredningar.</a:t>
            </a:r>
          </a:p>
          <a:p>
            <a:pPr marL="0" indent="0">
              <a:buNone/>
            </a:pPr>
            <a:r>
              <a:rPr lang="sv-SE" dirty="0"/>
              <a:t>• stödjer arbete med systematisk uppföljning.</a:t>
            </a:r>
          </a:p>
          <a:p>
            <a:pPr marL="0" indent="0">
              <a:buNone/>
            </a:pPr>
            <a:r>
              <a:rPr lang="sv-SE" dirty="0"/>
              <a:t>• stödjer implementering.</a:t>
            </a:r>
          </a:p>
          <a:p>
            <a:pPr marL="0" indent="0">
              <a:buNone/>
            </a:pPr>
            <a:r>
              <a:rPr lang="sv-SE" dirty="0"/>
              <a:t>• stödjer verksamhetsutveckling.</a:t>
            </a:r>
          </a:p>
          <a:p>
            <a:pPr marL="0" indent="0">
              <a:buNone/>
            </a:pPr>
            <a:r>
              <a:rPr lang="sv-SE" dirty="0"/>
              <a:t>• stödjer kompetensutveckling.</a:t>
            </a:r>
          </a:p>
          <a:p>
            <a:pPr marL="0" indent="0">
              <a:buNone/>
            </a:pPr>
            <a:r>
              <a:rPr lang="sv-SE" dirty="0"/>
              <a:t>För att uppnå jämställdhet och jämlikhet är jämställdhetsintegrering som strategi ett viktigt redskap inom ovannämnda områden. </a:t>
            </a:r>
          </a:p>
          <a:p>
            <a:pPr marL="0" indent="0">
              <a:buNone/>
            </a:pPr>
            <a:r>
              <a:rPr lang="sv-SE" dirty="0"/>
              <a:t>Barnrättsperspektiv, brukarinflytande och brukardelaktighet är viktiga perspektiv i allt vårt arbete. </a:t>
            </a:r>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2024-09-20</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ubrik 5"/>
          <p:cNvSpPr>
            <a:spLocks noGrp="1"/>
          </p:cNvSpPr>
          <p:nvPr>
            <p:ph type="title"/>
          </p:nvPr>
        </p:nvSpPr>
        <p:spPr/>
        <p:txBody>
          <a:bodyPr/>
          <a:lstStyle/>
          <a:p>
            <a:r>
              <a:rPr lang="sv-SE" dirty="0"/>
              <a:t>Hur stödjer RSS Dalarna utvecklingen av en evidensbaserad praktik?</a:t>
            </a:r>
          </a:p>
        </p:txBody>
      </p:sp>
      <p:pic>
        <p:nvPicPr>
          <p:cNvPr id="8" name="Bildobjekt 7"/>
          <p:cNvPicPr>
            <a:picLocks noChangeAspect="1"/>
          </p:cNvPicPr>
          <p:nvPr/>
        </p:nvPicPr>
        <p:blipFill>
          <a:blip r:embed="rId3"/>
          <a:stretch>
            <a:fillRect/>
          </a:stretch>
        </p:blipFill>
        <p:spPr>
          <a:xfrm>
            <a:off x="9197355" y="2876945"/>
            <a:ext cx="2584098" cy="2699606"/>
          </a:xfrm>
          <a:prstGeom prst="rect">
            <a:avLst/>
          </a:prstGeom>
        </p:spPr>
      </p:pic>
    </p:spTree>
    <p:extLst>
      <p:ext uri="{BB962C8B-B14F-4D97-AF65-F5344CB8AC3E}">
        <p14:creationId xmlns:p14="http://schemas.microsoft.com/office/powerpoint/2010/main" val="4062582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marL="0" indent="0">
              <a:buNone/>
            </a:pPr>
            <a:r>
              <a:rPr lang="sv-SE" b="1" dirty="0">
                <a:solidFill>
                  <a:srgbClr val="000000"/>
                </a:solidFill>
                <a:latin typeface="Arial" panose="020B0604020202020204" pitchFamily="34" charset="0"/>
              </a:rPr>
              <a:t>Förberedelser </a:t>
            </a:r>
            <a:endParaRPr lang="sv-SE" dirty="0">
              <a:solidFill>
                <a:srgbClr val="000000"/>
              </a:solidFill>
              <a:latin typeface="Arial" panose="020B0604020202020204" pitchFamily="34" charset="0"/>
            </a:endParaRPr>
          </a:p>
          <a:p>
            <a:r>
              <a:rPr lang="sv-SE" dirty="0">
                <a:solidFill>
                  <a:srgbClr val="000000"/>
                </a:solidFill>
                <a:latin typeface="Arial" panose="020B0604020202020204" pitchFamily="34" charset="0"/>
              </a:rPr>
              <a:t>Inför länsdialogen behöver din kommun göra vissa förberedelser. Stödmaterial för det tas fram av SKR och lanseras i slutet av september. </a:t>
            </a:r>
          </a:p>
          <a:p>
            <a:r>
              <a:rPr lang="sv-SE" dirty="0">
                <a:solidFill>
                  <a:srgbClr val="000000"/>
                </a:solidFill>
                <a:latin typeface="Arial" panose="020B0604020202020204" pitchFamily="34" charset="0"/>
                <a:hlinkClick r:id="rId2"/>
              </a:rPr>
              <a:t>Om SKR:s stöd för läges- och behovsanalyser </a:t>
            </a:r>
            <a:endParaRPr lang="sv-SE" dirty="0"/>
          </a:p>
        </p:txBody>
      </p:sp>
      <p:sp>
        <p:nvSpPr>
          <p:cNvPr id="3" name="Platshållare för datum 2"/>
          <p:cNvSpPr>
            <a:spLocks noGrp="1"/>
          </p:cNvSpPr>
          <p:nvPr>
            <p:ph type="dt" sz="half" idx="10"/>
          </p:nvPr>
        </p:nvSpPr>
        <p:spPr/>
        <p:txBody>
          <a:bodyPr/>
          <a:lstStyle/>
          <a:p>
            <a:fld id="{9C5C3358-106F-4A3A-8507-6544091CE7EB}" type="datetime1">
              <a:rPr lang="sv-SE" smtClean="0"/>
              <a:t>2024-09-20</a:t>
            </a:fld>
            <a:endParaRPr lang="sv-SE" dirty="0"/>
          </a:p>
        </p:txBody>
      </p:sp>
      <p:sp>
        <p:nvSpPr>
          <p:cNvPr id="4" name="Platshållare för sidfot 3"/>
          <p:cNvSpPr>
            <a:spLocks noGrp="1"/>
          </p:cNvSpPr>
          <p:nvPr>
            <p:ph type="ftr" sz="quarter" idx="11"/>
          </p:nvPr>
        </p:nvSpPr>
        <p:spPr/>
        <p:txBody>
          <a:bodyPr/>
          <a:lstStyle/>
          <a:p>
            <a:r>
              <a:rPr lang="sv-SE" smtClean="0"/>
              <a:t>Sidfot</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6</a:t>
            </a:fld>
            <a:endParaRPr lang="sv-SE" dirty="0"/>
          </a:p>
        </p:txBody>
      </p:sp>
      <p:sp>
        <p:nvSpPr>
          <p:cNvPr id="6" name="Rubrik 5"/>
          <p:cNvSpPr>
            <a:spLocks noGrp="1"/>
          </p:cNvSpPr>
          <p:nvPr>
            <p:ph type="title"/>
          </p:nvPr>
        </p:nvSpPr>
        <p:spPr/>
        <p:txBody>
          <a:bodyPr/>
          <a:lstStyle/>
          <a:p>
            <a:r>
              <a:rPr lang="sv-SE" dirty="0" smtClean="0"/>
              <a:t>Länsdialog 11 oktober forts</a:t>
            </a:r>
            <a:endParaRPr lang="sv-SE" dirty="0"/>
          </a:p>
        </p:txBody>
      </p:sp>
      <p:sp>
        <p:nvSpPr>
          <p:cNvPr id="7" name="Ellips 6"/>
          <p:cNvSpPr/>
          <p:nvPr/>
        </p:nvSpPr>
        <p:spPr>
          <a:xfrm>
            <a:off x="9215919" y="1230423"/>
            <a:ext cx="2137025" cy="1733447"/>
          </a:xfrm>
          <a:prstGeom prst="ellipse">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smtClean="0"/>
              <a:t>3 timmar förberedelse</a:t>
            </a:r>
            <a:endParaRPr lang="sv-SE" dirty="0"/>
          </a:p>
        </p:txBody>
      </p:sp>
    </p:spTree>
    <p:extLst>
      <p:ext uri="{BB962C8B-B14F-4D97-AF65-F5344CB8AC3E}">
        <p14:creationId xmlns:p14="http://schemas.microsoft.com/office/powerpoint/2010/main" val="315331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latshållare för innehåll 12" descr="En bild som visar text, logotyp, Grafik, Teckensnitt&#10;&#10;Automatiskt genererad beskrivning">
            <a:extLst>
              <a:ext uri="{FF2B5EF4-FFF2-40B4-BE49-F238E27FC236}">
                <a16:creationId xmlns:a16="http://schemas.microsoft.com/office/drawing/2014/main" id="{33A54FB3-CCD2-F33D-2D6C-F6AEDE8F9D55}"/>
              </a:ext>
            </a:extLst>
          </p:cNvPr>
          <p:cNvPicPr>
            <a:picLocks noGrp="1" noChangeAspect="1"/>
          </p:cNvPicPr>
          <p:nvPr>
            <p:ph idx="1"/>
          </p:nvPr>
        </p:nvPicPr>
        <p:blipFill>
          <a:blip r:embed="rId3"/>
          <a:stretch>
            <a:fillRect/>
          </a:stretch>
        </p:blipFill>
        <p:spPr>
          <a:xfrm>
            <a:off x="6217602" y="2090608"/>
            <a:ext cx="6340475" cy="4516120"/>
          </a:xfrm>
        </p:spPr>
      </p:pic>
      <p:sp>
        <p:nvSpPr>
          <p:cNvPr id="3" name="Platshållare för datum 2">
            <a:extLst>
              <a:ext uri="{FF2B5EF4-FFF2-40B4-BE49-F238E27FC236}">
                <a16:creationId xmlns:a16="http://schemas.microsoft.com/office/drawing/2014/main" id="{DCB3E1E8-72E7-4E46-4440-FA15256A15F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2024-09-20</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sidfot 3">
            <a:extLst>
              <a:ext uri="{FF2B5EF4-FFF2-40B4-BE49-F238E27FC236}">
                <a16:creationId xmlns:a16="http://schemas.microsoft.com/office/drawing/2014/main" id="{83875B5E-40A7-7A7A-40C8-D04E6BE7DEF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bildnummer 4">
            <a:extLst>
              <a:ext uri="{FF2B5EF4-FFF2-40B4-BE49-F238E27FC236}">
                <a16:creationId xmlns:a16="http://schemas.microsoft.com/office/drawing/2014/main" id="{6168E4EA-BC8B-B747-CCBC-CE243A71EF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ubrik 5">
            <a:extLst>
              <a:ext uri="{FF2B5EF4-FFF2-40B4-BE49-F238E27FC236}">
                <a16:creationId xmlns:a16="http://schemas.microsoft.com/office/drawing/2014/main" id="{F2294B11-E5E8-3737-894D-6C44317072BF}"/>
              </a:ext>
            </a:extLst>
          </p:cNvPr>
          <p:cNvSpPr>
            <a:spLocks noGrp="1"/>
          </p:cNvSpPr>
          <p:nvPr>
            <p:ph type="title"/>
          </p:nvPr>
        </p:nvSpPr>
        <p:spPr/>
        <p:txBody>
          <a:bodyPr/>
          <a:lstStyle/>
          <a:p>
            <a:r>
              <a:rPr lang="sv-SE" dirty="0">
                <a:cs typeface="Arial"/>
              </a:rPr>
              <a:t>RSS Dalarna är en dialogpart för lokala behov</a:t>
            </a:r>
            <a:endParaRPr lang="sv-SE" dirty="0"/>
          </a:p>
        </p:txBody>
      </p:sp>
      <p:sp>
        <p:nvSpPr>
          <p:cNvPr id="14" name="textruta 13">
            <a:extLst>
              <a:ext uri="{FF2B5EF4-FFF2-40B4-BE49-F238E27FC236}">
                <a16:creationId xmlns:a16="http://schemas.microsoft.com/office/drawing/2014/main" id="{A986BBAE-B487-767F-1EF4-7B5DF3A11393}"/>
              </a:ext>
            </a:extLst>
          </p:cNvPr>
          <p:cNvSpPr txBox="1"/>
          <p:nvPr/>
        </p:nvSpPr>
        <p:spPr>
          <a:xfrm>
            <a:off x="343165" y="2719604"/>
            <a:ext cx="6379577"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Arial"/>
                <a:ea typeface="+mn-ea"/>
                <a:cs typeface="Arial"/>
              </a:rPr>
              <a:t>RSS Dalarna är en dialogpart för att föra Dalarnas talan till den regionala och nationella nivån </a:t>
            </a:r>
            <a:endParaRPr kumimoji="0" lang="sv-SE" sz="18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Arial"/>
                <a:ea typeface="+mn-ea"/>
                <a:cs typeface="Arial"/>
              </a:rPr>
              <a:t>RSS Dalarnas uppdrag baseras på de lokala behoven i </a:t>
            </a:r>
            <a:r>
              <a:rPr kumimoji="0" lang="sv-SE" sz="1800" b="0" i="0" u="none" strike="noStrike" kern="1200" cap="none" spc="0" normalizeH="0" baseline="0" noProof="0" dirty="0" smtClean="0">
                <a:ln>
                  <a:noFill/>
                </a:ln>
                <a:solidFill>
                  <a:srgbClr val="000000"/>
                </a:solidFill>
                <a:effectLst/>
                <a:uLnTx/>
                <a:uFillTx/>
                <a:latin typeface="Arial"/>
                <a:ea typeface="+mn-ea"/>
                <a:cs typeface="Arial"/>
              </a:rPr>
              <a:t>Dalarna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Arial"/>
                <a:ea typeface="+mn-ea"/>
                <a:cs typeface="Arial"/>
              </a:rPr>
              <a:t>RSS Dalarna samlar och sprider bästa tillgängliga kunskap från nationell </a:t>
            </a:r>
            <a:r>
              <a:rPr kumimoji="0" lang="sv-SE" sz="1800" b="0" i="0" u="none" strike="noStrike" kern="1200" cap="none" spc="0" normalizeH="0" baseline="0" noProof="0" dirty="0" smtClean="0">
                <a:ln>
                  <a:noFill/>
                </a:ln>
                <a:solidFill>
                  <a:srgbClr val="000000"/>
                </a:solidFill>
                <a:effectLst/>
                <a:uLnTx/>
                <a:uFillTx/>
                <a:latin typeface="Arial"/>
                <a:ea typeface="+mn-ea"/>
                <a:cs typeface="Arial"/>
              </a:rPr>
              <a:t>nivå till regional och lokal nivå</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Arial"/>
                <a:ea typeface="+mn-ea"/>
                <a:cs typeface="Arial"/>
              </a:rPr>
              <a:t>RSS Dalarna identifierar regionala </a:t>
            </a:r>
            <a:r>
              <a:rPr kumimoji="0" lang="sv-SE" sz="1800" b="0" i="0" u="none" strike="noStrike" kern="1200" cap="none" spc="0" normalizeH="0" baseline="0" noProof="0" dirty="0" smtClean="0">
                <a:ln>
                  <a:noFill/>
                </a:ln>
                <a:solidFill>
                  <a:srgbClr val="000000"/>
                </a:solidFill>
                <a:effectLst/>
                <a:uLnTx/>
                <a:uFillTx/>
                <a:latin typeface="Arial"/>
                <a:ea typeface="+mn-ea"/>
                <a:cs typeface="Arial"/>
              </a:rPr>
              <a:t>utvecklingsarbeten </a:t>
            </a:r>
            <a:r>
              <a:rPr kumimoji="0" lang="sv-SE" sz="1800" b="0" i="0" u="none" strike="noStrike" kern="1200" cap="none" spc="0" normalizeH="0" baseline="0" noProof="0" dirty="0">
                <a:ln>
                  <a:noFill/>
                </a:ln>
                <a:solidFill>
                  <a:srgbClr val="000000"/>
                </a:solidFill>
                <a:effectLst/>
                <a:uLnTx/>
                <a:uFillTx/>
                <a:latin typeface="Arial"/>
                <a:ea typeface="+mn-ea"/>
                <a:cs typeface="Arial"/>
              </a:rPr>
              <a:t>i samråd med RSS beslutande samverkansorgan</a:t>
            </a:r>
          </a:p>
        </p:txBody>
      </p:sp>
    </p:spTree>
    <p:extLst>
      <p:ext uri="{BB962C8B-B14F-4D97-AF65-F5344CB8AC3E}">
        <p14:creationId xmlns:p14="http://schemas.microsoft.com/office/powerpoint/2010/main" val="40571284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a:extLst>
              <a:ext uri="{FF2B5EF4-FFF2-40B4-BE49-F238E27FC236}">
                <a16:creationId xmlns:a16="http://schemas.microsoft.com/office/drawing/2014/main" id="{E66D483C-7DB3-5FBD-32DD-99DCA94F2142}"/>
              </a:ext>
            </a:extLst>
          </p:cNvPr>
          <p:cNvSpPr>
            <a:spLocks noGrp="1"/>
          </p:cNvSpPr>
          <p:nvPr>
            <p:ph idx="1"/>
          </p:nvPr>
        </p:nvSpPr>
        <p:spPr>
          <a:xfrm>
            <a:off x="410547" y="2419209"/>
            <a:ext cx="6148666" cy="3594759"/>
          </a:xfrm>
        </p:spPr>
        <p:txBody>
          <a:bodyPr vert="horz" lIns="91440" tIns="45720" rIns="91440" bIns="45720" rtlCol="0" anchor="t">
            <a:normAutofit lnSpcReduction="10000"/>
          </a:bodyPr>
          <a:lstStyle/>
          <a:p>
            <a:r>
              <a:rPr lang="sv-SE" dirty="0">
                <a:cs typeface="Arial"/>
              </a:rPr>
              <a:t>Genom att driva och leda samverkansstrukturen med beslutande samverkansorgan</a:t>
            </a:r>
          </a:p>
          <a:p>
            <a:r>
              <a:rPr lang="sv-SE" dirty="0">
                <a:cs typeface="Arial"/>
              </a:rPr>
              <a:t>Genom olika uppdrag stärka och utveckla samverkan i praktiken genom samverkansledning</a:t>
            </a:r>
          </a:p>
          <a:p>
            <a:r>
              <a:rPr lang="sv-SE" dirty="0">
                <a:cs typeface="Arial"/>
              </a:rPr>
              <a:t>Genom att sprida och implementera evidensbaserad </a:t>
            </a:r>
            <a:r>
              <a:rPr lang="sv-SE" dirty="0" smtClean="0">
                <a:cs typeface="Arial"/>
              </a:rPr>
              <a:t>kunskap </a:t>
            </a:r>
            <a:r>
              <a:rPr lang="sv-SE" dirty="0">
                <a:cs typeface="Arial"/>
              </a:rPr>
              <a:t>om samverkan</a:t>
            </a:r>
          </a:p>
        </p:txBody>
      </p:sp>
      <p:sp>
        <p:nvSpPr>
          <p:cNvPr id="2" name="Platshållare för datum 1">
            <a:extLst>
              <a:ext uri="{FF2B5EF4-FFF2-40B4-BE49-F238E27FC236}">
                <a16:creationId xmlns:a16="http://schemas.microsoft.com/office/drawing/2014/main" id="{FC0A020F-C72D-DF94-8831-41E8D40D475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162A7CE-C08E-413D-9F72-C87D9E61DF64}"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2024-09-20</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Platshållare för sidfot 2">
            <a:extLst>
              <a:ext uri="{FF2B5EF4-FFF2-40B4-BE49-F238E27FC236}">
                <a16:creationId xmlns:a16="http://schemas.microsoft.com/office/drawing/2014/main" id="{4C090B4B-518B-36C1-429E-67C888C36D8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bildnummer 3">
            <a:extLst>
              <a:ext uri="{FF2B5EF4-FFF2-40B4-BE49-F238E27FC236}">
                <a16:creationId xmlns:a16="http://schemas.microsoft.com/office/drawing/2014/main" id="{30AC9EF1-409F-CC09-B1CC-A921127CD7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Rubrik 4">
            <a:extLst>
              <a:ext uri="{FF2B5EF4-FFF2-40B4-BE49-F238E27FC236}">
                <a16:creationId xmlns:a16="http://schemas.microsoft.com/office/drawing/2014/main" id="{AE131134-2BB4-45A2-82B1-6803C194712E}"/>
              </a:ext>
            </a:extLst>
          </p:cNvPr>
          <p:cNvSpPr>
            <a:spLocks noGrp="1"/>
          </p:cNvSpPr>
          <p:nvPr>
            <p:ph type="title"/>
          </p:nvPr>
        </p:nvSpPr>
        <p:spPr/>
        <p:txBody>
          <a:bodyPr/>
          <a:lstStyle/>
          <a:p>
            <a:r>
              <a:rPr lang="sv-SE" dirty="0">
                <a:cs typeface="Arial"/>
              </a:rPr>
              <a:t>Hur stödjer RSS Dalarna utvecklingen av samverkan?</a:t>
            </a:r>
            <a:endParaRPr lang="sv-SE" dirty="0"/>
          </a:p>
        </p:txBody>
      </p:sp>
      <p:pic>
        <p:nvPicPr>
          <p:cNvPr id="7" name="Bildobjekt 6" descr="En bild som visar cirkel, skärmbild, Teckensnitt, Grafik&#10;&#10;Automatiskt genererad beskrivning">
            <a:extLst>
              <a:ext uri="{FF2B5EF4-FFF2-40B4-BE49-F238E27FC236}">
                <a16:creationId xmlns:a16="http://schemas.microsoft.com/office/drawing/2014/main" id="{9214AA29-899D-1E02-C1FD-9A55829C87FE}"/>
              </a:ext>
            </a:extLst>
          </p:cNvPr>
          <p:cNvPicPr>
            <a:picLocks noChangeAspect="1"/>
          </p:cNvPicPr>
          <p:nvPr/>
        </p:nvPicPr>
        <p:blipFill>
          <a:blip r:embed="rId3"/>
          <a:stretch>
            <a:fillRect/>
          </a:stretch>
        </p:blipFill>
        <p:spPr>
          <a:xfrm>
            <a:off x="6404277" y="1899168"/>
            <a:ext cx="5787723" cy="4114800"/>
          </a:xfrm>
          <a:prstGeom prst="rect">
            <a:avLst/>
          </a:prstGeom>
        </p:spPr>
      </p:pic>
    </p:spTree>
    <p:extLst>
      <p:ext uri="{BB962C8B-B14F-4D97-AF65-F5344CB8AC3E}">
        <p14:creationId xmlns:p14="http://schemas.microsoft.com/office/powerpoint/2010/main" val="26805746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5C82CD80-6CD3-719A-96ED-B4DBF99C3D5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8294B1-7D02-4818-B357-E9862EE794BD}" type="datetime1">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2024-09-20</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9BB37D88-1633-3AD2-9626-120C1A10F9E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sv-SE" sz="105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7" name="Grupp 6"/>
          <p:cNvGrpSpPr/>
          <p:nvPr/>
        </p:nvGrpSpPr>
        <p:grpSpPr>
          <a:xfrm>
            <a:off x="1888254" y="117675"/>
            <a:ext cx="9742715" cy="6009150"/>
            <a:chOff x="1529443" y="129250"/>
            <a:chExt cx="9742715" cy="6009150"/>
          </a:xfrm>
        </p:grpSpPr>
        <p:graphicFrame>
          <p:nvGraphicFramePr>
            <p:cNvPr id="3" name="Diagram 2"/>
            <p:cNvGraphicFramePr/>
            <p:nvPr>
              <p:extLst/>
            </p:nvPr>
          </p:nvGraphicFramePr>
          <p:xfrm>
            <a:off x="1529443" y="347201"/>
            <a:ext cx="9742715" cy="5791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6" name="Grupp 15"/>
            <p:cNvGrpSpPr/>
            <p:nvPr/>
          </p:nvGrpSpPr>
          <p:grpSpPr>
            <a:xfrm>
              <a:off x="6900041" y="129250"/>
              <a:ext cx="1439639" cy="1352552"/>
              <a:chOff x="7058968" y="-5165219"/>
              <a:chExt cx="2269677" cy="2269677"/>
            </a:xfrm>
            <a:solidFill>
              <a:schemeClr val="accent5">
                <a:lumMod val="60000"/>
                <a:lumOff val="40000"/>
              </a:schemeClr>
            </a:solidFill>
          </p:grpSpPr>
          <p:sp>
            <p:nvSpPr>
              <p:cNvPr id="17" name="Figur 16"/>
              <p:cNvSpPr/>
              <p:nvPr/>
            </p:nvSpPr>
            <p:spPr>
              <a:xfrm rot="20700000">
                <a:off x="7058968" y="-5165219"/>
                <a:ext cx="2269677" cy="2269677"/>
              </a:xfrm>
              <a:prstGeom prst="gear6">
                <a:avLst/>
              </a:prstGeom>
              <a:solidFill>
                <a:schemeClr val="accent4">
                  <a:lumMod val="9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Figur 4"/>
              <p:cNvSpPr txBox="1"/>
              <p:nvPr/>
            </p:nvSpPr>
            <p:spPr>
              <a:xfrm>
                <a:off x="7556774" y="-4667411"/>
                <a:ext cx="1274064" cy="1274063"/>
              </a:xfrm>
              <a:prstGeom prst="rect">
                <a:avLst/>
              </a:prstGeom>
              <a:solidFill>
                <a:schemeClr val="accent4">
                  <a:lumMod val="90000"/>
                </a:schemeClr>
              </a:solid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Styrgrupp SCHNV</a:t>
                </a:r>
              </a:p>
            </p:txBody>
          </p:sp>
        </p:grpSp>
        <p:grpSp>
          <p:nvGrpSpPr>
            <p:cNvPr id="22" name="Grupp 21"/>
            <p:cNvGrpSpPr/>
            <p:nvPr/>
          </p:nvGrpSpPr>
          <p:grpSpPr>
            <a:xfrm>
              <a:off x="8950473" y="2540355"/>
              <a:ext cx="1828800" cy="1719127"/>
              <a:chOff x="7058966" y="-5165217"/>
              <a:chExt cx="2269677" cy="2269677"/>
            </a:xfrm>
            <a:solidFill>
              <a:schemeClr val="accent3">
                <a:lumMod val="20000"/>
                <a:lumOff val="80000"/>
              </a:schemeClr>
            </a:solidFill>
          </p:grpSpPr>
          <p:sp>
            <p:nvSpPr>
              <p:cNvPr id="23" name="Figur 22"/>
              <p:cNvSpPr/>
              <p:nvPr/>
            </p:nvSpPr>
            <p:spPr>
              <a:xfrm rot="20700000">
                <a:off x="7058966" y="-5165217"/>
                <a:ext cx="2269677" cy="2269677"/>
              </a:xfrm>
              <a:prstGeom prst="gear6">
                <a:avLst/>
              </a:pr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Figur 4"/>
              <p:cNvSpPr txBox="1"/>
              <p:nvPr/>
            </p:nvSpPr>
            <p:spPr>
              <a:xfrm>
                <a:off x="7556774" y="-4667411"/>
                <a:ext cx="1274064" cy="1274063"/>
              </a:xfrm>
              <a:prstGeom prst="rect">
                <a:avLst/>
              </a:prstGeom>
              <a:solidFill>
                <a:schemeClr val="accent6"/>
              </a:solid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Välfärdsrådets</a:t>
                </a: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presidium</a:t>
                </a:r>
              </a:p>
            </p:txBody>
          </p:sp>
        </p:grpSp>
        <p:grpSp>
          <p:nvGrpSpPr>
            <p:cNvPr id="19" name="Grupp 18"/>
            <p:cNvGrpSpPr/>
            <p:nvPr/>
          </p:nvGrpSpPr>
          <p:grpSpPr>
            <a:xfrm>
              <a:off x="3419669" y="1346396"/>
              <a:ext cx="1439639" cy="1352552"/>
              <a:chOff x="7058966" y="-5165217"/>
              <a:chExt cx="2269677" cy="2269677"/>
            </a:xfrm>
            <a:solidFill>
              <a:schemeClr val="tx2">
                <a:lumMod val="40000"/>
                <a:lumOff val="60000"/>
              </a:schemeClr>
            </a:solidFill>
          </p:grpSpPr>
          <p:sp>
            <p:nvSpPr>
              <p:cNvPr id="20" name="Figur 19"/>
              <p:cNvSpPr/>
              <p:nvPr/>
            </p:nvSpPr>
            <p:spPr>
              <a:xfrm rot="20700000">
                <a:off x="7058966" y="-5165217"/>
                <a:ext cx="2269677" cy="2269677"/>
              </a:xfrm>
              <a:prstGeom prst="gear6">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Figur 4"/>
              <p:cNvSpPr txBox="1"/>
              <p:nvPr/>
            </p:nvSpPr>
            <p:spPr>
              <a:xfrm>
                <a:off x="7556774" y="-4667411"/>
                <a:ext cx="1274064" cy="1274063"/>
              </a:xfrm>
              <a:prstGeom prst="rect">
                <a:avLst/>
              </a:prstGeom>
              <a:solidFill>
                <a:schemeClr val="accent2"/>
              </a:solid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a:ea typeface="+mn-ea"/>
                    <a:cs typeface="+mn-cs"/>
                  </a:rPr>
                  <a:t>Styrgrupp LCHNV</a:t>
                </a:r>
              </a:p>
            </p:txBody>
          </p:sp>
        </p:grpSp>
      </p:grpSp>
      <p:sp>
        <p:nvSpPr>
          <p:cNvPr id="25" name="Rubrik 1">
            <a:extLst>
              <a:ext uri="{FF2B5EF4-FFF2-40B4-BE49-F238E27FC236}">
                <a16:creationId xmlns:a16="http://schemas.microsoft.com/office/drawing/2014/main" id="{F01CB1AA-59A9-5271-D34F-930AF12FFAF8}"/>
              </a:ext>
            </a:extLst>
          </p:cNvPr>
          <p:cNvSpPr>
            <a:spLocks noGrp="1"/>
          </p:cNvSpPr>
          <p:nvPr>
            <p:ph type="title"/>
          </p:nvPr>
        </p:nvSpPr>
        <p:spPr>
          <a:xfrm>
            <a:off x="292374" y="1870558"/>
            <a:ext cx="3568731" cy="1209600"/>
          </a:xfrm>
        </p:spPr>
        <p:txBody>
          <a:bodyPr>
            <a:noAutofit/>
          </a:bodyPr>
          <a:lstStyle/>
          <a:p>
            <a:r>
              <a:rPr lang="sv-SE" sz="2400" dirty="0">
                <a:latin typeface="+mn-lt"/>
              </a:rPr>
              <a:t>RSS Dalarnas samverkansstruktur</a:t>
            </a:r>
            <a:r>
              <a:rPr lang="sv-SE" sz="2400">
                <a:latin typeface="+mn-lt"/>
              </a:rPr>
              <a:t> och beslutande</a:t>
            </a:r>
            <a:r>
              <a:rPr lang="sv-SE" sz="2400" dirty="0">
                <a:latin typeface="+mn-lt"/>
              </a:rPr>
              <a:t> samverkansorgan</a:t>
            </a:r>
            <a:br>
              <a:rPr lang="sv-SE" sz="2400" dirty="0">
                <a:latin typeface="+mn-lt"/>
              </a:rPr>
            </a:br>
            <a:r>
              <a:rPr lang="sv-SE" sz="2400" dirty="0">
                <a:latin typeface="+mn-lt"/>
              </a:rPr>
              <a:t/>
            </a:r>
            <a:br>
              <a:rPr lang="sv-SE" sz="2400" dirty="0">
                <a:latin typeface="+mn-lt"/>
              </a:rPr>
            </a:br>
            <a:endParaRPr lang="sv-SE" sz="2400">
              <a:latin typeface="+mn-lt"/>
              <a:cs typeface="Arial"/>
            </a:endParaRPr>
          </a:p>
        </p:txBody>
      </p:sp>
    </p:spTree>
    <p:extLst>
      <p:ext uri="{BB962C8B-B14F-4D97-AF65-F5344CB8AC3E}">
        <p14:creationId xmlns:p14="http://schemas.microsoft.com/office/powerpoint/2010/main" val="28174550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2024-09-20</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smtClean="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ubrik 5"/>
          <p:cNvSpPr>
            <a:spLocks noGrp="1"/>
          </p:cNvSpPr>
          <p:nvPr>
            <p:ph type="title"/>
          </p:nvPr>
        </p:nvSpPr>
        <p:spPr/>
        <p:txBody>
          <a:bodyPr/>
          <a:lstStyle/>
          <a:p>
            <a:r>
              <a:rPr lang="sv-SE" dirty="0" smtClean="0"/>
              <a:t>Så här ser ärendeberedningen ut i korthet</a:t>
            </a:r>
            <a:endParaRPr lang="sv-SE" dirty="0"/>
          </a:p>
        </p:txBody>
      </p:sp>
      <p:graphicFrame>
        <p:nvGraphicFramePr>
          <p:cNvPr id="10" name="Platshållare för innehåll 9"/>
          <p:cNvGraphicFramePr>
            <a:graphicFrameLocks noGrp="1"/>
          </p:cNvGraphicFramePr>
          <p:nvPr>
            <p:ph idx="1"/>
            <p:extLst/>
          </p:nvPr>
        </p:nvGraphicFramePr>
        <p:xfrm>
          <a:off x="411164" y="2439988"/>
          <a:ext cx="8199436" cy="3573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Bildobjekt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06333" y="2439988"/>
            <a:ext cx="3826322" cy="2721186"/>
          </a:xfrm>
          <a:prstGeom prst="rect">
            <a:avLst/>
          </a:prstGeom>
        </p:spPr>
      </p:pic>
    </p:spTree>
    <p:extLst>
      <p:ext uri="{BB962C8B-B14F-4D97-AF65-F5344CB8AC3E}">
        <p14:creationId xmlns:p14="http://schemas.microsoft.com/office/powerpoint/2010/main" val="2763581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4110" y="958808"/>
            <a:ext cx="10416781" cy="1209600"/>
          </a:xfrm>
        </p:spPr>
        <p:txBody>
          <a:bodyPr/>
          <a:lstStyle/>
          <a:p>
            <a:r>
              <a:rPr lang="sv-SE"/>
              <a:t>Beslutsprocessen inom RSS Dalarna</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1112DCF-0FE4-42A6-8BF4-457D7D67EB10}" type="datetime1">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2024-09-20</a:t>
            </a:fld>
            <a:endParaRPr kumimoji="0" lang="sv-SE" sz="1050" b="0" i="0" u="none" strike="noStrike" kern="1200" cap="none" spc="0" normalizeH="0" baseline="0" noProof="0">
              <a:ln>
                <a:noFill/>
              </a:ln>
              <a:solidFill>
                <a:prstClr val="white"/>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sv-SE" sz="1050" b="0" i="0" u="none" strike="noStrike" kern="1200" cap="none" spc="0" normalizeH="0" baseline="0" noProof="0">
              <a:ln>
                <a:noFill/>
              </a:ln>
              <a:solidFill>
                <a:prstClr val="white"/>
              </a:solidFill>
              <a:effectLst/>
              <a:uLnTx/>
              <a:uFillTx/>
              <a:latin typeface="Arial"/>
              <a:ea typeface="+mn-ea"/>
              <a:cs typeface="+mn-cs"/>
            </a:endParaRPr>
          </a:p>
        </p:txBody>
      </p:sp>
      <p:grpSp>
        <p:nvGrpSpPr>
          <p:cNvPr id="19" name="Grupp 18">
            <a:extLst>
              <a:ext uri="{FF2B5EF4-FFF2-40B4-BE49-F238E27FC236}">
                <a16:creationId xmlns:a16="http://schemas.microsoft.com/office/drawing/2014/main" id="{48E5475E-B32D-4A26-856A-7A511DB97B68}"/>
              </a:ext>
            </a:extLst>
          </p:cNvPr>
          <p:cNvGrpSpPr/>
          <p:nvPr/>
        </p:nvGrpSpPr>
        <p:grpSpPr>
          <a:xfrm>
            <a:off x="3596991" y="2445318"/>
            <a:ext cx="1260000" cy="1260000"/>
            <a:chOff x="5463638" y="3022448"/>
            <a:chExt cx="1260000" cy="1260000"/>
          </a:xfrm>
        </p:grpSpPr>
        <p:sp>
          <p:nvSpPr>
            <p:cNvPr id="20" name="Ellips 19">
              <a:hlinkClick r:id="rId3" action="ppaction://hlinksldjump"/>
              <a:extLst>
                <a:ext uri="{FF2B5EF4-FFF2-40B4-BE49-F238E27FC236}">
                  <a16:creationId xmlns:a16="http://schemas.microsoft.com/office/drawing/2014/main" id="{21B52929-AFB5-48C2-A4A4-93A8902BA602}"/>
                </a:ext>
              </a:extLst>
            </p:cNvPr>
            <p:cNvSpPr>
              <a:spLocks noChangeAspect="1"/>
            </p:cNvSpPr>
            <p:nvPr/>
          </p:nvSpPr>
          <p:spPr>
            <a:xfrm>
              <a:off x="5463638" y="3022448"/>
              <a:ext cx="1260000" cy="12600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1" name="Rektangel 20">
              <a:hlinkClick r:id="rId3" action="ppaction://hlinksldjump"/>
              <a:extLst>
                <a:ext uri="{FF2B5EF4-FFF2-40B4-BE49-F238E27FC236}">
                  <a16:creationId xmlns:a16="http://schemas.microsoft.com/office/drawing/2014/main" id="{D8818B34-D139-4518-AE55-84281D04216B}"/>
                </a:ext>
              </a:extLst>
            </p:cNvPr>
            <p:cNvSpPr/>
            <p:nvPr/>
          </p:nvSpPr>
          <p:spPr>
            <a:xfrm>
              <a:off x="5530680" y="3346407"/>
              <a:ext cx="1111559" cy="615553"/>
            </a:xfrm>
            <a:prstGeom prst="rect">
              <a:avLst/>
            </a:prstGeom>
            <a:solidFill>
              <a:schemeClr val="accent3">
                <a:lumMod val="20000"/>
                <a:lumOff val="80000"/>
              </a:schemeClr>
            </a:solid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50" normalizeH="0" baseline="0" noProof="0">
                  <a:ln>
                    <a:noFill/>
                  </a:ln>
                  <a:solidFill>
                    <a:srgbClr val="000000"/>
                  </a:solidFill>
                  <a:effectLst/>
                  <a:uLnTx/>
                  <a:uFillTx/>
                  <a:latin typeface="Arial"/>
                  <a:ea typeface="+mn-ea"/>
                  <a:cs typeface="+mn-cs"/>
                </a:rPr>
                <a:t>Regional nivå</a:t>
              </a:r>
            </a:p>
          </p:txBody>
        </p:sp>
      </p:grpSp>
      <p:sp>
        <p:nvSpPr>
          <p:cNvPr id="25" name="Rektangel 24">
            <a:extLst>
              <a:ext uri="{FF2B5EF4-FFF2-40B4-BE49-F238E27FC236}">
                <a16:creationId xmlns:a16="http://schemas.microsoft.com/office/drawing/2014/main" id="{EC1EA355-C186-67A3-C40F-AF76FB1F5687}"/>
              </a:ext>
            </a:extLst>
          </p:cNvPr>
          <p:cNvSpPr/>
          <p:nvPr/>
        </p:nvSpPr>
        <p:spPr>
          <a:xfrm>
            <a:off x="5271939" y="2115328"/>
            <a:ext cx="3340216" cy="925772"/>
          </a:xfrm>
          <a:prstGeom prst="rect">
            <a:avLst/>
          </a:prstGeom>
          <a:solidFill>
            <a:schemeClr val="accent5">
              <a:lumMod val="60000"/>
              <a:lumOff val="4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black"/>
                </a:solidFill>
                <a:effectLst/>
                <a:uLnTx/>
                <a:uFillTx/>
                <a:latin typeface="Arial"/>
                <a:ea typeface="+mn-ea"/>
                <a:cs typeface="+mn-cs"/>
              </a:rPr>
              <a:t>Välfärdsrådet </a:t>
            </a:r>
          </a:p>
        </p:txBody>
      </p:sp>
      <p:sp>
        <p:nvSpPr>
          <p:cNvPr id="26" name="Rektangel 25">
            <a:extLst>
              <a:ext uri="{FF2B5EF4-FFF2-40B4-BE49-F238E27FC236}">
                <a16:creationId xmlns:a16="http://schemas.microsoft.com/office/drawing/2014/main" id="{2850F9AF-8216-37D5-8B5C-7EFD9B3FD317}"/>
              </a:ext>
            </a:extLst>
          </p:cNvPr>
          <p:cNvSpPr/>
          <p:nvPr/>
        </p:nvSpPr>
        <p:spPr>
          <a:xfrm>
            <a:off x="5278106" y="3204084"/>
            <a:ext cx="3342565" cy="911740"/>
          </a:xfrm>
          <a:prstGeom prst="rect">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FFFFFF"/>
                </a:solidFill>
                <a:effectLst/>
                <a:uLnTx/>
                <a:uFillTx/>
                <a:latin typeface="Arial"/>
                <a:ea typeface="+mn-ea"/>
                <a:cs typeface="+mn-cs"/>
              </a:rPr>
              <a:t>Länsnätverket för förvaltningschefer (LCHNV)</a:t>
            </a:r>
            <a:endParaRPr kumimoji="0" lang="sv-SE" sz="1200" b="0" i="0" u="none" strike="noStrike" kern="1200" cap="none" spc="0" normalizeH="0" baseline="0" noProof="0">
              <a:ln>
                <a:noFill/>
              </a:ln>
              <a:solidFill>
                <a:srgbClr val="FFFFFF"/>
              </a:solidFill>
              <a:effectLst/>
              <a:uLnTx/>
              <a:uFillTx/>
              <a:latin typeface="Arial"/>
              <a:ea typeface="+mn-ea"/>
              <a:cs typeface="+mn-cs"/>
            </a:endParaRPr>
          </a:p>
        </p:txBody>
      </p:sp>
      <p:sp>
        <p:nvSpPr>
          <p:cNvPr id="27" name="Rektangel 26">
            <a:extLst>
              <a:ext uri="{FF2B5EF4-FFF2-40B4-BE49-F238E27FC236}">
                <a16:creationId xmlns:a16="http://schemas.microsoft.com/office/drawing/2014/main" id="{2BD29416-3D4F-957B-4E11-C135026EB185}"/>
              </a:ext>
            </a:extLst>
          </p:cNvPr>
          <p:cNvSpPr/>
          <p:nvPr/>
        </p:nvSpPr>
        <p:spPr>
          <a:xfrm>
            <a:off x="5269590" y="4281791"/>
            <a:ext cx="3319940" cy="91174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8" name="textruta 27">
            <a:extLst>
              <a:ext uri="{FF2B5EF4-FFF2-40B4-BE49-F238E27FC236}">
                <a16:creationId xmlns:a16="http://schemas.microsoft.com/office/drawing/2014/main" id="{9C5AAD13-077F-5CFC-3689-9B55B035A6D2}"/>
              </a:ext>
            </a:extLst>
          </p:cNvPr>
          <p:cNvSpPr txBox="1"/>
          <p:nvPr/>
        </p:nvSpPr>
        <p:spPr>
          <a:xfrm>
            <a:off x="5365604" y="4562698"/>
            <a:ext cx="3168006" cy="52322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Arial"/>
                <a:ea typeface="+mn-ea"/>
                <a:cs typeface="+mn-cs"/>
              </a:rPr>
              <a:t>Socialchefsnätverket, </a:t>
            </a:r>
            <a:br>
              <a:rPr kumimoji="0" lang="sv-SE" sz="1400" b="1" i="0" u="none" strike="noStrike" kern="1200" cap="none" spc="0" normalizeH="0" baseline="0" noProof="0" dirty="0">
                <a:ln>
                  <a:noFill/>
                </a:ln>
                <a:solidFill>
                  <a:srgbClr val="FFFFFF"/>
                </a:solidFill>
                <a:effectLst/>
                <a:uLnTx/>
                <a:uFillTx/>
                <a:latin typeface="Arial"/>
                <a:ea typeface="+mn-ea"/>
                <a:cs typeface="+mn-cs"/>
              </a:rPr>
            </a:br>
            <a:r>
              <a:rPr kumimoji="0" lang="sv-SE" sz="1400" b="1" i="0" u="none" strike="noStrike" kern="1200" cap="none" spc="0" normalizeH="0" baseline="0" noProof="0" dirty="0">
                <a:ln>
                  <a:noFill/>
                </a:ln>
                <a:solidFill>
                  <a:srgbClr val="FFFFFF"/>
                </a:solidFill>
                <a:effectLst/>
                <a:uLnTx/>
                <a:uFillTx/>
                <a:latin typeface="Arial"/>
                <a:ea typeface="+mn-ea"/>
                <a:cs typeface="+mn-cs"/>
              </a:rPr>
              <a:t>SCHNV</a:t>
            </a:r>
            <a:endParaRPr kumimoji="0" lang="sv-SE"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29" name="Högerpil 28"/>
          <p:cNvSpPr/>
          <p:nvPr/>
        </p:nvSpPr>
        <p:spPr>
          <a:xfrm>
            <a:off x="9021430" y="2822667"/>
            <a:ext cx="772242" cy="312884"/>
          </a:xfrm>
          <a:prstGeom prs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30" name="Höger klammerparentes 29"/>
          <p:cNvSpPr/>
          <p:nvPr/>
        </p:nvSpPr>
        <p:spPr>
          <a:xfrm>
            <a:off x="8747185" y="2166304"/>
            <a:ext cx="291068" cy="332842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31" name="textruta 30"/>
          <p:cNvSpPr txBox="1"/>
          <p:nvPr/>
        </p:nvSpPr>
        <p:spPr>
          <a:xfrm>
            <a:off x="9883222" y="2491682"/>
            <a:ext cx="2112589" cy="523220"/>
          </a:xfrm>
          <a:prstGeom prst="rect">
            <a:avLst/>
          </a:prstGeom>
          <a:solidFill>
            <a:schemeClr val="accent4"/>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Ger uppdrag till RSS Dalarna</a:t>
            </a:r>
          </a:p>
        </p:txBody>
      </p:sp>
      <p:sp>
        <p:nvSpPr>
          <p:cNvPr id="32" name="Högerpil 31"/>
          <p:cNvSpPr/>
          <p:nvPr/>
        </p:nvSpPr>
        <p:spPr>
          <a:xfrm rot="5400000">
            <a:off x="8832373" y="3860906"/>
            <a:ext cx="1503264" cy="261608"/>
          </a:xfrm>
          <a:prstGeom prs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33" name="Rektangel 32">
            <a:extLst>
              <a:ext uri="{FF2B5EF4-FFF2-40B4-BE49-F238E27FC236}">
                <a16:creationId xmlns:a16="http://schemas.microsoft.com/office/drawing/2014/main" id="{9B5105B7-5C98-DC0B-5B5E-8052CA8FD020}"/>
              </a:ext>
            </a:extLst>
          </p:cNvPr>
          <p:cNvSpPr/>
          <p:nvPr/>
        </p:nvSpPr>
        <p:spPr>
          <a:xfrm>
            <a:off x="9833742" y="4779782"/>
            <a:ext cx="2175549" cy="618955"/>
          </a:xfrm>
          <a:prstGeom prst="rect">
            <a:avLst/>
          </a:prstGeom>
          <a:solidFill>
            <a:schemeClr val="accent4"/>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Arbetsgrupper, referensgrupp, LPO, nätverk med flera</a:t>
            </a:r>
          </a:p>
        </p:txBody>
      </p:sp>
      <p:sp>
        <p:nvSpPr>
          <p:cNvPr id="34" name="textruta 33"/>
          <p:cNvSpPr txBox="1"/>
          <p:nvPr/>
        </p:nvSpPr>
        <p:spPr>
          <a:xfrm>
            <a:off x="9833742" y="3205979"/>
            <a:ext cx="2183156" cy="1384995"/>
          </a:xfrm>
          <a:prstGeom prst="rect">
            <a:avLst/>
          </a:prstGeom>
          <a:solidFill>
            <a:schemeClr val="accent4"/>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Utvecklingsledare från RSS driver uppdrag ofta med stöd av olika grupperingar bestående av personer med sak- och områdeskompetens från huvudmännens verksamheter. </a:t>
            </a:r>
          </a:p>
        </p:txBody>
      </p:sp>
      <p:sp>
        <p:nvSpPr>
          <p:cNvPr id="35" name="Högerpil 34"/>
          <p:cNvSpPr/>
          <p:nvPr/>
        </p:nvSpPr>
        <p:spPr>
          <a:xfrm>
            <a:off x="1716902" y="2494477"/>
            <a:ext cx="1689647" cy="484632"/>
          </a:xfrm>
          <a:prstGeom prst="rightArrow">
            <a:avLst/>
          </a:prstGeom>
          <a:solidFill>
            <a:schemeClr val="bg1"/>
          </a:solidFill>
          <a:ln w="222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36" name="textruta 35"/>
          <p:cNvSpPr txBox="1"/>
          <p:nvPr/>
        </p:nvSpPr>
        <p:spPr>
          <a:xfrm>
            <a:off x="3405730" y="3785554"/>
            <a:ext cx="1646836" cy="1569660"/>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På regional nivå beslutas om uppdrag utifrån både nationella styrsignaler och regionala och lokala prioriteringar.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Högerpil 36"/>
          <p:cNvSpPr/>
          <p:nvPr/>
        </p:nvSpPr>
        <p:spPr>
          <a:xfrm rot="10800000">
            <a:off x="8969299" y="2373989"/>
            <a:ext cx="783119" cy="340210"/>
          </a:xfrm>
          <a:prstGeom prs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38" name="Högerpil 37"/>
          <p:cNvSpPr/>
          <p:nvPr/>
        </p:nvSpPr>
        <p:spPr>
          <a:xfrm rot="10800000">
            <a:off x="1672659" y="3028164"/>
            <a:ext cx="1689647" cy="484632"/>
          </a:xfrm>
          <a:prstGeom prst="rightArrow">
            <a:avLst/>
          </a:prstGeom>
          <a:solidFill>
            <a:schemeClr val="bg1"/>
          </a:solidFill>
          <a:ln w="222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0" name="Högerpil 39"/>
          <p:cNvSpPr/>
          <p:nvPr/>
        </p:nvSpPr>
        <p:spPr>
          <a:xfrm rot="16200000">
            <a:off x="8500196" y="3858110"/>
            <a:ext cx="1503264" cy="261608"/>
          </a:xfrm>
          <a:prstGeom prs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4" name="Rektangel 43">
            <a:extLst>
              <a:ext uri="{FF2B5EF4-FFF2-40B4-BE49-F238E27FC236}">
                <a16:creationId xmlns:a16="http://schemas.microsoft.com/office/drawing/2014/main" id="{EC1EA355-C186-67A3-C40F-AF76FB1F5687}"/>
              </a:ext>
            </a:extLst>
          </p:cNvPr>
          <p:cNvSpPr/>
          <p:nvPr/>
        </p:nvSpPr>
        <p:spPr>
          <a:xfrm>
            <a:off x="5274518" y="2114660"/>
            <a:ext cx="3340216" cy="92577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Välfärdsrådet </a:t>
            </a:r>
          </a:p>
        </p:txBody>
      </p:sp>
      <p:sp>
        <p:nvSpPr>
          <p:cNvPr id="45" name="Rektangel 44">
            <a:extLst>
              <a:ext uri="{FF2B5EF4-FFF2-40B4-BE49-F238E27FC236}">
                <a16:creationId xmlns:a16="http://schemas.microsoft.com/office/drawing/2014/main" id="{2850F9AF-8216-37D5-8B5C-7EFD9B3FD317}"/>
              </a:ext>
            </a:extLst>
          </p:cNvPr>
          <p:cNvSpPr/>
          <p:nvPr/>
        </p:nvSpPr>
        <p:spPr>
          <a:xfrm>
            <a:off x="5279701" y="3204084"/>
            <a:ext cx="3342565" cy="91174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Länsnätverket för förvaltningschefer, LCHNV</a:t>
            </a:r>
            <a:endParaRPr kumimoji="0" lang="sv-SE" sz="1400" b="0" i="0" u="none" strike="noStrike" kern="1200" cap="none" spc="0" normalizeH="0" baseline="0" noProof="0">
              <a:ln>
                <a:noFill/>
              </a:ln>
              <a:solidFill>
                <a:srgbClr val="000000"/>
              </a:solidFill>
              <a:effectLst/>
              <a:uLnTx/>
              <a:uFillTx/>
              <a:latin typeface="Arial"/>
              <a:ea typeface="+mn-ea"/>
              <a:cs typeface="+mn-cs"/>
            </a:endParaRPr>
          </a:p>
        </p:txBody>
      </p:sp>
      <p:sp>
        <p:nvSpPr>
          <p:cNvPr id="47" name="textruta 46"/>
          <p:cNvSpPr txBox="1"/>
          <p:nvPr/>
        </p:nvSpPr>
        <p:spPr>
          <a:xfrm>
            <a:off x="9837205" y="1532535"/>
            <a:ext cx="2195521" cy="738664"/>
          </a:xfrm>
          <a:prstGeom prst="rect">
            <a:avLst/>
          </a:prstGeom>
          <a:solidFill>
            <a:schemeClr val="accent4"/>
          </a:solidFill>
          <a:ln>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rial"/>
                <a:ea typeface="+mn-ea"/>
                <a:cs typeface="+mn-cs"/>
              </a:rPr>
              <a:t>RSS Dalarna driver och leder samverkansstrukturen</a:t>
            </a:r>
            <a:endParaRPr kumimoji="0" lang="sv-SE" sz="1400" b="0" i="0" u="none" strike="noStrike" kern="1200" cap="none" spc="0" normalizeH="0" baseline="0" noProof="0">
              <a:ln>
                <a:noFill/>
              </a:ln>
              <a:solidFill>
                <a:prstClr val="black"/>
              </a:solidFill>
              <a:effectLst/>
              <a:uLnTx/>
              <a:uFillTx/>
              <a:latin typeface="Arial"/>
              <a:ea typeface="+mn-ea"/>
              <a:cs typeface="Arial"/>
            </a:endParaRPr>
          </a:p>
        </p:txBody>
      </p:sp>
      <p:grpSp>
        <p:nvGrpSpPr>
          <p:cNvPr id="3" name="Grupp 2">
            <a:extLst>
              <a:ext uri="{FF2B5EF4-FFF2-40B4-BE49-F238E27FC236}">
                <a16:creationId xmlns:a16="http://schemas.microsoft.com/office/drawing/2014/main" id="{EF1B640B-9E88-439F-A8F7-6AD14BF38BD4}"/>
              </a:ext>
            </a:extLst>
          </p:cNvPr>
          <p:cNvGrpSpPr/>
          <p:nvPr/>
        </p:nvGrpSpPr>
        <p:grpSpPr>
          <a:xfrm>
            <a:off x="308113" y="2373989"/>
            <a:ext cx="1319239" cy="1418004"/>
            <a:chOff x="308113" y="2373989"/>
            <a:chExt cx="1272851" cy="1260000"/>
          </a:xfrm>
        </p:grpSpPr>
        <p:sp>
          <p:nvSpPr>
            <p:cNvPr id="5" name="Ellips 4">
              <a:hlinkClick r:id="" action="ppaction://noaction"/>
              <a:extLst>
                <a:ext uri="{FF2B5EF4-FFF2-40B4-BE49-F238E27FC236}">
                  <a16:creationId xmlns:a16="http://schemas.microsoft.com/office/drawing/2014/main" id="{30B1DE2F-41D1-4761-9A57-4D172EC8C0DE}"/>
                </a:ext>
              </a:extLst>
            </p:cNvPr>
            <p:cNvSpPr>
              <a:spLocks noChangeAspect="1"/>
            </p:cNvSpPr>
            <p:nvPr/>
          </p:nvSpPr>
          <p:spPr>
            <a:xfrm>
              <a:off x="308113" y="2373989"/>
              <a:ext cx="1260000" cy="12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Rektangel 6">
              <a:hlinkClick r:id="" action="ppaction://noaction"/>
              <a:extLst>
                <a:ext uri="{FF2B5EF4-FFF2-40B4-BE49-F238E27FC236}">
                  <a16:creationId xmlns:a16="http://schemas.microsoft.com/office/drawing/2014/main" id="{645838DD-0E75-4DBC-8A0E-520796EB2606}"/>
                </a:ext>
              </a:extLst>
            </p:cNvPr>
            <p:cNvSpPr/>
            <p:nvPr/>
          </p:nvSpPr>
          <p:spPr>
            <a:xfrm>
              <a:off x="320964" y="2696921"/>
              <a:ext cx="1260000" cy="546964"/>
            </a:xfrm>
            <a:prstGeom prst="rect">
              <a:avLst/>
            </a:prstGeom>
          </p:spPr>
          <p:txBody>
            <a:bodyPr wrap="square" lIns="0" tIns="0" rIns="0" bIns="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50" normalizeH="0" baseline="0" noProof="0">
                  <a:ln>
                    <a:noFill/>
                  </a:ln>
                  <a:solidFill>
                    <a:srgbClr val="000000"/>
                  </a:solidFill>
                  <a:effectLst/>
                  <a:uLnTx/>
                  <a:uFillTx/>
                  <a:latin typeface="Arial"/>
                  <a:ea typeface="+mn-ea"/>
                  <a:cs typeface="+mn-cs"/>
                </a:rPr>
                <a:t>Nationell nivå</a:t>
              </a:r>
            </a:p>
          </p:txBody>
        </p:sp>
      </p:grpSp>
    </p:spTree>
    <p:extLst>
      <p:ext uri="{BB962C8B-B14F-4D97-AF65-F5344CB8AC3E}">
        <p14:creationId xmlns:p14="http://schemas.microsoft.com/office/powerpoint/2010/main" val="242594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2024-09-20</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ubrik 5"/>
          <p:cNvSpPr>
            <a:spLocks noGrp="1"/>
          </p:cNvSpPr>
          <p:nvPr>
            <p:ph type="title"/>
          </p:nvPr>
        </p:nvSpPr>
        <p:spPr/>
        <p:txBody>
          <a:bodyPr>
            <a:normAutofit fontScale="90000"/>
          </a:bodyPr>
          <a:lstStyle/>
          <a:p>
            <a:r>
              <a:rPr lang="sv-SE" dirty="0"/>
              <a:t>En annan del av RSS Dalarnas samverkansstruktur </a:t>
            </a:r>
            <a:br>
              <a:rPr lang="sv-SE" dirty="0"/>
            </a:br>
            <a:r>
              <a:rPr lang="sv-SE" dirty="0"/>
              <a:t> är regionala grupperingar och nätverk</a:t>
            </a:r>
          </a:p>
        </p:txBody>
      </p:sp>
      <p:sp>
        <p:nvSpPr>
          <p:cNvPr id="14" name="Rektangel 13"/>
          <p:cNvSpPr/>
          <p:nvPr/>
        </p:nvSpPr>
        <p:spPr>
          <a:xfrm>
            <a:off x="891869" y="2515356"/>
            <a:ext cx="3529805" cy="884905"/>
          </a:xfrm>
          <a:prstGeom prst="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Arial"/>
                <a:ea typeface="+mn-ea"/>
                <a:cs typeface="+mn-cs"/>
              </a:rPr>
              <a:t>Nätverk</a:t>
            </a:r>
          </a:p>
        </p:txBody>
      </p:sp>
      <p:sp>
        <p:nvSpPr>
          <p:cNvPr id="15" name="Rektangel 14"/>
          <p:cNvSpPr/>
          <p:nvPr/>
        </p:nvSpPr>
        <p:spPr>
          <a:xfrm>
            <a:off x="891869" y="3626125"/>
            <a:ext cx="1668545" cy="692142"/>
          </a:xfrm>
          <a:prstGeom prst="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500" b="0" i="0" u="none" strike="noStrike" kern="1200" cap="none" spc="0" normalizeH="0" baseline="0" noProof="0" dirty="0">
                <a:ln>
                  <a:noFill/>
                </a:ln>
                <a:solidFill>
                  <a:srgbClr val="000000"/>
                </a:solidFill>
                <a:effectLst/>
                <a:uLnTx/>
                <a:uFillTx/>
                <a:latin typeface="Arial"/>
                <a:ea typeface="+mn-ea"/>
                <a:cs typeface="+mn-cs"/>
              </a:rPr>
              <a:t>SUD/RSS-nätverket</a:t>
            </a:r>
          </a:p>
        </p:txBody>
      </p:sp>
      <p:sp>
        <p:nvSpPr>
          <p:cNvPr id="16" name="Rektangel 15"/>
          <p:cNvSpPr/>
          <p:nvPr/>
        </p:nvSpPr>
        <p:spPr>
          <a:xfrm>
            <a:off x="2753558" y="3637625"/>
            <a:ext cx="1741601" cy="680642"/>
          </a:xfrm>
          <a:prstGeom prst="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500" b="0" i="0" u="none" strike="noStrike" kern="1200" cap="none" spc="0" normalizeH="0" baseline="0" noProof="0" dirty="0">
                <a:ln>
                  <a:noFill/>
                </a:ln>
                <a:solidFill>
                  <a:srgbClr val="000000"/>
                </a:solidFill>
                <a:effectLst/>
                <a:uLnTx/>
                <a:uFillTx/>
                <a:latin typeface="Arial"/>
                <a:ea typeface="+mn-ea"/>
                <a:cs typeface="+mn-cs"/>
              </a:rPr>
              <a:t>God och nära vård</a:t>
            </a:r>
          </a:p>
        </p:txBody>
      </p:sp>
      <p:sp>
        <p:nvSpPr>
          <p:cNvPr id="18" name="Rektangel 17"/>
          <p:cNvSpPr/>
          <p:nvPr/>
        </p:nvSpPr>
        <p:spPr>
          <a:xfrm>
            <a:off x="811463" y="4537984"/>
            <a:ext cx="1741601" cy="680642"/>
          </a:xfrm>
          <a:prstGeom prst="rect">
            <a:avLst/>
          </a:prstGeom>
          <a:solidFill>
            <a:schemeClr val="accent6">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500" b="0" i="0" u="none" strike="noStrike" kern="1200" cap="none" spc="0" normalizeH="0" baseline="0" noProof="0" dirty="0">
                <a:ln>
                  <a:noFill/>
                </a:ln>
                <a:solidFill>
                  <a:srgbClr val="000000"/>
                </a:solidFill>
                <a:effectLst/>
                <a:uLnTx/>
                <a:uFillTx/>
                <a:latin typeface="Arial"/>
                <a:ea typeface="+mn-ea"/>
                <a:cs typeface="+mn-cs"/>
              </a:rPr>
              <a:t>Tillfälliga nätverk</a:t>
            </a:r>
          </a:p>
        </p:txBody>
      </p:sp>
      <p:sp>
        <p:nvSpPr>
          <p:cNvPr id="19" name="Rektangel 18"/>
          <p:cNvSpPr/>
          <p:nvPr/>
        </p:nvSpPr>
        <p:spPr>
          <a:xfrm>
            <a:off x="6016788" y="2800242"/>
            <a:ext cx="2914269" cy="15180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smtClean="0">
                <a:ln>
                  <a:noFill/>
                </a:ln>
                <a:solidFill>
                  <a:srgbClr val="000000"/>
                </a:solidFill>
                <a:effectLst/>
                <a:uLnTx/>
                <a:uFillTx/>
                <a:latin typeface="Arial"/>
                <a:ea typeface="+mn-ea"/>
                <a:cs typeface="+mn-cs"/>
              </a:rPr>
              <a:t>Tillfälliga </a:t>
            </a:r>
            <a:r>
              <a:rPr kumimoji="0" lang="sv-SE" sz="1800" b="1" i="0" u="none" strike="noStrike" kern="1200" cap="none" spc="0" normalizeH="0" baseline="0" noProof="0" dirty="0">
                <a:ln>
                  <a:noFill/>
                </a:ln>
                <a:solidFill>
                  <a:srgbClr val="000000"/>
                </a:solidFill>
                <a:effectLst/>
                <a:uLnTx/>
                <a:uFillTx/>
                <a:latin typeface="Arial"/>
                <a:ea typeface="+mn-ea"/>
                <a:cs typeface="+mn-cs"/>
              </a:rPr>
              <a:t>arbetsgrupper</a:t>
            </a:r>
          </a:p>
        </p:txBody>
      </p:sp>
    </p:spTree>
    <p:extLst>
      <p:ext uri="{BB962C8B-B14F-4D97-AF65-F5344CB8AC3E}">
        <p14:creationId xmlns:p14="http://schemas.microsoft.com/office/powerpoint/2010/main" val="29950420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2024-09-20</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FFFFFF"/>
                </a:solidFill>
                <a:effectLst/>
                <a:uLnTx/>
                <a:uFillTx/>
                <a:latin typeface="Arial"/>
                <a:ea typeface="+mn-ea"/>
                <a:cs typeface="+mn-cs"/>
              </a:rPr>
              <a:t>Sidfot</a:t>
            </a:r>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ubrik 5"/>
          <p:cNvSpPr>
            <a:spLocks noGrp="1"/>
          </p:cNvSpPr>
          <p:nvPr>
            <p:ph type="title"/>
          </p:nvPr>
        </p:nvSpPr>
        <p:spPr/>
        <p:txBody>
          <a:bodyPr/>
          <a:lstStyle/>
          <a:p>
            <a:r>
              <a:rPr lang="sv-SE" dirty="0"/>
              <a:t>Nätverk och grupperingar som RSS Dalarna samverkar med</a:t>
            </a:r>
          </a:p>
        </p:txBody>
      </p:sp>
      <p:sp>
        <p:nvSpPr>
          <p:cNvPr id="7" name="Rektangel 6"/>
          <p:cNvSpPr/>
          <p:nvPr/>
        </p:nvSpPr>
        <p:spPr>
          <a:xfrm>
            <a:off x="522402" y="2546538"/>
            <a:ext cx="3516198" cy="1007369"/>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Arial"/>
                <a:ea typeface="+mn-ea"/>
                <a:cs typeface="+mn-cs"/>
              </a:rPr>
              <a:t>Nätverk inom socialtjänsten</a:t>
            </a:r>
          </a:p>
        </p:txBody>
      </p:sp>
      <p:sp>
        <p:nvSpPr>
          <p:cNvPr id="8" name="Rektangel 7"/>
          <p:cNvSpPr/>
          <p:nvPr/>
        </p:nvSpPr>
        <p:spPr>
          <a:xfrm>
            <a:off x="522401" y="3733019"/>
            <a:ext cx="1741601" cy="680642"/>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Arial"/>
                <a:ea typeface="+mn-ea"/>
                <a:cs typeface="+mn-cs"/>
              </a:rPr>
              <a:t>IFO-chefer</a:t>
            </a:r>
          </a:p>
        </p:txBody>
      </p:sp>
      <p:sp>
        <p:nvSpPr>
          <p:cNvPr id="9" name="Rektangel 8"/>
          <p:cNvSpPr/>
          <p:nvPr/>
        </p:nvSpPr>
        <p:spPr>
          <a:xfrm>
            <a:off x="2296999" y="3733019"/>
            <a:ext cx="1741601" cy="680642"/>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Arial"/>
                <a:ea typeface="+mn-ea"/>
                <a:cs typeface="+mn-cs"/>
              </a:rPr>
              <a:t>HSL-chefer</a:t>
            </a:r>
          </a:p>
        </p:txBody>
      </p:sp>
      <p:sp>
        <p:nvSpPr>
          <p:cNvPr id="10" name="Rektangel 9"/>
          <p:cNvSpPr/>
          <p:nvPr/>
        </p:nvSpPr>
        <p:spPr>
          <a:xfrm>
            <a:off x="522401" y="4536363"/>
            <a:ext cx="1741601" cy="680642"/>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err="1">
                <a:ln>
                  <a:noFill/>
                </a:ln>
                <a:solidFill>
                  <a:srgbClr val="000000"/>
                </a:solidFill>
                <a:effectLst/>
                <a:uLnTx/>
                <a:uFillTx/>
                <a:latin typeface="Arial"/>
                <a:ea typeface="+mn-ea"/>
                <a:cs typeface="+mn-cs"/>
              </a:rPr>
              <a:t>LSSoL</a:t>
            </a: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 name="Rektangel 10"/>
          <p:cNvSpPr/>
          <p:nvPr/>
        </p:nvSpPr>
        <p:spPr>
          <a:xfrm>
            <a:off x="2296999" y="4536363"/>
            <a:ext cx="1741601" cy="680642"/>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Arial"/>
                <a:ea typeface="+mn-ea"/>
                <a:cs typeface="+mn-cs"/>
              </a:rPr>
              <a:t>MAS/MAR</a:t>
            </a:r>
          </a:p>
        </p:txBody>
      </p:sp>
      <p:sp>
        <p:nvSpPr>
          <p:cNvPr id="12" name="Rektangel 11"/>
          <p:cNvSpPr/>
          <p:nvPr/>
        </p:nvSpPr>
        <p:spPr>
          <a:xfrm>
            <a:off x="4165744" y="2546538"/>
            <a:ext cx="3638747" cy="171567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Arial"/>
                <a:ea typeface="+mn-ea"/>
                <a:cs typeface="+mn-cs"/>
              </a:rPr>
              <a:t>Grupperingar inom Region Dalarna t ex verksamhetschefer inom primärvård och psykiatri</a:t>
            </a:r>
          </a:p>
        </p:txBody>
      </p:sp>
      <p:sp>
        <p:nvSpPr>
          <p:cNvPr id="13" name="Rektangel 12"/>
          <p:cNvSpPr/>
          <p:nvPr/>
        </p:nvSpPr>
        <p:spPr>
          <a:xfrm>
            <a:off x="8063246" y="2530896"/>
            <a:ext cx="3657600" cy="896318"/>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Arial"/>
                <a:ea typeface="+mn-ea"/>
                <a:cs typeface="+mn-cs"/>
              </a:rPr>
              <a:t>Lokala programområden (LPO) </a:t>
            </a:r>
          </a:p>
        </p:txBody>
      </p:sp>
      <p:sp>
        <p:nvSpPr>
          <p:cNvPr id="15" name="Rektangel 14"/>
          <p:cNvSpPr/>
          <p:nvPr/>
        </p:nvSpPr>
        <p:spPr>
          <a:xfrm>
            <a:off x="8024600" y="3608925"/>
            <a:ext cx="1809947" cy="686085"/>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500" b="0" i="0" u="none" strike="noStrike" kern="1200" cap="none" spc="0" normalizeH="0" baseline="0" noProof="0" dirty="0">
                <a:ln>
                  <a:noFill/>
                </a:ln>
                <a:solidFill>
                  <a:srgbClr val="000000"/>
                </a:solidFill>
                <a:effectLst/>
                <a:uLnTx/>
                <a:uFillTx/>
                <a:latin typeface="Arial"/>
                <a:ea typeface="+mn-ea"/>
                <a:cs typeface="+mn-cs"/>
              </a:rPr>
              <a:t>Barn och ungas hälsa</a:t>
            </a:r>
          </a:p>
        </p:txBody>
      </p:sp>
      <p:sp>
        <p:nvSpPr>
          <p:cNvPr id="16" name="Rektangel 15"/>
          <p:cNvSpPr/>
          <p:nvPr/>
        </p:nvSpPr>
        <p:spPr>
          <a:xfrm>
            <a:off x="9982708" y="3597426"/>
            <a:ext cx="1801304" cy="697584"/>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500" b="0" i="0" u="none" strike="noStrike" kern="1200" cap="none" spc="0" normalizeH="0" baseline="0" noProof="0" dirty="0">
                <a:ln>
                  <a:noFill/>
                </a:ln>
                <a:solidFill>
                  <a:srgbClr val="000000"/>
                </a:solidFill>
                <a:effectLst/>
                <a:uLnTx/>
                <a:uFillTx/>
                <a:latin typeface="Arial"/>
                <a:ea typeface="+mn-ea"/>
                <a:cs typeface="+mn-cs"/>
              </a:rPr>
              <a:t>Primärvårdsråd</a:t>
            </a:r>
          </a:p>
        </p:txBody>
      </p:sp>
      <p:sp>
        <p:nvSpPr>
          <p:cNvPr id="17" name="Rektangel 16"/>
          <p:cNvSpPr/>
          <p:nvPr/>
        </p:nvSpPr>
        <p:spPr>
          <a:xfrm>
            <a:off x="8024600" y="4461079"/>
            <a:ext cx="1809947" cy="682873"/>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500" b="0" i="0" u="none" strike="noStrike" kern="1200" cap="none" spc="0" normalizeH="0" baseline="0" noProof="0" dirty="0">
                <a:ln>
                  <a:noFill/>
                </a:ln>
                <a:solidFill>
                  <a:srgbClr val="000000"/>
                </a:solidFill>
                <a:effectLst/>
                <a:uLnTx/>
                <a:uFillTx/>
                <a:latin typeface="Arial"/>
                <a:ea typeface="+mn-ea"/>
                <a:cs typeface="+mn-cs"/>
              </a:rPr>
              <a:t>Levnadsvanor</a:t>
            </a:r>
          </a:p>
        </p:txBody>
      </p:sp>
      <p:sp>
        <p:nvSpPr>
          <p:cNvPr id="18" name="Rektangel 17"/>
          <p:cNvSpPr/>
          <p:nvPr/>
        </p:nvSpPr>
        <p:spPr>
          <a:xfrm>
            <a:off x="9982708" y="4449580"/>
            <a:ext cx="1809947" cy="682873"/>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Arial"/>
                <a:ea typeface="+mn-ea"/>
                <a:cs typeface="+mn-cs"/>
              </a:rPr>
              <a:t>Äldres hälsa och </a:t>
            </a:r>
            <a:r>
              <a:rPr kumimoji="0" lang="sv-SE" sz="1500" b="0" i="0" u="none" strike="noStrike" kern="1200" cap="none" spc="0" normalizeH="0" baseline="0" noProof="0" dirty="0">
                <a:ln>
                  <a:noFill/>
                </a:ln>
                <a:solidFill>
                  <a:srgbClr val="000000"/>
                </a:solidFill>
                <a:effectLst/>
                <a:uLnTx/>
                <a:uFillTx/>
                <a:latin typeface="Arial"/>
                <a:ea typeface="+mn-ea"/>
                <a:cs typeface="+mn-cs"/>
              </a:rPr>
              <a:t>palliativ</a:t>
            </a:r>
            <a:r>
              <a:rPr kumimoji="0" lang="sv-SE" sz="1600" b="0" i="0" u="none" strike="noStrike" kern="1200" cap="none" spc="0" normalizeH="0" baseline="0" noProof="0" dirty="0">
                <a:ln>
                  <a:noFill/>
                </a:ln>
                <a:solidFill>
                  <a:srgbClr val="000000"/>
                </a:solidFill>
                <a:effectLst/>
                <a:uLnTx/>
                <a:uFillTx/>
                <a:latin typeface="Arial"/>
                <a:ea typeface="+mn-ea"/>
                <a:cs typeface="+mn-cs"/>
              </a:rPr>
              <a:t> vård</a:t>
            </a:r>
          </a:p>
        </p:txBody>
      </p:sp>
      <p:sp>
        <p:nvSpPr>
          <p:cNvPr id="19" name="Rektangel 18"/>
          <p:cNvSpPr/>
          <p:nvPr/>
        </p:nvSpPr>
        <p:spPr>
          <a:xfrm>
            <a:off x="8005747" y="5310021"/>
            <a:ext cx="1809947" cy="682873"/>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Arial"/>
                <a:ea typeface="+mn-ea"/>
                <a:cs typeface="+mn-cs"/>
              </a:rPr>
              <a:t>Rehab, </a:t>
            </a:r>
            <a:r>
              <a:rPr kumimoji="0" lang="sv-SE" sz="1600" b="0" i="0" u="none" strike="noStrike" kern="1200" cap="none" spc="0" normalizeH="0" baseline="0" noProof="0" dirty="0" err="1">
                <a:ln>
                  <a:noFill/>
                </a:ln>
                <a:solidFill>
                  <a:srgbClr val="000000"/>
                </a:solidFill>
                <a:effectLst/>
                <a:uLnTx/>
                <a:uFillTx/>
                <a:latin typeface="Arial"/>
                <a:ea typeface="+mn-ea"/>
                <a:cs typeface="+mn-cs"/>
              </a:rPr>
              <a:t>hab</a:t>
            </a:r>
            <a:r>
              <a:rPr kumimoji="0" lang="sv-SE" sz="1600" b="0" i="0" u="none" strike="noStrike" kern="1200" cap="none" spc="0" normalizeH="0" baseline="0" noProof="0" dirty="0">
                <a:ln>
                  <a:noFill/>
                </a:ln>
                <a:solidFill>
                  <a:srgbClr val="000000"/>
                </a:solidFill>
                <a:effectLst/>
                <a:uLnTx/>
                <a:uFillTx/>
                <a:latin typeface="Arial"/>
                <a:ea typeface="+mn-ea"/>
                <a:cs typeface="+mn-cs"/>
              </a:rPr>
              <a:t> och </a:t>
            </a:r>
            <a:r>
              <a:rPr kumimoji="0" lang="sv-SE" sz="1500" b="0" i="0" u="none" strike="noStrike" kern="1200" cap="none" spc="0" normalizeH="0" baseline="0" noProof="0" dirty="0">
                <a:ln>
                  <a:noFill/>
                </a:ln>
                <a:solidFill>
                  <a:srgbClr val="000000"/>
                </a:solidFill>
                <a:effectLst/>
                <a:uLnTx/>
                <a:uFillTx/>
                <a:latin typeface="Arial"/>
                <a:ea typeface="+mn-ea"/>
                <a:cs typeface="+mn-cs"/>
              </a:rPr>
              <a:t>försäkringsmedicin</a:t>
            </a:r>
          </a:p>
        </p:txBody>
      </p:sp>
      <p:sp>
        <p:nvSpPr>
          <p:cNvPr id="20" name="Rektangel 19"/>
          <p:cNvSpPr/>
          <p:nvPr/>
        </p:nvSpPr>
        <p:spPr>
          <a:xfrm>
            <a:off x="9982708" y="5302665"/>
            <a:ext cx="1801304" cy="697584"/>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Arial"/>
                <a:ea typeface="+mn-ea"/>
                <a:cs typeface="+mn-cs"/>
              </a:rPr>
              <a:t>Psykisk </a:t>
            </a:r>
            <a:r>
              <a:rPr kumimoji="0" lang="sv-SE" sz="1500" b="0" i="0" u="none" strike="noStrike" kern="1200" cap="none" spc="0" normalizeH="0" baseline="0" noProof="0" dirty="0">
                <a:ln>
                  <a:noFill/>
                </a:ln>
                <a:solidFill>
                  <a:srgbClr val="000000"/>
                </a:solidFill>
                <a:effectLst/>
                <a:uLnTx/>
                <a:uFillTx/>
                <a:latin typeface="Arial"/>
                <a:ea typeface="+mn-ea"/>
                <a:cs typeface="+mn-cs"/>
              </a:rPr>
              <a:t>hälsa</a:t>
            </a:r>
          </a:p>
        </p:txBody>
      </p:sp>
    </p:spTree>
    <p:extLst>
      <p:ext uri="{BB962C8B-B14F-4D97-AF65-F5344CB8AC3E}">
        <p14:creationId xmlns:p14="http://schemas.microsoft.com/office/powerpoint/2010/main" val="34879670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13105" y="1917015"/>
            <a:ext cx="8712041" cy="4222528"/>
          </a:xfrm>
        </p:spPr>
        <p:txBody>
          <a:bodyPr vert="horz" lIns="91440" tIns="45720" rIns="91440" bIns="45720" rtlCol="0" anchor="t">
            <a:normAutofit fontScale="85000" lnSpcReduction="10000"/>
          </a:bodyPr>
          <a:lstStyle/>
          <a:p>
            <a:r>
              <a:rPr lang="sv-SE" dirty="0"/>
              <a:t>RSS Dalarna är en del av en </a:t>
            </a:r>
            <a:r>
              <a:rPr lang="sv-SE" b="1" dirty="0"/>
              <a:t>nationell struktur </a:t>
            </a:r>
            <a:r>
              <a:rPr lang="sv-SE" dirty="0"/>
              <a:t>med 24 </a:t>
            </a:r>
            <a:r>
              <a:rPr lang="sv-SE" dirty="0" err="1"/>
              <a:t>RSS:er</a:t>
            </a:r>
            <a:r>
              <a:rPr lang="sv-SE" dirty="0"/>
              <a:t> i landet</a:t>
            </a:r>
          </a:p>
          <a:p>
            <a:r>
              <a:rPr lang="sv-SE" b="1" dirty="0"/>
              <a:t>Uppdragsgivare </a:t>
            </a:r>
            <a:r>
              <a:rPr lang="sv-SE" dirty="0"/>
              <a:t>till RSS Dalarna är länets 15 kommuner (socialtjänst) och Region Dalarna (näraliggande hälso- och sjukvård)</a:t>
            </a:r>
            <a:endParaRPr lang="sv-SE" b="1" kern="100" dirty="0">
              <a:cs typeface="Arial" panose="020B0604020202020204" pitchFamily="34" charset="0"/>
            </a:endParaRPr>
          </a:p>
          <a:p>
            <a:r>
              <a:rPr lang="sv-SE" b="1" kern="100" dirty="0">
                <a:cs typeface="Arial" panose="020B0604020202020204" pitchFamily="34" charset="0"/>
              </a:rPr>
              <a:t>RSS styrs av </a:t>
            </a:r>
            <a:r>
              <a:rPr lang="sv-SE" kern="100" dirty="0">
                <a:cs typeface="Arial" panose="020B0604020202020204" pitchFamily="34" charset="0"/>
              </a:rPr>
              <a:t>uppdragsgivarna genom olika samverkansorgan och i nära samverkan med bland annat SKR, statliga myndigheter och nationella aktörer</a:t>
            </a:r>
            <a:endParaRPr lang="sv-SE" dirty="0"/>
          </a:p>
          <a:p>
            <a:r>
              <a:rPr lang="sv-SE" dirty="0" smtClean="0"/>
              <a:t>Drivs genom ett </a:t>
            </a:r>
            <a:r>
              <a:rPr lang="sv-SE" b="1" dirty="0" smtClean="0"/>
              <a:t>samverkansavtal</a:t>
            </a:r>
            <a:r>
              <a:rPr lang="sv-SE" dirty="0" smtClean="0"/>
              <a:t> mellan länets 15 kommuner och Region Dalarna</a:t>
            </a:r>
            <a:endParaRPr lang="sv-SE" dirty="0" smtClean="0">
              <a:cs typeface="Arial"/>
            </a:endParaRPr>
          </a:p>
          <a:p>
            <a:r>
              <a:rPr lang="sv-SE" dirty="0" smtClean="0"/>
              <a:t>RSS </a:t>
            </a:r>
            <a:r>
              <a:rPr lang="sv-SE" dirty="0"/>
              <a:t>Dalarna utgör en </a:t>
            </a:r>
            <a:r>
              <a:rPr lang="sv-SE" b="1" dirty="0"/>
              <a:t>fristående</a:t>
            </a:r>
            <a:r>
              <a:rPr lang="sv-SE" dirty="0"/>
              <a:t> verksamhet inom Region </a:t>
            </a:r>
            <a:r>
              <a:rPr lang="sv-SE" dirty="0" smtClean="0"/>
              <a:t>Dalarna</a:t>
            </a:r>
            <a:endParaRPr lang="sv-SE" dirty="0" smtClean="0">
              <a:cs typeface="Arial"/>
            </a:endParaRPr>
          </a:p>
          <a:p>
            <a:endParaRPr lang="sv-SE" kern="100" dirty="0">
              <a:latin typeface="Arial" panose="020B0604020202020204" pitchFamily="34" charset="0"/>
              <a:ea typeface="Calibri" panose="020F0502020204030204" pitchFamily="34" charset="0"/>
              <a:cs typeface="Arial" panose="020B0604020202020204" pitchFamily="34" charset="0"/>
            </a:endParaRPr>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C3358-106F-4A3A-8507-6544091CE7EB}"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2024-09-20</a:t>
            </a:fld>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4" name="Platshållare för sidfot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FFFFFF"/>
                </a:solidFill>
                <a:effectLst/>
                <a:uLnTx/>
                <a:uFillTx/>
                <a:latin typeface="Arial"/>
                <a:ea typeface="+mn-ea"/>
                <a:cs typeface="+mn-cs"/>
              </a:rPr>
              <a:t>Sidfot</a:t>
            </a: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sv-SE" sz="1050" b="0" i="0" u="none" strike="noStrike" kern="1200" cap="none" spc="0" normalizeH="0" baseline="0" noProof="0">
              <a:ln>
                <a:noFill/>
              </a:ln>
              <a:solidFill>
                <a:srgbClr val="FFFFFF"/>
              </a:solidFill>
              <a:effectLst/>
              <a:uLnTx/>
              <a:uFillTx/>
              <a:latin typeface="Arial"/>
              <a:ea typeface="+mn-ea"/>
              <a:cs typeface="+mn-cs"/>
            </a:endParaRPr>
          </a:p>
        </p:txBody>
      </p:sp>
      <p:sp>
        <p:nvSpPr>
          <p:cNvPr id="6" name="Rubrik 5"/>
          <p:cNvSpPr>
            <a:spLocks noGrp="1"/>
          </p:cNvSpPr>
          <p:nvPr>
            <p:ph type="title"/>
          </p:nvPr>
        </p:nvSpPr>
        <p:spPr>
          <a:xfrm>
            <a:off x="410546" y="1204962"/>
            <a:ext cx="10416781" cy="588212"/>
          </a:xfrm>
        </p:spPr>
        <p:txBody>
          <a:bodyPr>
            <a:normAutofit/>
          </a:bodyPr>
          <a:lstStyle/>
          <a:p>
            <a:r>
              <a:rPr lang="sv-SE" sz="3200" dirty="0"/>
              <a:t>RSS Dalarnas verksamhet</a:t>
            </a:r>
          </a:p>
        </p:txBody>
      </p:sp>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7630" y="3266609"/>
            <a:ext cx="4192128" cy="2981338"/>
          </a:xfrm>
          <a:prstGeom prst="rect">
            <a:avLst/>
          </a:prstGeom>
        </p:spPr>
      </p:pic>
    </p:spTree>
    <p:extLst>
      <p:ext uri="{BB962C8B-B14F-4D97-AF65-F5344CB8AC3E}">
        <p14:creationId xmlns:p14="http://schemas.microsoft.com/office/powerpoint/2010/main" val="30161638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a:bodyPr>
          <a:lstStyle/>
          <a:p>
            <a:r>
              <a:rPr lang="sv-SE" dirty="0"/>
              <a:t>RSS har </a:t>
            </a:r>
            <a:r>
              <a:rPr lang="sv-SE" b="1" dirty="0"/>
              <a:t>egen mål- och styrprocess </a:t>
            </a:r>
            <a:r>
              <a:rPr lang="sv-SE" dirty="0"/>
              <a:t>(egen verksamhetsplan och budget)</a:t>
            </a:r>
          </a:p>
          <a:p>
            <a:pPr lvl="1">
              <a:buFont typeface="Courier New" panose="02070309020205020404" pitchFamily="49" charset="0"/>
              <a:buChar char="o"/>
            </a:pPr>
            <a:r>
              <a:rPr lang="sv-SE" b="1" dirty="0"/>
              <a:t>Egna styrorgan</a:t>
            </a:r>
            <a:r>
              <a:rPr lang="sv-SE" dirty="0"/>
              <a:t> (</a:t>
            </a:r>
            <a:r>
              <a:rPr lang="sv-SE" dirty="0" smtClean="0"/>
              <a:t>Socialchefsnätverket, Länschefsnätverket </a:t>
            </a:r>
            <a:r>
              <a:rPr lang="sv-SE" dirty="0"/>
              <a:t>och Välfärdsrådet), </a:t>
            </a:r>
            <a:r>
              <a:rPr lang="sv-SE" b="1" dirty="0"/>
              <a:t>Egen verksamhetsplan och budget</a:t>
            </a:r>
            <a:r>
              <a:rPr lang="sv-SE" dirty="0"/>
              <a:t> som beslutas av och redovisas till styrorganen</a:t>
            </a:r>
            <a:endParaRPr lang="sv-SE" kern="100" dirty="0">
              <a:latin typeface="Arial" panose="020B0604020202020204" pitchFamily="34" charset="0"/>
              <a:cs typeface="Arial" panose="020B0604020202020204" pitchFamily="34" charset="0"/>
            </a:endParaRPr>
          </a:p>
          <a:p>
            <a:pPr marL="349250" indent="-342900"/>
            <a:r>
              <a:rPr lang="sv-SE" dirty="0"/>
              <a:t>Verksamheten </a:t>
            </a:r>
            <a:r>
              <a:rPr lang="sv-SE" b="1" dirty="0"/>
              <a:t>finansieras</a:t>
            </a:r>
            <a:r>
              <a:rPr lang="sv-SE" dirty="0"/>
              <a:t> delvis med stöd av ett samverkansavtal med samfinansiering mellan Region Dalarna och länets 15 kommuner samt genom olika nationella satsningar </a:t>
            </a:r>
            <a:r>
              <a:rPr lang="sv-SE" dirty="0" smtClean="0"/>
              <a:t>och överenskommelser.</a:t>
            </a:r>
          </a:p>
          <a:p>
            <a:pPr marL="349250" indent="-342900"/>
            <a:r>
              <a:rPr lang="sv-SE" dirty="0" smtClean="0"/>
              <a:t>RSS </a:t>
            </a:r>
            <a:r>
              <a:rPr lang="sv-SE" dirty="0"/>
              <a:t>har </a:t>
            </a:r>
            <a:r>
              <a:rPr lang="sv-SE" dirty="0" smtClean="0"/>
              <a:t>ca </a:t>
            </a:r>
            <a:r>
              <a:rPr lang="sv-SE" dirty="0"/>
              <a:t>8 medarbetare (avdelningschef, utvecklingsledare, samordnare). </a:t>
            </a:r>
          </a:p>
          <a:p>
            <a:endParaRPr lang="sv-SE" dirty="0"/>
          </a:p>
        </p:txBody>
      </p:sp>
      <p:sp>
        <p:nvSpPr>
          <p:cNvPr id="3" name="Platshållare för datum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7BC32D3-FB1C-4870-BD79-1C88612A0E68}" type="datetime1">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2024-09-20</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Platshållare för bild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0DDE8C-17E0-4539-9C15-C1E9D231907F}" type="slidenum">
              <a:rPr kumimoji="0" lang="sv-SE"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sv-SE"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ubrik 5"/>
          <p:cNvSpPr>
            <a:spLocks noGrp="1"/>
          </p:cNvSpPr>
          <p:nvPr>
            <p:ph type="title"/>
          </p:nvPr>
        </p:nvSpPr>
        <p:spPr/>
        <p:txBody>
          <a:bodyPr/>
          <a:lstStyle/>
          <a:p>
            <a:r>
              <a:rPr lang="sv-SE" dirty="0"/>
              <a:t>RSS Dalarnas verksamhet</a:t>
            </a:r>
          </a:p>
        </p:txBody>
      </p:sp>
    </p:spTree>
    <p:extLst>
      <p:ext uri="{BB962C8B-B14F-4D97-AF65-F5344CB8AC3E}">
        <p14:creationId xmlns:p14="http://schemas.microsoft.com/office/powerpoint/2010/main" val="22588649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F111C7-2466-07BA-31B8-9A9376091CB6}"/>
              </a:ext>
            </a:extLst>
          </p:cNvPr>
          <p:cNvSpPr>
            <a:spLocks noGrp="1"/>
          </p:cNvSpPr>
          <p:nvPr>
            <p:ph type="title"/>
          </p:nvPr>
        </p:nvSpPr>
        <p:spPr>
          <a:xfrm>
            <a:off x="571113" y="1013948"/>
            <a:ext cx="10619402" cy="1210581"/>
          </a:xfrm>
        </p:spPr>
        <p:txBody>
          <a:bodyPr/>
          <a:lstStyle/>
          <a:p>
            <a:r>
              <a:rPr lang="sv-SE" dirty="0"/>
              <a:t>RSS Dalarnas </a:t>
            </a:r>
            <a:r>
              <a:rPr lang="sv-SE" dirty="0" smtClean="0"/>
              <a:t>verksamhetsmål</a:t>
            </a:r>
            <a:endParaRPr lang="sv-SE" dirty="0"/>
          </a:p>
        </p:txBody>
      </p:sp>
      <p:sp>
        <p:nvSpPr>
          <p:cNvPr id="4" name="Platshållare för datum 3">
            <a:extLst>
              <a:ext uri="{FF2B5EF4-FFF2-40B4-BE49-F238E27FC236}">
                <a16:creationId xmlns:a16="http://schemas.microsoft.com/office/drawing/2014/main" id="{021D45ED-D83E-AF39-3B97-03D7633C13D8}"/>
              </a:ext>
            </a:extLst>
          </p:cNvPr>
          <p:cNvSpPr>
            <a:spLocks noGrp="1"/>
          </p:cNvSpPr>
          <p:nvPr>
            <p:ph type="dt" sz="half" idx="10"/>
          </p:nvPr>
        </p:nvSpPr>
        <p:spPr/>
        <p:txBody>
          <a:bodyPr/>
          <a:lstStyle/>
          <a:p>
            <a:fld id="{7D04B70C-70D8-46A1-A8FA-F4767FAEE422}" type="datetime1">
              <a:rPr lang="sv-SE" smtClean="0"/>
              <a:t>2024-09-20</a:t>
            </a:fld>
            <a:endParaRPr lang="sv-SE" dirty="0"/>
          </a:p>
        </p:txBody>
      </p:sp>
      <p:sp>
        <p:nvSpPr>
          <p:cNvPr id="6" name="Platshållare för bildnummer 5">
            <a:extLst>
              <a:ext uri="{FF2B5EF4-FFF2-40B4-BE49-F238E27FC236}">
                <a16:creationId xmlns:a16="http://schemas.microsoft.com/office/drawing/2014/main" id="{6A6F7D0E-0EDA-CBCA-3B54-442A2B8F8A76}"/>
              </a:ext>
            </a:extLst>
          </p:cNvPr>
          <p:cNvSpPr>
            <a:spLocks noGrp="1"/>
          </p:cNvSpPr>
          <p:nvPr>
            <p:ph type="sldNum" sz="quarter" idx="12"/>
          </p:nvPr>
        </p:nvSpPr>
        <p:spPr/>
        <p:txBody>
          <a:bodyPr/>
          <a:lstStyle/>
          <a:p>
            <a:fld id="{130DDE8C-17E0-4539-9C15-C1E9D231907F}" type="slidenum">
              <a:rPr lang="sv-SE" smtClean="0"/>
              <a:pPr/>
              <a:t>69</a:t>
            </a:fld>
            <a:endParaRPr lang="sv-SE" dirty="0"/>
          </a:p>
        </p:txBody>
      </p:sp>
      <p:sp>
        <p:nvSpPr>
          <p:cNvPr id="7" name="Rektangel 6">
            <a:extLst>
              <a:ext uri="{FF2B5EF4-FFF2-40B4-BE49-F238E27FC236}">
                <a16:creationId xmlns:a16="http://schemas.microsoft.com/office/drawing/2014/main" id="{D4D7C255-49DB-8C2B-0A4B-05581939F006}"/>
              </a:ext>
            </a:extLst>
          </p:cNvPr>
          <p:cNvSpPr/>
          <p:nvPr/>
        </p:nvSpPr>
        <p:spPr>
          <a:xfrm>
            <a:off x="4233928" y="2542646"/>
            <a:ext cx="3724141" cy="1120462"/>
          </a:xfrm>
          <a:prstGeom prst="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ruta 7">
            <a:extLst>
              <a:ext uri="{FF2B5EF4-FFF2-40B4-BE49-F238E27FC236}">
                <a16:creationId xmlns:a16="http://schemas.microsoft.com/office/drawing/2014/main" id="{D4F07EA3-3BE8-D1F3-2668-AA62A76DB9D5}"/>
              </a:ext>
            </a:extLst>
          </p:cNvPr>
          <p:cNvSpPr txBox="1"/>
          <p:nvPr/>
        </p:nvSpPr>
        <p:spPr>
          <a:xfrm>
            <a:off x="4326228" y="2646609"/>
            <a:ext cx="3561009" cy="923330"/>
          </a:xfrm>
          <a:prstGeom prst="rect">
            <a:avLst/>
          </a:prstGeom>
          <a:noFill/>
        </p:spPr>
        <p:txBody>
          <a:bodyPr wrap="square" rtlCol="0">
            <a:spAutoFit/>
          </a:bodyPr>
          <a:lstStyle/>
          <a:p>
            <a:pPr algn="ctr"/>
            <a:r>
              <a:rPr lang="sv-SE" dirty="0"/>
              <a:t>Jämställd, jämlik och evidensbaserad socialtjänst och närliggande hälso- och sjukvård</a:t>
            </a:r>
          </a:p>
        </p:txBody>
      </p:sp>
      <p:sp>
        <p:nvSpPr>
          <p:cNvPr id="9" name="Rektangel 8">
            <a:extLst>
              <a:ext uri="{FF2B5EF4-FFF2-40B4-BE49-F238E27FC236}">
                <a16:creationId xmlns:a16="http://schemas.microsoft.com/office/drawing/2014/main" id="{8D4402EC-BF5B-CEA9-4682-2CE16E8A8AF4}"/>
              </a:ext>
            </a:extLst>
          </p:cNvPr>
          <p:cNvSpPr/>
          <p:nvPr/>
        </p:nvSpPr>
        <p:spPr>
          <a:xfrm>
            <a:off x="1813529" y="5067659"/>
            <a:ext cx="2680435" cy="1107308"/>
          </a:xfrm>
          <a:prstGeom prst="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textruta 9">
            <a:extLst>
              <a:ext uri="{FF2B5EF4-FFF2-40B4-BE49-F238E27FC236}">
                <a16:creationId xmlns:a16="http://schemas.microsoft.com/office/drawing/2014/main" id="{992E2E31-07CC-D37B-3EBA-B1BC011387B1}"/>
              </a:ext>
            </a:extLst>
          </p:cNvPr>
          <p:cNvSpPr txBox="1"/>
          <p:nvPr/>
        </p:nvSpPr>
        <p:spPr>
          <a:xfrm>
            <a:off x="1808118" y="5245215"/>
            <a:ext cx="2647514" cy="646331"/>
          </a:xfrm>
          <a:prstGeom prst="rect">
            <a:avLst/>
          </a:prstGeom>
          <a:noFill/>
        </p:spPr>
        <p:txBody>
          <a:bodyPr wrap="square" lIns="91440" tIns="45720" rIns="91440" bIns="45720" rtlCol="0" anchor="ctr">
            <a:spAutoFit/>
          </a:bodyPr>
          <a:lstStyle/>
          <a:p>
            <a:pPr algn="ctr"/>
            <a:r>
              <a:rPr lang="sv-SE" dirty="0" smtClean="0"/>
              <a:t>Stödja </a:t>
            </a:r>
            <a:r>
              <a:rPr lang="sv-SE" dirty="0"/>
              <a:t>kunskaps- och kompetensutveckling</a:t>
            </a:r>
          </a:p>
        </p:txBody>
      </p:sp>
      <p:sp>
        <p:nvSpPr>
          <p:cNvPr id="11" name="Rektangel 10">
            <a:extLst>
              <a:ext uri="{FF2B5EF4-FFF2-40B4-BE49-F238E27FC236}">
                <a16:creationId xmlns:a16="http://schemas.microsoft.com/office/drawing/2014/main" id="{C6F8289E-EE35-3C58-EEAF-A60BB0ABFCCD}"/>
              </a:ext>
            </a:extLst>
          </p:cNvPr>
          <p:cNvSpPr/>
          <p:nvPr/>
        </p:nvSpPr>
        <p:spPr>
          <a:xfrm>
            <a:off x="4833334" y="5067659"/>
            <a:ext cx="2525331" cy="1103571"/>
          </a:xfrm>
          <a:prstGeom prst="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textruta 11">
            <a:extLst>
              <a:ext uri="{FF2B5EF4-FFF2-40B4-BE49-F238E27FC236}">
                <a16:creationId xmlns:a16="http://schemas.microsoft.com/office/drawing/2014/main" id="{8CB1FD14-30D5-2CCC-3367-E7F86A79E5DF}"/>
              </a:ext>
            </a:extLst>
          </p:cNvPr>
          <p:cNvSpPr txBox="1"/>
          <p:nvPr/>
        </p:nvSpPr>
        <p:spPr>
          <a:xfrm>
            <a:off x="4925632" y="5201944"/>
            <a:ext cx="2433033" cy="923330"/>
          </a:xfrm>
          <a:prstGeom prst="rect">
            <a:avLst/>
          </a:prstGeom>
          <a:noFill/>
        </p:spPr>
        <p:txBody>
          <a:bodyPr wrap="square" lIns="91440" tIns="45720" rIns="91440" bIns="45720" rtlCol="0" anchor="t">
            <a:spAutoFit/>
          </a:bodyPr>
          <a:lstStyle/>
          <a:p>
            <a:pPr algn="ctr"/>
            <a:r>
              <a:rPr lang="sv-SE" dirty="0"/>
              <a:t>Driva en hållbar och ändamålsenlig</a:t>
            </a:r>
          </a:p>
          <a:p>
            <a:r>
              <a:rPr lang="sv-SE" dirty="0"/>
              <a:t>samverkansstruktur</a:t>
            </a:r>
          </a:p>
        </p:txBody>
      </p:sp>
      <p:sp>
        <p:nvSpPr>
          <p:cNvPr id="13" name="Rektangel 12">
            <a:extLst>
              <a:ext uri="{FF2B5EF4-FFF2-40B4-BE49-F238E27FC236}">
                <a16:creationId xmlns:a16="http://schemas.microsoft.com/office/drawing/2014/main" id="{F5964DDB-0826-E7DD-F6B3-AA673841646D}"/>
              </a:ext>
            </a:extLst>
          </p:cNvPr>
          <p:cNvSpPr/>
          <p:nvPr/>
        </p:nvSpPr>
        <p:spPr>
          <a:xfrm>
            <a:off x="7823947" y="5054856"/>
            <a:ext cx="2340736" cy="1106539"/>
          </a:xfrm>
          <a:prstGeom prst="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4" name="textruta 13">
            <a:extLst>
              <a:ext uri="{FF2B5EF4-FFF2-40B4-BE49-F238E27FC236}">
                <a16:creationId xmlns:a16="http://schemas.microsoft.com/office/drawing/2014/main" id="{100D257D-584B-EA9F-929C-B0506165DABA}"/>
              </a:ext>
            </a:extLst>
          </p:cNvPr>
          <p:cNvSpPr txBox="1"/>
          <p:nvPr/>
        </p:nvSpPr>
        <p:spPr>
          <a:xfrm>
            <a:off x="7823947" y="5443908"/>
            <a:ext cx="2340735" cy="369332"/>
          </a:xfrm>
          <a:prstGeom prst="rect">
            <a:avLst/>
          </a:prstGeom>
          <a:noFill/>
        </p:spPr>
        <p:txBody>
          <a:bodyPr wrap="square" rtlCol="0">
            <a:spAutoFit/>
          </a:bodyPr>
          <a:lstStyle/>
          <a:p>
            <a:pPr algn="ctr"/>
            <a:r>
              <a:rPr lang="sv-SE" dirty="0"/>
              <a:t>Främja samverkan</a:t>
            </a:r>
          </a:p>
        </p:txBody>
      </p:sp>
      <p:cxnSp>
        <p:nvCxnSpPr>
          <p:cNvPr id="16" name="Rak 15">
            <a:extLst>
              <a:ext uri="{FF2B5EF4-FFF2-40B4-BE49-F238E27FC236}">
                <a16:creationId xmlns:a16="http://schemas.microsoft.com/office/drawing/2014/main" id="{D6AA063F-C9DD-0B77-4C8D-F29AE6042ECB}"/>
              </a:ext>
            </a:extLst>
          </p:cNvPr>
          <p:cNvCxnSpPr>
            <a:cxnSpLocks/>
            <a:endCxn id="11" idx="0"/>
          </p:cNvCxnSpPr>
          <p:nvPr/>
        </p:nvCxnSpPr>
        <p:spPr>
          <a:xfrm>
            <a:off x="6096000" y="3670199"/>
            <a:ext cx="0" cy="1397460"/>
          </a:xfrm>
          <a:prstGeom prst="line">
            <a:avLst/>
          </a:prstGeom>
        </p:spPr>
        <p:style>
          <a:lnRef idx="1">
            <a:schemeClr val="dk1"/>
          </a:lnRef>
          <a:fillRef idx="0">
            <a:schemeClr val="dk1"/>
          </a:fillRef>
          <a:effectRef idx="0">
            <a:schemeClr val="dk1"/>
          </a:effectRef>
          <a:fontRef idx="minor">
            <a:schemeClr val="tx1"/>
          </a:fontRef>
        </p:style>
      </p:cxnSp>
      <p:cxnSp>
        <p:nvCxnSpPr>
          <p:cNvPr id="18" name="Rak 17">
            <a:extLst>
              <a:ext uri="{FF2B5EF4-FFF2-40B4-BE49-F238E27FC236}">
                <a16:creationId xmlns:a16="http://schemas.microsoft.com/office/drawing/2014/main" id="{E9C736C5-BA5F-573E-2B07-B4A138A99A36}"/>
              </a:ext>
            </a:extLst>
          </p:cNvPr>
          <p:cNvCxnSpPr/>
          <p:nvPr/>
        </p:nvCxnSpPr>
        <p:spPr>
          <a:xfrm>
            <a:off x="3153747" y="4005329"/>
            <a:ext cx="5840569" cy="0"/>
          </a:xfrm>
          <a:prstGeom prst="line">
            <a:avLst/>
          </a:prstGeom>
        </p:spPr>
        <p:style>
          <a:lnRef idx="1">
            <a:schemeClr val="dk1"/>
          </a:lnRef>
          <a:fillRef idx="0">
            <a:schemeClr val="dk1"/>
          </a:fillRef>
          <a:effectRef idx="0">
            <a:schemeClr val="dk1"/>
          </a:effectRef>
          <a:fontRef idx="minor">
            <a:schemeClr val="tx1"/>
          </a:fontRef>
        </p:style>
      </p:cxnSp>
      <p:cxnSp>
        <p:nvCxnSpPr>
          <p:cNvPr id="20" name="Rak 19">
            <a:extLst>
              <a:ext uri="{FF2B5EF4-FFF2-40B4-BE49-F238E27FC236}">
                <a16:creationId xmlns:a16="http://schemas.microsoft.com/office/drawing/2014/main" id="{62A822FE-73D6-EB2F-1F13-EE2EA05CD5C1}"/>
              </a:ext>
            </a:extLst>
          </p:cNvPr>
          <p:cNvCxnSpPr>
            <a:endCxn id="9" idx="0"/>
          </p:cNvCxnSpPr>
          <p:nvPr/>
        </p:nvCxnSpPr>
        <p:spPr>
          <a:xfrm>
            <a:off x="3153747" y="4005329"/>
            <a:ext cx="0" cy="1062330"/>
          </a:xfrm>
          <a:prstGeom prst="line">
            <a:avLst/>
          </a:prstGeom>
        </p:spPr>
        <p:style>
          <a:lnRef idx="1">
            <a:schemeClr val="dk1"/>
          </a:lnRef>
          <a:fillRef idx="0">
            <a:schemeClr val="dk1"/>
          </a:fillRef>
          <a:effectRef idx="0">
            <a:schemeClr val="dk1"/>
          </a:effectRef>
          <a:fontRef idx="minor">
            <a:schemeClr val="tx1"/>
          </a:fontRef>
        </p:style>
      </p:cxnSp>
      <p:cxnSp>
        <p:nvCxnSpPr>
          <p:cNvPr id="21" name="Rak 20">
            <a:extLst>
              <a:ext uri="{FF2B5EF4-FFF2-40B4-BE49-F238E27FC236}">
                <a16:creationId xmlns:a16="http://schemas.microsoft.com/office/drawing/2014/main" id="{18004CC2-92AC-3BA2-C0B7-1D1E2276D72D}"/>
              </a:ext>
            </a:extLst>
          </p:cNvPr>
          <p:cNvCxnSpPr>
            <a:cxnSpLocks/>
          </p:cNvCxnSpPr>
          <p:nvPr/>
        </p:nvCxnSpPr>
        <p:spPr>
          <a:xfrm flipH="1">
            <a:off x="8994315" y="4005329"/>
            <a:ext cx="1" cy="1049527"/>
          </a:xfrm>
          <a:prstGeom prst="line">
            <a:avLst/>
          </a:prstGeom>
        </p:spPr>
        <p:style>
          <a:lnRef idx="1">
            <a:schemeClr val="dk1"/>
          </a:lnRef>
          <a:fillRef idx="0">
            <a:schemeClr val="dk1"/>
          </a:fillRef>
          <a:effectRef idx="0">
            <a:schemeClr val="dk1"/>
          </a:effectRef>
          <a:fontRef idx="minor">
            <a:schemeClr val="tx1"/>
          </a:fontRef>
        </p:style>
      </p:cxnSp>
      <p:pic>
        <p:nvPicPr>
          <p:cNvPr id="24" name="Bildobjekt 23"/>
          <p:cNvPicPr/>
          <p:nvPr/>
        </p:nvPicPr>
        <p:blipFill rotWithShape="1">
          <a:blip r:embed="rId2"/>
          <a:srcRect t="24411" b="26413"/>
          <a:stretch/>
        </p:blipFill>
        <p:spPr>
          <a:xfrm>
            <a:off x="4413885" y="3805792"/>
            <a:ext cx="3473352" cy="1126274"/>
          </a:xfrm>
          <a:prstGeom prst="rect">
            <a:avLst/>
          </a:prstGeom>
        </p:spPr>
      </p:pic>
    </p:spTree>
    <p:extLst>
      <p:ext uri="{BB962C8B-B14F-4D97-AF65-F5344CB8AC3E}">
        <p14:creationId xmlns:p14="http://schemas.microsoft.com/office/powerpoint/2010/main" val="234282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marL="41910" indent="0">
              <a:spcAft>
                <a:spcPts val="0"/>
              </a:spcAft>
              <a:buNone/>
            </a:pPr>
            <a:r>
              <a:rPr lang="sv-SE" b="1" kern="0" spc="-10" dirty="0">
                <a:solidFill>
                  <a:srgbClr val="000000"/>
                </a:solidFill>
                <a:latin typeface="Arial" panose="020B0604020202020204" pitchFamily="34" charset="0"/>
                <a:ea typeface="Calibri" panose="020F0502020204030204" pitchFamily="34" charset="0"/>
                <a:cs typeface="Times New Roman" panose="02020603050405020304" pitchFamily="18" charset="0"/>
              </a:rPr>
              <a:t>Länschefsnätverket beslutade:</a:t>
            </a:r>
            <a:endParaRPr lang="sv-SE" kern="100" dirty="0">
              <a:latin typeface="Calibri" panose="020F0502020204030204" pitchFamily="34" charset="0"/>
              <a:ea typeface="Calibri" panose="020F0502020204030204" pitchFamily="34" charset="0"/>
              <a:cs typeface="Times New Roman" panose="02020603050405020304" pitchFamily="18" charset="0"/>
            </a:endParaRPr>
          </a:p>
          <a:p>
            <a:pPr marL="41910" indent="0">
              <a:spcAft>
                <a:spcPts val="0"/>
              </a:spcAft>
              <a:buNone/>
            </a:pPr>
            <a:r>
              <a:rPr lang="sv-SE" b="1" u="sng" kern="0" spc="-10" dirty="0">
                <a:solidFill>
                  <a:srgbClr val="000000"/>
                </a:solidFill>
                <a:latin typeface="Arial" panose="020B0604020202020204" pitchFamily="34" charset="0"/>
                <a:ea typeface="Calibri" panose="020F0502020204030204" pitchFamily="34" charset="0"/>
                <a:cs typeface="Times New Roman" panose="02020603050405020304" pitchFamily="18" charset="0"/>
              </a:rPr>
              <a:t>att</a:t>
            </a:r>
            <a:r>
              <a:rPr lang="sv-SE" b="1" kern="0" spc="-10" dirty="0">
                <a:solidFill>
                  <a:srgbClr val="000000"/>
                </a:solidFill>
                <a:latin typeface="Arial" panose="020B0604020202020204" pitchFamily="34" charset="0"/>
                <a:ea typeface="Calibri" panose="020F0502020204030204" pitchFamily="34" charset="0"/>
                <a:cs typeface="Times New Roman" panose="02020603050405020304" pitchFamily="18" charset="0"/>
              </a:rPr>
              <a:t> lägga informationen till handlingarna.</a:t>
            </a:r>
            <a:endParaRPr lang="sv-SE"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datum 2"/>
          <p:cNvSpPr>
            <a:spLocks noGrp="1"/>
          </p:cNvSpPr>
          <p:nvPr>
            <p:ph type="dt" sz="half" idx="10"/>
          </p:nvPr>
        </p:nvSpPr>
        <p:spPr/>
        <p:txBody>
          <a:bodyPr/>
          <a:lstStyle/>
          <a:p>
            <a:fld id="{9C5C3358-106F-4A3A-8507-6544091CE7EB}" type="datetime1">
              <a:rPr lang="sv-SE" smtClean="0"/>
              <a:t>2024-09-20</a:t>
            </a:fld>
            <a:endParaRPr lang="sv-SE" dirty="0"/>
          </a:p>
        </p:txBody>
      </p:sp>
      <p:sp>
        <p:nvSpPr>
          <p:cNvPr id="4" name="Platshållare för sidfot 3"/>
          <p:cNvSpPr>
            <a:spLocks noGrp="1"/>
          </p:cNvSpPr>
          <p:nvPr>
            <p:ph type="ftr" sz="quarter" idx="11"/>
          </p:nvPr>
        </p:nvSpPr>
        <p:spPr/>
        <p:txBody>
          <a:bodyPr/>
          <a:lstStyle/>
          <a:p>
            <a:r>
              <a:rPr lang="sv-SE" smtClean="0"/>
              <a:t>Sidfot</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7</a:t>
            </a:fld>
            <a:endParaRPr lang="sv-SE" dirty="0"/>
          </a:p>
        </p:txBody>
      </p:sp>
      <p:sp>
        <p:nvSpPr>
          <p:cNvPr id="6" name="Rubrik 5"/>
          <p:cNvSpPr>
            <a:spLocks noGrp="1"/>
          </p:cNvSpPr>
          <p:nvPr>
            <p:ph type="title"/>
          </p:nvPr>
        </p:nvSpPr>
        <p:spPr/>
        <p:txBody>
          <a:bodyPr/>
          <a:lstStyle/>
          <a:p>
            <a:r>
              <a:rPr lang="sv-SE" dirty="0" smtClean="0"/>
              <a:t>Beslut</a:t>
            </a:r>
            <a:endParaRPr lang="sv-SE" dirty="0"/>
          </a:p>
        </p:txBody>
      </p:sp>
    </p:spTree>
    <p:extLst>
      <p:ext uri="{BB962C8B-B14F-4D97-AF65-F5344CB8AC3E}">
        <p14:creationId xmlns:p14="http://schemas.microsoft.com/office/powerpoint/2010/main" val="32108025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p:cNvSpPr>
            <a:spLocks noGrp="1"/>
          </p:cNvSpPr>
          <p:nvPr>
            <p:ph idx="1"/>
          </p:nvPr>
        </p:nvSpPr>
        <p:spPr/>
        <p:txBody>
          <a:bodyPr/>
          <a:lstStyle/>
          <a:p>
            <a:pPr marL="457200" indent="-457200">
              <a:buAutoNum type="arabicPeriod"/>
            </a:pPr>
            <a:r>
              <a:rPr lang="sv-SE" b="1" dirty="0">
                <a:solidFill>
                  <a:schemeClr val="tx2"/>
                </a:solidFill>
              </a:rPr>
              <a:t>Stödja kunskaps- och kompetensutveckling</a:t>
            </a:r>
          </a:p>
          <a:p>
            <a:pPr marL="457200" indent="-457200">
              <a:buAutoNum type="arabicPeriod"/>
            </a:pPr>
            <a:r>
              <a:rPr lang="sv-SE" b="1" dirty="0">
                <a:solidFill>
                  <a:schemeClr val="tx2"/>
                </a:solidFill>
              </a:rPr>
              <a:t>Driva en hållbar och ändamålsenlig samverkansstruktur</a:t>
            </a:r>
          </a:p>
          <a:p>
            <a:pPr marL="457200" indent="-457200">
              <a:buAutoNum type="arabicPeriod"/>
            </a:pPr>
            <a:r>
              <a:rPr lang="sv-SE" b="1" dirty="0">
                <a:solidFill>
                  <a:schemeClr val="tx2"/>
                </a:solidFill>
              </a:rPr>
              <a:t>Främja samverkan</a:t>
            </a:r>
            <a:endParaRPr lang="sv-SE" dirty="0" smtClean="0"/>
          </a:p>
          <a:p>
            <a:pPr marL="457200" indent="-457200">
              <a:buAutoNum type="arabicPeriod"/>
            </a:pPr>
            <a:endParaRPr lang="sv-SE" dirty="0" smtClean="0"/>
          </a:p>
          <a:p>
            <a:pPr marL="457200" indent="-457200">
              <a:buAutoNum type="arabicPeriod"/>
            </a:pPr>
            <a:endParaRPr lang="sv-SE" dirty="0"/>
          </a:p>
        </p:txBody>
      </p:sp>
      <p:sp>
        <p:nvSpPr>
          <p:cNvPr id="2" name="Platshållare för datum 1"/>
          <p:cNvSpPr>
            <a:spLocks noGrp="1"/>
          </p:cNvSpPr>
          <p:nvPr>
            <p:ph type="dt" sz="half" idx="10"/>
          </p:nvPr>
        </p:nvSpPr>
        <p:spPr/>
        <p:txBody>
          <a:bodyPr/>
          <a:lstStyle/>
          <a:p>
            <a:fld id="{D162A7CE-C08E-413D-9F72-C87D9E61DF64}" type="datetime1">
              <a:rPr lang="sv-SE" smtClean="0"/>
              <a:t>2024-09-20</a:t>
            </a:fld>
            <a:endParaRPr lang="sv-SE" dirty="0"/>
          </a:p>
        </p:txBody>
      </p:sp>
      <p:sp>
        <p:nvSpPr>
          <p:cNvPr id="3" name="Platshållare för sidfot 2"/>
          <p:cNvSpPr>
            <a:spLocks noGrp="1"/>
          </p:cNvSpPr>
          <p:nvPr>
            <p:ph type="ftr" sz="quarter" idx="11"/>
          </p:nvPr>
        </p:nvSpPr>
        <p:spPr/>
        <p:txBody>
          <a:bodyPr/>
          <a:lstStyle/>
          <a:p>
            <a:r>
              <a:rPr lang="sv-SE" smtClean="0"/>
              <a:t>Sidfot</a:t>
            </a:r>
            <a:endParaRPr lang="sv-SE" dirty="0"/>
          </a:p>
        </p:txBody>
      </p:sp>
      <p:sp>
        <p:nvSpPr>
          <p:cNvPr id="4" name="Platshållare för bildnummer 3"/>
          <p:cNvSpPr>
            <a:spLocks noGrp="1"/>
          </p:cNvSpPr>
          <p:nvPr>
            <p:ph type="sldNum" sz="quarter" idx="12"/>
          </p:nvPr>
        </p:nvSpPr>
        <p:spPr/>
        <p:txBody>
          <a:bodyPr/>
          <a:lstStyle/>
          <a:p>
            <a:fld id="{130DDE8C-17E0-4539-9C15-C1E9D231907F}" type="slidenum">
              <a:rPr lang="sv-SE" smtClean="0"/>
              <a:pPr/>
              <a:t>70</a:t>
            </a:fld>
            <a:endParaRPr lang="sv-SE" dirty="0"/>
          </a:p>
        </p:txBody>
      </p:sp>
      <p:sp>
        <p:nvSpPr>
          <p:cNvPr id="5" name="Rubrik 4"/>
          <p:cNvSpPr>
            <a:spLocks noGrp="1"/>
          </p:cNvSpPr>
          <p:nvPr>
            <p:ph type="title"/>
          </p:nvPr>
        </p:nvSpPr>
        <p:spPr/>
        <p:txBody>
          <a:bodyPr/>
          <a:lstStyle/>
          <a:p>
            <a:r>
              <a:rPr lang="sv-SE" dirty="0" smtClean="0"/>
              <a:t>Delmål</a:t>
            </a:r>
            <a:endParaRPr lang="sv-SE" dirty="0"/>
          </a:p>
        </p:txBody>
      </p:sp>
    </p:spTree>
    <p:extLst>
      <p:ext uri="{BB962C8B-B14F-4D97-AF65-F5344CB8AC3E}">
        <p14:creationId xmlns:p14="http://schemas.microsoft.com/office/powerpoint/2010/main" val="104101483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123395" y="1258432"/>
            <a:ext cx="11778894" cy="4780229"/>
          </a:xfrm>
        </p:spPr>
        <p:txBody>
          <a:bodyPr numCol="2">
            <a:noAutofit/>
          </a:bodyPr>
          <a:lstStyle/>
          <a:p>
            <a:pPr marL="0" indent="0" fontAlgn="base">
              <a:lnSpc>
                <a:spcPct val="100000"/>
              </a:lnSpc>
              <a:buNone/>
            </a:pPr>
            <a:r>
              <a:rPr lang="sv-SE" b="1" dirty="0"/>
              <a:t>Sep  </a:t>
            </a:r>
          </a:p>
          <a:p>
            <a:pPr fontAlgn="base">
              <a:lnSpc>
                <a:spcPct val="100000"/>
              </a:lnSpc>
            </a:pPr>
            <a:r>
              <a:rPr lang="sv-SE" dirty="0" smtClean="0"/>
              <a:t>Beslut i HSN 27/8 för RÖK Kvinnofrid </a:t>
            </a:r>
          </a:p>
          <a:p>
            <a:pPr fontAlgn="base">
              <a:lnSpc>
                <a:spcPct val="100000"/>
              </a:lnSpc>
            </a:pPr>
            <a:r>
              <a:rPr lang="sv-SE" dirty="0" smtClean="0"/>
              <a:t>Publicering </a:t>
            </a:r>
            <a:r>
              <a:rPr lang="sv-SE" dirty="0"/>
              <a:t>av </a:t>
            </a:r>
            <a:r>
              <a:rPr lang="sv-SE" dirty="0" smtClean="0"/>
              <a:t>4 </a:t>
            </a:r>
            <a:r>
              <a:rPr lang="sv-SE" dirty="0"/>
              <a:t>kortare utbildningsfilmer om samsjuklighet riktat till anställda inom region och länets kommuner, tillgängliga 1 år. </a:t>
            </a:r>
          </a:p>
          <a:p>
            <a:pPr fontAlgn="base">
              <a:lnSpc>
                <a:spcPct val="100000"/>
              </a:lnSpc>
            </a:pPr>
            <a:r>
              <a:rPr lang="sv-SE" dirty="0"/>
              <a:t>Uppstart av högskolekurs samsjuklighet, uppdragsutbildning tillsammans med SUD </a:t>
            </a:r>
          </a:p>
          <a:p>
            <a:pPr fontAlgn="base">
              <a:lnSpc>
                <a:spcPct val="100000"/>
              </a:lnSpc>
            </a:pPr>
            <a:r>
              <a:rPr lang="sv-SE" dirty="0"/>
              <a:t>GNV seminarium via Högskolan Dalarna och KIPS- Implementering av GNV i Dalarna</a:t>
            </a:r>
          </a:p>
          <a:p>
            <a:pPr fontAlgn="base">
              <a:lnSpc>
                <a:spcPct val="100000"/>
              </a:lnSpc>
            </a:pPr>
            <a:r>
              <a:rPr lang="sv-SE" dirty="0"/>
              <a:t>Uppstart arbetsgrupp </a:t>
            </a:r>
            <a:r>
              <a:rPr lang="sv-SE" dirty="0" err="1"/>
              <a:t>MiniMaria</a:t>
            </a:r>
            <a:r>
              <a:rPr lang="sv-SE" dirty="0"/>
              <a:t> </a:t>
            </a:r>
          </a:p>
          <a:p>
            <a:pPr fontAlgn="base">
              <a:lnSpc>
                <a:spcPct val="100000"/>
              </a:lnSpc>
            </a:pPr>
            <a:r>
              <a:rPr lang="sv-SE" dirty="0"/>
              <a:t>SUD/RSS nätverk för verksamhetsutvecklare – tema ISU </a:t>
            </a:r>
          </a:p>
          <a:p>
            <a:pPr fontAlgn="base">
              <a:lnSpc>
                <a:spcPct val="100000"/>
              </a:lnSpc>
            </a:pPr>
            <a:r>
              <a:rPr lang="sv-SE" dirty="0" smtClean="0"/>
              <a:t>Publicering </a:t>
            </a:r>
            <a:r>
              <a:rPr lang="sv-SE" dirty="0"/>
              <a:t>av ny utvecklad sida om SIP på samverkanswebben inkluderat nya stödmallar och material </a:t>
            </a:r>
          </a:p>
          <a:p>
            <a:pPr fontAlgn="base">
              <a:lnSpc>
                <a:spcPct val="100000"/>
              </a:lnSpc>
            </a:pPr>
            <a:r>
              <a:rPr lang="sv-SE" dirty="0"/>
              <a:t>30/9 och 1/10 </a:t>
            </a:r>
            <a:r>
              <a:rPr lang="sv-SE" dirty="0" err="1"/>
              <a:t>Webbinarium</a:t>
            </a:r>
            <a:r>
              <a:rPr lang="sv-SE" dirty="0"/>
              <a:t> Ny rutin hälsoundersökning för placerade barn </a:t>
            </a:r>
          </a:p>
        </p:txBody>
      </p:sp>
      <p:sp>
        <p:nvSpPr>
          <p:cNvPr id="3" name="Platshållare för datum 2"/>
          <p:cNvSpPr>
            <a:spLocks noGrp="1"/>
          </p:cNvSpPr>
          <p:nvPr>
            <p:ph type="dt" sz="half" idx="10"/>
          </p:nvPr>
        </p:nvSpPr>
        <p:spPr/>
        <p:txBody>
          <a:bodyPr/>
          <a:lstStyle/>
          <a:p>
            <a:fld id="{9C5C3358-106F-4A3A-8507-6544091CE7EB}" type="datetime1">
              <a:rPr lang="sv-SE" smtClean="0"/>
              <a:t>2024-09-20</a:t>
            </a:fld>
            <a:endParaRPr lang="sv-SE" dirty="0"/>
          </a:p>
        </p:txBody>
      </p:sp>
      <p:sp>
        <p:nvSpPr>
          <p:cNvPr id="4" name="Platshållare för sidfot 3"/>
          <p:cNvSpPr>
            <a:spLocks noGrp="1"/>
          </p:cNvSpPr>
          <p:nvPr>
            <p:ph type="ftr" sz="quarter" idx="11"/>
          </p:nvPr>
        </p:nvSpPr>
        <p:spPr/>
        <p:txBody>
          <a:bodyPr/>
          <a:lstStyle/>
          <a:p>
            <a:r>
              <a:rPr lang="sv-SE" dirty="0" smtClean="0"/>
              <a:t>Sidfot</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71</a:t>
            </a:fld>
            <a:endParaRPr lang="sv-SE" dirty="0"/>
          </a:p>
        </p:txBody>
      </p:sp>
      <p:sp>
        <p:nvSpPr>
          <p:cNvPr id="7" name="Rektangel 6"/>
          <p:cNvSpPr/>
          <p:nvPr/>
        </p:nvSpPr>
        <p:spPr>
          <a:xfrm>
            <a:off x="3268865" y="453256"/>
            <a:ext cx="5083443" cy="646331"/>
          </a:xfrm>
          <a:prstGeom prst="rect">
            <a:avLst/>
          </a:prstGeom>
        </p:spPr>
        <p:txBody>
          <a:bodyPr wrap="none">
            <a:spAutoFit/>
          </a:bodyPr>
          <a:lstStyle/>
          <a:p>
            <a:r>
              <a:rPr lang="sv-SE" sz="3600" b="1" dirty="0" smtClean="0">
                <a:solidFill>
                  <a:srgbClr val="45907A"/>
                </a:solidFill>
                <a:ea typeface="+mj-ea"/>
                <a:cs typeface="+mj-cs"/>
              </a:rPr>
              <a:t>Kalender hösten 2024 </a:t>
            </a:r>
            <a:endParaRPr lang="sv-SE" dirty="0"/>
          </a:p>
        </p:txBody>
      </p:sp>
    </p:spTree>
    <p:extLst>
      <p:ext uri="{BB962C8B-B14F-4D97-AF65-F5344CB8AC3E}">
        <p14:creationId xmlns:p14="http://schemas.microsoft.com/office/powerpoint/2010/main" val="32563718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123395" y="1258432"/>
            <a:ext cx="11778894" cy="4780229"/>
          </a:xfrm>
        </p:spPr>
        <p:txBody>
          <a:bodyPr numCol="2">
            <a:noAutofit/>
          </a:bodyPr>
          <a:lstStyle/>
          <a:p>
            <a:pPr marL="0" indent="0" fontAlgn="base">
              <a:lnSpc>
                <a:spcPct val="100000"/>
              </a:lnSpc>
              <a:buNone/>
            </a:pPr>
            <a:r>
              <a:rPr lang="sv-SE" sz="1800" b="1" dirty="0" smtClean="0"/>
              <a:t>Okt</a:t>
            </a:r>
            <a:r>
              <a:rPr lang="sv-SE" sz="1800" b="1" dirty="0"/>
              <a:t> </a:t>
            </a:r>
            <a:r>
              <a:rPr lang="sv-SE" sz="1800" dirty="0"/>
              <a:t> </a:t>
            </a:r>
          </a:p>
          <a:p>
            <a:pPr fontAlgn="base">
              <a:lnSpc>
                <a:spcPct val="100000"/>
              </a:lnSpc>
            </a:pPr>
            <a:r>
              <a:rPr lang="sv-SE" sz="1800" dirty="0"/>
              <a:t>11/10 Länsdialog nya </a:t>
            </a:r>
            <a:r>
              <a:rPr lang="sv-SE" sz="1800" dirty="0" err="1"/>
              <a:t>SoL</a:t>
            </a:r>
            <a:r>
              <a:rPr lang="sv-SE" sz="1800" dirty="0"/>
              <a:t> </a:t>
            </a:r>
          </a:p>
          <a:p>
            <a:pPr fontAlgn="base">
              <a:lnSpc>
                <a:spcPct val="100000"/>
              </a:lnSpc>
            </a:pPr>
            <a:r>
              <a:rPr lang="sv-SE" sz="1800" dirty="0"/>
              <a:t>18/10 </a:t>
            </a:r>
            <a:r>
              <a:rPr lang="sv-SE" sz="1800" dirty="0" err="1"/>
              <a:t>Lärträff</a:t>
            </a:r>
            <a:r>
              <a:rPr lang="sv-SE" sz="1800" dirty="0"/>
              <a:t> 2 i Lärprocess God och nära vård i samverkan </a:t>
            </a:r>
          </a:p>
          <a:p>
            <a:pPr fontAlgn="base">
              <a:lnSpc>
                <a:spcPct val="100000"/>
              </a:lnSpc>
            </a:pPr>
            <a:r>
              <a:rPr lang="sv-SE" sz="1800" dirty="0"/>
              <a:t>Publicering av en kort infofilm om ny rutin hälsoundersökning för placerade barn - för verksamheterna att titta på i </a:t>
            </a:r>
            <a:r>
              <a:rPr lang="sv-SE" sz="1800" dirty="0" smtClean="0"/>
              <a:t>efterhand </a:t>
            </a:r>
            <a:r>
              <a:rPr lang="sv-SE" sz="1800" dirty="0"/>
              <a:t>- för personal inom region och länets kommuner.  </a:t>
            </a:r>
          </a:p>
          <a:p>
            <a:pPr marL="0" indent="0" fontAlgn="base">
              <a:lnSpc>
                <a:spcPct val="100000"/>
              </a:lnSpc>
              <a:buNone/>
            </a:pPr>
            <a:r>
              <a:rPr lang="sv-SE" sz="1800" b="1" dirty="0" smtClean="0"/>
              <a:t>Nov</a:t>
            </a:r>
            <a:r>
              <a:rPr lang="sv-SE" sz="1800" b="1" dirty="0"/>
              <a:t> </a:t>
            </a:r>
          </a:p>
          <a:p>
            <a:pPr fontAlgn="base">
              <a:lnSpc>
                <a:spcPct val="100000"/>
              </a:lnSpc>
            </a:pPr>
            <a:r>
              <a:rPr lang="sv-SE" sz="1800" dirty="0"/>
              <a:t>14/11 Digital lanseringskonferens med utbildningsinslag om SIP, nya sidan på samverkanswebben samt nytt stödmaterial tillsammans med kommundoktorand Amanda Jones. Spelas in. </a:t>
            </a:r>
          </a:p>
          <a:p>
            <a:pPr fontAlgn="base">
              <a:lnSpc>
                <a:spcPct val="100000"/>
              </a:lnSpc>
            </a:pPr>
            <a:r>
              <a:rPr lang="sv-SE" sz="1800" dirty="0"/>
              <a:t>7/11 LCHNV planeringsdag </a:t>
            </a:r>
          </a:p>
          <a:p>
            <a:pPr fontAlgn="base">
              <a:lnSpc>
                <a:spcPct val="100000"/>
              </a:lnSpc>
            </a:pPr>
            <a:r>
              <a:rPr lang="sv-SE" sz="1800" dirty="0"/>
              <a:t>Uppdragsdirektiv Kvinnofrid </a:t>
            </a:r>
          </a:p>
          <a:p>
            <a:pPr fontAlgn="base">
              <a:lnSpc>
                <a:spcPct val="100000"/>
              </a:lnSpc>
            </a:pPr>
            <a:r>
              <a:rPr lang="sv-SE" sz="1800" dirty="0"/>
              <a:t>Uppdragsdirektiv Rehab </a:t>
            </a:r>
          </a:p>
          <a:p>
            <a:pPr fontAlgn="base">
              <a:lnSpc>
                <a:spcPct val="100000"/>
              </a:lnSpc>
            </a:pPr>
            <a:r>
              <a:rPr lang="sv-SE" sz="1800" dirty="0"/>
              <a:t>SUD/RSS nätverk för verksamhetsutvecklare – tema ISU forts </a:t>
            </a:r>
            <a:endParaRPr lang="sv-SE" sz="1800" dirty="0" smtClean="0"/>
          </a:p>
          <a:p>
            <a:pPr fontAlgn="base">
              <a:lnSpc>
                <a:spcPct val="100000"/>
              </a:lnSpc>
            </a:pPr>
            <a:r>
              <a:rPr lang="sv-SE" sz="1800" dirty="0"/>
              <a:t>Publicering av en kort infofilm </a:t>
            </a:r>
            <a:r>
              <a:rPr lang="sv-SE" sz="1800" dirty="0" smtClean="0"/>
              <a:t>- Lansering RÖK kvinnofrid del 1 av 3</a:t>
            </a:r>
            <a:endParaRPr lang="sv-SE" sz="1800" dirty="0"/>
          </a:p>
          <a:p>
            <a:pPr marL="0" indent="0" fontAlgn="base">
              <a:lnSpc>
                <a:spcPct val="100000"/>
              </a:lnSpc>
              <a:buNone/>
            </a:pPr>
            <a:r>
              <a:rPr lang="sv-SE" sz="1800" b="1" dirty="0" smtClean="0"/>
              <a:t>Dec</a:t>
            </a:r>
            <a:r>
              <a:rPr lang="sv-SE" sz="1800" dirty="0"/>
              <a:t> </a:t>
            </a:r>
          </a:p>
          <a:p>
            <a:pPr fontAlgn="base">
              <a:lnSpc>
                <a:spcPct val="100000"/>
              </a:lnSpc>
            </a:pPr>
            <a:r>
              <a:rPr lang="sv-SE" sz="1800" dirty="0"/>
              <a:t>Uppdragsdirektiv Avvikelsehantering i samverkan </a:t>
            </a:r>
            <a:endParaRPr lang="sv-SE" sz="1800" dirty="0" smtClean="0"/>
          </a:p>
          <a:p>
            <a:pPr fontAlgn="base">
              <a:lnSpc>
                <a:spcPct val="100000"/>
              </a:lnSpc>
            </a:pPr>
            <a:r>
              <a:rPr lang="sv-SE" sz="1800" dirty="0"/>
              <a:t>Publicering av en kort infofilm </a:t>
            </a:r>
            <a:r>
              <a:rPr lang="sv-SE" sz="1800" dirty="0" smtClean="0"/>
              <a:t>- Lansering </a:t>
            </a:r>
            <a:r>
              <a:rPr lang="sv-SE" sz="1800" dirty="0"/>
              <a:t>RÖK </a:t>
            </a:r>
            <a:r>
              <a:rPr lang="sv-SE" sz="1800" dirty="0" smtClean="0"/>
              <a:t>kvinnofrid del 2 av 3</a:t>
            </a:r>
          </a:p>
          <a:p>
            <a:pPr fontAlgn="base">
              <a:lnSpc>
                <a:spcPct val="100000"/>
              </a:lnSpc>
            </a:pPr>
            <a:r>
              <a:rPr lang="sv-SE" sz="1800" dirty="0" smtClean="0"/>
              <a:t>………..</a:t>
            </a:r>
          </a:p>
          <a:p>
            <a:pPr fontAlgn="base">
              <a:lnSpc>
                <a:spcPct val="100000"/>
              </a:lnSpc>
            </a:pPr>
            <a:r>
              <a:rPr lang="sv-SE" sz="1800" dirty="0" smtClean="0"/>
              <a:t>………..</a:t>
            </a:r>
            <a:endParaRPr lang="sv-SE" sz="1800" dirty="0"/>
          </a:p>
          <a:p>
            <a:endParaRPr lang="sv-SE" sz="1400" dirty="0"/>
          </a:p>
        </p:txBody>
      </p:sp>
      <p:sp>
        <p:nvSpPr>
          <p:cNvPr id="3" name="Platshållare för datum 2"/>
          <p:cNvSpPr>
            <a:spLocks noGrp="1"/>
          </p:cNvSpPr>
          <p:nvPr>
            <p:ph type="dt" sz="half" idx="10"/>
          </p:nvPr>
        </p:nvSpPr>
        <p:spPr/>
        <p:txBody>
          <a:bodyPr/>
          <a:lstStyle/>
          <a:p>
            <a:fld id="{9C5C3358-106F-4A3A-8507-6544091CE7EB}" type="datetime1">
              <a:rPr lang="sv-SE" smtClean="0"/>
              <a:t>2024-09-20</a:t>
            </a:fld>
            <a:endParaRPr lang="sv-SE" dirty="0"/>
          </a:p>
        </p:txBody>
      </p:sp>
      <p:sp>
        <p:nvSpPr>
          <p:cNvPr id="4" name="Platshållare för sidfot 3"/>
          <p:cNvSpPr>
            <a:spLocks noGrp="1"/>
          </p:cNvSpPr>
          <p:nvPr>
            <p:ph type="ftr" sz="quarter" idx="11"/>
          </p:nvPr>
        </p:nvSpPr>
        <p:spPr/>
        <p:txBody>
          <a:bodyPr/>
          <a:lstStyle/>
          <a:p>
            <a:r>
              <a:rPr lang="sv-SE" dirty="0" smtClean="0"/>
              <a:t>Sidfot</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72</a:t>
            </a:fld>
            <a:endParaRPr lang="sv-SE" dirty="0"/>
          </a:p>
        </p:txBody>
      </p:sp>
      <p:sp>
        <p:nvSpPr>
          <p:cNvPr id="7" name="Rektangel 6"/>
          <p:cNvSpPr/>
          <p:nvPr/>
        </p:nvSpPr>
        <p:spPr>
          <a:xfrm>
            <a:off x="3268865" y="453256"/>
            <a:ext cx="6237605" cy="646331"/>
          </a:xfrm>
          <a:prstGeom prst="rect">
            <a:avLst/>
          </a:prstGeom>
        </p:spPr>
        <p:txBody>
          <a:bodyPr wrap="none">
            <a:spAutoFit/>
          </a:bodyPr>
          <a:lstStyle/>
          <a:p>
            <a:r>
              <a:rPr lang="sv-SE" sz="3600" b="1" dirty="0" smtClean="0">
                <a:solidFill>
                  <a:srgbClr val="45907A"/>
                </a:solidFill>
                <a:ea typeface="+mj-ea"/>
                <a:cs typeface="+mj-cs"/>
              </a:rPr>
              <a:t>Kalender hösten 2024 forts </a:t>
            </a:r>
            <a:endParaRPr lang="sv-SE" dirty="0"/>
          </a:p>
        </p:txBody>
      </p:sp>
    </p:spTree>
    <p:extLst>
      <p:ext uri="{BB962C8B-B14F-4D97-AF65-F5344CB8AC3E}">
        <p14:creationId xmlns:p14="http://schemas.microsoft.com/office/powerpoint/2010/main" val="21701138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Övriga frågor</a:t>
            </a:r>
            <a:endParaRPr lang="sv-SE" dirty="0"/>
          </a:p>
        </p:txBody>
      </p:sp>
      <p:sp>
        <p:nvSpPr>
          <p:cNvPr id="3" name="Platshållare för text 2"/>
          <p:cNvSpPr>
            <a:spLocks noGrp="1"/>
          </p:cNvSpPr>
          <p:nvPr>
            <p:ph type="body" idx="1"/>
          </p:nvPr>
        </p:nvSpPr>
        <p:spPr/>
        <p:txBody>
          <a:bodyPr>
            <a:normAutofit/>
          </a:bodyPr>
          <a:lstStyle/>
          <a:p>
            <a:endParaRPr lang="sv-SE" b="1" dirty="0"/>
          </a:p>
          <a:p>
            <a:endParaRPr lang="sv-SE" dirty="0"/>
          </a:p>
        </p:txBody>
      </p:sp>
      <p:sp>
        <p:nvSpPr>
          <p:cNvPr id="4" name="Platshållare för datum 3"/>
          <p:cNvSpPr>
            <a:spLocks noGrp="1"/>
          </p:cNvSpPr>
          <p:nvPr>
            <p:ph type="dt" sz="half" idx="10"/>
          </p:nvPr>
        </p:nvSpPr>
        <p:spPr/>
        <p:txBody>
          <a:bodyPr/>
          <a:lstStyle/>
          <a:p>
            <a:fld id="{B8A55B58-765D-4E56-A561-1FFBE190F123}" type="datetime1">
              <a:rPr lang="sv-SE" smtClean="0"/>
              <a:t>2024-09-20</a:t>
            </a:fld>
            <a:endParaRPr lang="sv-SE" dirty="0"/>
          </a:p>
        </p:txBody>
      </p:sp>
      <p:sp>
        <p:nvSpPr>
          <p:cNvPr id="5" name="Platshållare för sidfot 4"/>
          <p:cNvSpPr>
            <a:spLocks noGrp="1"/>
          </p:cNvSpPr>
          <p:nvPr>
            <p:ph type="ftr" sz="quarter" idx="11"/>
          </p:nvPr>
        </p:nvSpPr>
        <p:spPr/>
        <p:txBody>
          <a:bodyPr/>
          <a:lstStyle/>
          <a:p>
            <a:r>
              <a:rPr lang="sv-SE" smtClean="0"/>
              <a:t>Sidfot</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73</a:t>
            </a:fld>
            <a:endParaRPr lang="sv-SE" dirty="0"/>
          </a:p>
        </p:txBody>
      </p:sp>
    </p:spTree>
    <p:extLst>
      <p:ext uri="{BB962C8B-B14F-4D97-AF65-F5344CB8AC3E}">
        <p14:creationId xmlns:p14="http://schemas.microsoft.com/office/powerpoint/2010/main" val="240198770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9C5C3358-106F-4A3A-8507-6544091CE7EB}" type="datetime1">
              <a:rPr lang="sv-SE" smtClean="0"/>
              <a:t>2024-09-20</a:t>
            </a:fld>
            <a:endParaRPr lang="sv-SE" dirty="0"/>
          </a:p>
        </p:txBody>
      </p:sp>
      <p:sp>
        <p:nvSpPr>
          <p:cNvPr id="4" name="Platshållare för sidfot 3"/>
          <p:cNvSpPr>
            <a:spLocks noGrp="1"/>
          </p:cNvSpPr>
          <p:nvPr>
            <p:ph type="ftr" sz="quarter" idx="11"/>
          </p:nvPr>
        </p:nvSpPr>
        <p:spPr/>
        <p:txBody>
          <a:bodyPr/>
          <a:lstStyle/>
          <a:p>
            <a:r>
              <a:rPr lang="sv-SE" smtClean="0"/>
              <a:t>Sidfot</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74</a:t>
            </a:fld>
            <a:endParaRPr lang="sv-SE" dirty="0"/>
          </a:p>
        </p:txBody>
      </p:sp>
      <p:sp>
        <p:nvSpPr>
          <p:cNvPr id="6" name="Rubrik 5"/>
          <p:cNvSpPr>
            <a:spLocks noGrp="1"/>
          </p:cNvSpPr>
          <p:nvPr>
            <p:ph type="title"/>
          </p:nvPr>
        </p:nvSpPr>
        <p:spPr/>
        <p:txBody>
          <a:bodyPr/>
          <a:lstStyle/>
          <a:p>
            <a:r>
              <a:rPr lang="sv-SE" dirty="0" smtClean="0"/>
              <a:t>Rutin Ärendeberedning LCHNV</a:t>
            </a:r>
            <a:endParaRPr lang="sv-SE" dirty="0"/>
          </a:p>
        </p:txBody>
      </p:sp>
      <p:pic>
        <p:nvPicPr>
          <p:cNvPr id="7" name="Bildobjekt 6" descr="En bild som visar text, skärmbild, diagram, Teckensnitt&#10;&#10;Automatiskt genererad beskrivning">
            <a:extLst>
              <a:ext uri="{FF2B5EF4-FFF2-40B4-BE49-F238E27FC236}">
                <a16:creationId xmlns:a16="http://schemas.microsoft.com/office/drawing/2014/main" id="{AD4C07A4-07A6-8C4D-D67E-18E0413260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28677" y="2597356"/>
            <a:ext cx="3363323" cy="2391696"/>
          </a:xfrm>
          <a:prstGeom prst="rect">
            <a:avLst/>
          </a:prstGeom>
        </p:spPr>
      </p:pic>
      <p:graphicFrame>
        <p:nvGraphicFramePr>
          <p:cNvPr id="10" name="Platshållare för innehåll 9"/>
          <p:cNvGraphicFramePr>
            <a:graphicFrameLocks noGrp="1"/>
          </p:cNvGraphicFramePr>
          <p:nvPr>
            <p:ph idx="1"/>
            <p:extLst>
              <p:ext uri="{D42A27DB-BD31-4B8C-83A1-F6EECF244321}">
                <p14:modId xmlns:p14="http://schemas.microsoft.com/office/powerpoint/2010/main" val="3575353233"/>
              </p:ext>
            </p:extLst>
          </p:nvPr>
        </p:nvGraphicFramePr>
        <p:xfrm>
          <a:off x="411164" y="2439988"/>
          <a:ext cx="8199436" cy="3573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1159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16897" y="3370263"/>
            <a:ext cx="11358206" cy="2852737"/>
          </a:xfrm>
        </p:spPr>
        <p:txBody>
          <a:bodyPr>
            <a:normAutofit fontScale="90000"/>
          </a:bodyPr>
          <a:lstStyle/>
          <a:p>
            <a:pPr lvl="0"/>
            <a:r>
              <a:rPr lang="sv-SE" u="sng" dirty="0" smtClean="0"/>
              <a:t/>
            </a:r>
            <a:br>
              <a:rPr lang="sv-SE" u="sng" dirty="0" smtClean="0"/>
            </a:br>
            <a:r>
              <a:rPr lang="sv-SE" u="sng" dirty="0"/>
              <a:t/>
            </a:r>
            <a:br>
              <a:rPr lang="sv-SE" u="sng" dirty="0"/>
            </a:br>
            <a:r>
              <a:rPr lang="sv-SE" u="sng" dirty="0" smtClean="0"/>
              <a:t>Beslut</a:t>
            </a:r>
            <a:r>
              <a:rPr lang="sv-SE" dirty="0"/>
              <a:t>: Att uppdrag om revidering av Länsövergripande riktlinje vid övervägande av skyddsåtgärder inom kommunens vård och omsorg ges till MAS/MAR-nätverket</a:t>
            </a:r>
            <a:br>
              <a:rPr lang="sv-SE" dirty="0"/>
            </a:br>
            <a:r>
              <a:rPr lang="sv-SE" dirty="0"/>
              <a:t> </a:t>
            </a:r>
            <a:br>
              <a:rPr lang="sv-SE" dirty="0"/>
            </a:br>
            <a:r>
              <a:rPr lang="sv-SE" dirty="0"/>
              <a:t/>
            </a:r>
            <a:br>
              <a:rPr lang="sv-SE" dirty="0"/>
            </a:br>
            <a:endParaRPr lang="sv-SE" dirty="0"/>
          </a:p>
        </p:txBody>
      </p:sp>
      <p:sp>
        <p:nvSpPr>
          <p:cNvPr id="3" name="Platshållare för text 2"/>
          <p:cNvSpPr>
            <a:spLocks noGrp="1"/>
          </p:cNvSpPr>
          <p:nvPr>
            <p:ph type="body" idx="1"/>
          </p:nvPr>
        </p:nvSpPr>
        <p:spPr/>
        <p:txBody>
          <a:bodyPr/>
          <a:lstStyle/>
          <a:p>
            <a:r>
              <a:rPr lang="sv-SE" i="1" dirty="0"/>
              <a:t>Föredragande: Stefan Nielsen, samordnare RSS</a:t>
            </a:r>
            <a:r>
              <a:rPr lang="sv-SE" dirty="0"/>
              <a:t/>
            </a:r>
            <a:br>
              <a:rPr lang="sv-SE" dirty="0"/>
            </a:br>
            <a:endParaRPr lang="sv-SE" dirty="0"/>
          </a:p>
        </p:txBody>
      </p:sp>
      <p:sp>
        <p:nvSpPr>
          <p:cNvPr id="4" name="Platshållare för datum 3"/>
          <p:cNvSpPr>
            <a:spLocks noGrp="1"/>
          </p:cNvSpPr>
          <p:nvPr>
            <p:ph type="dt" sz="half" idx="10"/>
          </p:nvPr>
        </p:nvSpPr>
        <p:spPr/>
        <p:txBody>
          <a:bodyPr/>
          <a:lstStyle/>
          <a:p>
            <a:fld id="{B8A55B58-765D-4E56-A561-1FFBE190F123}" type="datetime1">
              <a:rPr lang="sv-SE" smtClean="0"/>
              <a:t>2024-09-20</a:t>
            </a:fld>
            <a:endParaRPr lang="sv-SE" dirty="0"/>
          </a:p>
        </p:txBody>
      </p:sp>
      <p:sp>
        <p:nvSpPr>
          <p:cNvPr id="5" name="Platshållare för sidfot 4"/>
          <p:cNvSpPr>
            <a:spLocks noGrp="1"/>
          </p:cNvSpPr>
          <p:nvPr>
            <p:ph type="ftr" sz="quarter" idx="11"/>
          </p:nvPr>
        </p:nvSpPr>
        <p:spPr/>
        <p:txBody>
          <a:bodyPr/>
          <a:lstStyle/>
          <a:p>
            <a:r>
              <a:rPr lang="sv-SE" smtClean="0"/>
              <a:t>Sidfot</a:t>
            </a:r>
            <a:endParaRPr lang="sv-SE" dirty="0"/>
          </a:p>
        </p:txBody>
      </p:sp>
      <p:sp>
        <p:nvSpPr>
          <p:cNvPr id="6" name="Platshållare för bildnummer 5"/>
          <p:cNvSpPr>
            <a:spLocks noGrp="1"/>
          </p:cNvSpPr>
          <p:nvPr>
            <p:ph type="sldNum" sz="quarter" idx="12"/>
          </p:nvPr>
        </p:nvSpPr>
        <p:spPr/>
        <p:txBody>
          <a:bodyPr/>
          <a:lstStyle/>
          <a:p>
            <a:fld id="{130DDE8C-17E0-4539-9C15-C1E9D231907F}" type="slidenum">
              <a:rPr lang="sv-SE" smtClean="0"/>
              <a:pPr/>
              <a:t>8</a:t>
            </a:fld>
            <a:endParaRPr lang="sv-SE" dirty="0"/>
          </a:p>
        </p:txBody>
      </p:sp>
    </p:spTree>
    <p:extLst>
      <p:ext uri="{BB962C8B-B14F-4D97-AF65-F5344CB8AC3E}">
        <p14:creationId xmlns:p14="http://schemas.microsoft.com/office/powerpoint/2010/main" val="1665199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marL="41910" indent="0">
              <a:spcAft>
                <a:spcPts val="0"/>
              </a:spcAft>
              <a:buNone/>
            </a:pPr>
            <a:r>
              <a:rPr lang="sv-SE" b="1" kern="0" spc="-10" dirty="0">
                <a:solidFill>
                  <a:srgbClr val="000000"/>
                </a:solidFill>
                <a:latin typeface="Arial" panose="020B0604020202020204" pitchFamily="34" charset="0"/>
                <a:ea typeface="Calibri" panose="020F0502020204030204" pitchFamily="34" charset="0"/>
                <a:cs typeface="Times New Roman" panose="02020603050405020304" pitchFamily="18" charset="0"/>
              </a:rPr>
              <a:t>Länschefsnätverket beslutade:</a:t>
            </a:r>
            <a:endParaRPr lang="sv-SE" kern="100" dirty="0">
              <a:latin typeface="Calibri" panose="020F0502020204030204" pitchFamily="34" charset="0"/>
              <a:ea typeface="Calibri" panose="020F0502020204030204" pitchFamily="34" charset="0"/>
              <a:cs typeface="Times New Roman" panose="02020603050405020304" pitchFamily="18" charset="0"/>
            </a:endParaRPr>
          </a:p>
          <a:p>
            <a:pPr marL="41910" indent="0">
              <a:spcAft>
                <a:spcPts val="0"/>
              </a:spcAft>
              <a:buNone/>
            </a:pPr>
            <a:r>
              <a:rPr lang="sv-SE" b="1" u="sng" kern="0" spc="-10" dirty="0" smtClean="0">
                <a:latin typeface="Arial" panose="020B0604020202020204" pitchFamily="34" charset="0"/>
                <a:ea typeface="Calibri" panose="020F0502020204030204" pitchFamily="34" charset="0"/>
                <a:cs typeface="Times New Roman" panose="02020603050405020304" pitchFamily="18" charset="0"/>
              </a:rPr>
              <a:t>att</a:t>
            </a:r>
            <a:r>
              <a:rPr lang="sv-SE" b="1" kern="0" spc="-10" dirty="0" smtClean="0">
                <a:latin typeface="Arial" panose="020B0604020202020204" pitchFamily="34" charset="0"/>
                <a:ea typeface="Calibri" panose="020F0502020204030204" pitchFamily="34" charset="0"/>
                <a:cs typeface="Times New Roman" panose="02020603050405020304" pitchFamily="18" charset="0"/>
              </a:rPr>
              <a:t> </a:t>
            </a:r>
            <a:r>
              <a:rPr lang="sv-SE" b="1" kern="0" spc="-10" dirty="0">
                <a:latin typeface="Arial" panose="020B0604020202020204" pitchFamily="34" charset="0"/>
                <a:ea typeface="Calibri" panose="020F0502020204030204" pitchFamily="34" charset="0"/>
                <a:cs typeface="Times New Roman" panose="02020603050405020304" pitchFamily="18" charset="0"/>
              </a:rPr>
              <a:t>ge MAS/MAR-nätverket i uppdrag att revidera</a:t>
            </a:r>
            <a:r>
              <a:rPr lang="sv-SE" kern="100" dirty="0">
                <a:latin typeface="Calibri" panose="020F0502020204030204" pitchFamily="34" charset="0"/>
                <a:ea typeface="Calibri" panose="020F0502020204030204" pitchFamily="34" charset="0"/>
                <a:cs typeface="Times New Roman" panose="02020603050405020304" pitchFamily="18" charset="0"/>
              </a:rPr>
              <a:t> </a:t>
            </a:r>
            <a:r>
              <a:rPr lang="sv-SE" b="1" kern="0" spc="-10" dirty="0">
                <a:latin typeface="Arial" panose="020B0604020202020204" pitchFamily="34" charset="0"/>
                <a:ea typeface="Calibri" panose="020F0502020204030204" pitchFamily="34" charset="0"/>
                <a:cs typeface="Times New Roman" panose="02020603050405020304" pitchFamily="18" charset="0"/>
              </a:rPr>
              <a:t>Länsövergripande riktlinje vid övervägande av skyddsåtgärder inom kommunens vård och omsorg.</a:t>
            </a:r>
            <a:endParaRPr lang="sv-SE"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Platshållare för datum 2"/>
          <p:cNvSpPr>
            <a:spLocks noGrp="1"/>
          </p:cNvSpPr>
          <p:nvPr>
            <p:ph type="dt" sz="half" idx="10"/>
          </p:nvPr>
        </p:nvSpPr>
        <p:spPr/>
        <p:txBody>
          <a:bodyPr/>
          <a:lstStyle/>
          <a:p>
            <a:fld id="{9C5C3358-106F-4A3A-8507-6544091CE7EB}" type="datetime1">
              <a:rPr lang="sv-SE" smtClean="0"/>
              <a:t>2024-09-20</a:t>
            </a:fld>
            <a:endParaRPr lang="sv-SE" dirty="0"/>
          </a:p>
        </p:txBody>
      </p:sp>
      <p:sp>
        <p:nvSpPr>
          <p:cNvPr id="4" name="Platshållare för sidfot 3"/>
          <p:cNvSpPr>
            <a:spLocks noGrp="1"/>
          </p:cNvSpPr>
          <p:nvPr>
            <p:ph type="ftr" sz="quarter" idx="11"/>
          </p:nvPr>
        </p:nvSpPr>
        <p:spPr/>
        <p:txBody>
          <a:bodyPr/>
          <a:lstStyle/>
          <a:p>
            <a:r>
              <a:rPr lang="sv-SE" smtClean="0"/>
              <a:t>Sidfot</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9</a:t>
            </a:fld>
            <a:endParaRPr lang="sv-SE" dirty="0"/>
          </a:p>
        </p:txBody>
      </p:sp>
      <p:sp>
        <p:nvSpPr>
          <p:cNvPr id="6" name="Rubrik 5"/>
          <p:cNvSpPr>
            <a:spLocks noGrp="1"/>
          </p:cNvSpPr>
          <p:nvPr>
            <p:ph type="title"/>
          </p:nvPr>
        </p:nvSpPr>
        <p:spPr/>
        <p:txBody>
          <a:bodyPr/>
          <a:lstStyle/>
          <a:p>
            <a:r>
              <a:rPr lang="sv-SE" dirty="0" smtClean="0"/>
              <a:t>Beslut</a:t>
            </a:r>
            <a:endParaRPr lang="sv-SE" dirty="0"/>
          </a:p>
        </p:txBody>
      </p:sp>
    </p:spTree>
    <p:extLst>
      <p:ext uri="{BB962C8B-B14F-4D97-AF65-F5344CB8AC3E}">
        <p14:creationId xmlns:p14="http://schemas.microsoft.com/office/powerpoint/2010/main" val="1913219215"/>
      </p:ext>
    </p:extLst>
  </p:cSld>
  <p:clrMapOvr>
    <a:masterClrMapping/>
  </p:clrMapOvr>
</p:sld>
</file>

<file path=ppt/theme/theme1.xml><?xml version="1.0" encoding="utf-8"?>
<a:theme xmlns:a="http://schemas.openxmlformats.org/drawingml/2006/main" name="VCdag">
  <a:themeElements>
    <a:clrScheme name="RSS Dalarna">
      <a:dk1>
        <a:srgbClr val="000000"/>
      </a:dk1>
      <a:lt1>
        <a:srgbClr val="FFFFFF"/>
      </a:lt1>
      <a:dk2>
        <a:srgbClr val="45907A"/>
      </a:dk2>
      <a:lt2>
        <a:srgbClr val="D5EAE6"/>
      </a:lt2>
      <a:accent1>
        <a:srgbClr val="45907A"/>
      </a:accent1>
      <a:accent2>
        <a:srgbClr val="D5EAE6"/>
      </a:accent2>
      <a:accent3>
        <a:srgbClr val="0074A2"/>
      </a:accent3>
      <a:accent4>
        <a:srgbClr val="DEF0F4"/>
      </a:accent4>
      <a:accent5>
        <a:srgbClr val="EDBC2E"/>
      </a:accent5>
      <a:accent6>
        <a:srgbClr val="FFEC9F"/>
      </a:accent6>
      <a:hlink>
        <a:srgbClr val="0074A2"/>
      </a:hlink>
      <a:folHlink>
        <a:srgbClr val="45907A"/>
      </a:folHlink>
    </a:clrScheme>
    <a:fontScheme name="Lt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td_standard.potx" id="{151680F3-6FC2-4960-B137-648106B7FBF2}" vid="{FDF325D6-299B-47C8-B8D0-086DBBEE1ED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VCdag">
  <a:themeElements>
    <a:clrScheme name="Ltd">
      <a:dk1>
        <a:sysClr val="windowText" lastClr="000000"/>
      </a:dk1>
      <a:lt1>
        <a:sysClr val="window" lastClr="FFFFFF"/>
      </a:lt1>
      <a:dk2>
        <a:srgbClr val="F15060"/>
      </a:dk2>
      <a:lt2>
        <a:srgbClr val="E7E6E6"/>
      </a:lt2>
      <a:accent1>
        <a:srgbClr val="00B4E4"/>
      </a:accent1>
      <a:accent2>
        <a:srgbClr val="28B29A"/>
      </a:accent2>
      <a:accent3>
        <a:srgbClr val="FFD378"/>
      </a:accent3>
      <a:accent4>
        <a:srgbClr val="AEDDEF"/>
      </a:accent4>
      <a:accent5>
        <a:srgbClr val="6ACEC3"/>
      </a:accent5>
      <a:accent6>
        <a:srgbClr val="FAE9BA"/>
      </a:accent6>
      <a:hlink>
        <a:srgbClr val="0074A2"/>
      </a:hlink>
      <a:folHlink>
        <a:srgbClr val="0074A2"/>
      </a:folHlink>
    </a:clrScheme>
    <a:fontScheme name="Lt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td_standard.potx" id="{151680F3-6FC2-4960-B137-648106B7FBF2}" vid="{FDF325D6-299B-47C8-B8D0-086DBBEE1ED8}"/>
    </a:ext>
  </a:extLst>
</a:theme>
</file>

<file path=ppt/theme/theme4.xml><?xml version="1.0" encoding="utf-8"?>
<a:theme xmlns:a="http://schemas.openxmlformats.org/drawingml/2006/main" name="Standard - Röd">
  <a:themeElements>
    <a:clrScheme name="RD23">
      <a:dk1>
        <a:sysClr val="windowText" lastClr="000000"/>
      </a:dk1>
      <a:lt1>
        <a:sysClr val="window" lastClr="FFFFFF"/>
      </a:lt1>
      <a:dk2>
        <a:srgbClr val="595959"/>
      </a:dk2>
      <a:lt2>
        <a:srgbClr val="FBDCE2"/>
      </a:lt2>
      <a:accent1>
        <a:srgbClr val="DB3747"/>
      </a:accent1>
      <a:accent2>
        <a:srgbClr val="168DAF"/>
      </a:accent2>
      <a:accent3>
        <a:srgbClr val="178572"/>
      </a:accent3>
      <a:accent4>
        <a:srgbClr val="FED379"/>
      </a:accent4>
      <a:accent5>
        <a:srgbClr val="F4A9B6"/>
      </a:accent5>
      <a:accent6>
        <a:srgbClr val="93D3E5"/>
      </a:accent6>
      <a:hlink>
        <a:srgbClr val="03577B"/>
      </a:hlink>
      <a:folHlink>
        <a:srgbClr val="03577B"/>
      </a:folHlink>
    </a:clrScheme>
    <a:fontScheme name="RD2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VCdag">
  <a:themeElements>
    <a:clrScheme name="Ltd">
      <a:dk1>
        <a:sysClr val="windowText" lastClr="000000"/>
      </a:dk1>
      <a:lt1>
        <a:sysClr val="window" lastClr="FFFFFF"/>
      </a:lt1>
      <a:dk2>
        <a:srgbClr val="F15060"/>
      </a:dk2>
      <a:lt2>
        <a:srgbClr val="E7E6E6"/>
      </a:lt2>
      <a:accent1>
        <a:srgbClr val="00B4E4"/>
      </a:accent1>
      <a:accent2>
        <a:srgbClr val="28B29A"/>
      </a:accent2>
      <a:accent3>
        <a:srgbClr val="FFD378"/>
      </a:accent3>
      <a:accent4>
        <a:srgbClr val="AEDDEF"/>
      </a:accent4>
      <a:accent5>
        <a:srgbClr val="6ACEC3"/>
      </a:accent5>
      <a:accent6>
        <a:srgbClr val="FAE9BA"/>
      </a:accent6>
      <a:hlink>
        <a:srgbClr val="0074A2"/>
      </a:hlink>
      <a:folHlink>
        <a:srgbClr val="0074A2"/>
      </a:folHlink>
    </a:clrScheme>
    <a:fontScheme name="Lt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td_standard.potx" id="{151680F3-6FC2-4960-B137-648106B7FBF2}" vid="{FDF325D6-299B-47C8-B8D0-086DBBEE1ED8}"/>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8969</TotalTime>
  <Words>4051</Words>
  <Application>Microsoft Office PowerPoint</Application>
  <PresentationFormat>Bredbild</PresentationFormat>
  <Paragraphs>720</Paragraphs>
  <Slides>74</Slides>
  <Notes>32</Notes>
  <HiddenSlides>1</HiddenSlides>
  <MMClips>0</MMClips>
  <ScaleCrop>false</ScaleCrop>
  <HeadingPairs>
    <vt:vector size="6" baseType="variant">
      <vt:variant>
        <vt:lpstr>Använt teckensnitt</vt:lpstr>
      </vt:variant>
      <vt:variant>
        <vt:i4>9</vt:i4>
      </vt:variant>
      <vt:variant>
        <vt:lpstr>Tema</vt:lpstr>
      </vt:variant>
      <vt:variant>
        <vt:i4>5</vt:i4>
      </vt:variant>
      <vt:variant>
        <vt:lpstr>Bildrubriker</vt:lpstr>
      </vt:variant>
      <vt:variant>
        <vt:i4>74</vt:i4>
      </vt:variant>
    </vt:vector>
  </HeadingPairs>
  <TitlesOfParts>
    <vt:vector size="88" baseType="lpstr">
      <vt:lpstr>SimSun</vt:lpstr>
      <vt:lpstr>Aptos</vt:lpstr>
      <vt:lpstr>Aptos Display</vt:lpstr>
      <vt:lpstr>Arial</vt:lpstr>
      <vt:lpstr>Arial Black</vt:lpstr>
      <vt:lpstr>Calibri</vt:lpstr>
      <vt:lpstr>Courier New</vt:lpstr>
      <vt:lpstr>Daytona Condensed</vt:lpstr>
      <vt:lpstr>Times New Roman</vt:lpstr>
      <vt:lpstr>VCdag</vt:lpstr>
      <vt:lpstr>Office-tema</vt:lpstr>
      <vt:lpstr>2_VCdag</vt:lpstr>
      <vt:lpstr>Standard - Röd</vt:lpstr>
      <vt:lpstr>1_VCdag</vt:lpstr>
      <vt:lpstr>Länschefsnätverket</vt:lpstr>
      <vt:lpstr>Dagordning</vt:lpstr>
      <vt:lpstr>Uppföljning ÖK Psykisk hälsa 2024</vt:lpstr>
      <vt:lpstr>Länsdialog 11 oktober</vt:lpstr>
      <vt:lpstr>Länsdialog 11 oktober forts</vt:lpstr>
      <vt:lpstr>Länsdialog 11 oktober forts</vt:lpstr>
      <vt:lpstr>Beslut</vt:lpstr>
      <vt:lpstr>  Beslut: Att uppdrag om revidering av Länsövergripande riktlinje vid övervägande av skyddsåtgärder inom kommunens vård och omsorg ges till MAS/MAR-nätverket    </vt:lpstr>
      <vt:lpstr>Beslut</vt:lpstr>
      <vt:lpstr>Vårdkartan - Länschefsnätverket</vt:lpstr>
      <vt:lpstr>Bakgrund </vt:lpstr>
      <vt:lpstr>Vårdkartan - innehåll</vt:lpstr>
      <vt:lpstr>Framtiden</vt:lpstr>
      <vt:lpstr>Kontaktuppgifter </vt:lpstr>
      <vt:lpstr>Beslut</vt:lpstr>
      <vt:lpstr>Digitalisering i samverkan (DalSam)</vt:lpstr>
      <vt:lpstr>PowerPoint-presentation</vt:lpstr>
      <vt:lpstr>PowerPoint-presentation</vt:lpstr>
      <vt:lpstr>PowerPoint-presentation</vt:lpstr>
      <vt:lpstr>PowerPoint-presentation</vt:lpstr>
      <vt:lpstr>PowerPoint-presentation</vt:lpstr>
      <vt:lpstr>Beslut</vt:lpstr>
      <vt:lpstr>En väg in  - för barn och ungas psykiska hälsa, Dalarna</vt:lpstr>
      <vt:lpstr>Bakgrund till En väg in  – barn och ungas psykiska hälsa </vt:lpstr>
      <vt:lpstr>Uppdrag- En väg in </vt:lpstr>
      <vt:lpstr>Kommunrepresentanter i projektgruppen? </vt:lpstr>
      <vt:lpstr>Kontaktuppgifter </vt:lpstr>
      <vt:lpstr>Beslut</vt:lpstr>
      <vt:lpstr>Vårdplatser utifrån behov</vt:lpstr>
      <vt:lpstr>PowerPoint-presentation</vt:lpstr>
      <vt:lpstr>Vad var målet med projektet kring vårdplatser 2024?</vt:lpstr>
      <vt:lpstr>Utmaningar</vt:lpstr>
      <vt:lpstr>Samarbete kommunerna</vt:lpstr>
      <vt:lpstr>Externa flöden</vt:lpstr>
      <vt:lpstr>Omställningsdirektiv SPAK</vt:lpstr>
      <vt:lpstr>Målbild strategi God och nära vård Nära mellan oss &amp; Nära för alla</vt:lpstr>
      <vt:lpstr>Behov av en ökad samverkan</vt:lpstr>
      <vt:lpstr>Syfte  </vt:lpstr>
      <vt:lpstr>Region Dalarnas framtida kontaktvägar </vt:lpstr>
      <vt:lpstr>Beslut</vt:lpstr>
      <vt:lpstr>Samverkan digitala Hjälpmedel</vt:lpstr>
      <vt:lpstr>PowerPoint-presentation</vt:lpstr>
      <vt:lpstr>Förankring för strategisk riktning i Dalarna</vt:lpstr>
      <vt:lpstr>Exempelprocess för en kommun</vt:lpstr>
      <vt:lpstr>Process vid samverkan</vt:lpstr>
      <vt:lpstr>Vi tänker oss året 2035…</vt:lpstr>
      <vt:lpstr>Vad får vi genom samarbete?</vt:lpstr>
      <vt:lpstr>Samverka för att tillhandahålla ett gemensamt sortiment i hela Dalarna utifrån fyra hörnstenar</vt:lpstr>
      <vt:lpstr>Samverka för att tillhandahålla ett gemensamt sortiment i hela Dalarna utifrån fyra hörnstenar</vt:lpstr>
      <vt:lpstr>Hjälpmedel Dalarna – uppdrag hela Dalarna</vt:lpstr>
      <vt:lpstr>Tidsplan</vt:lpstr>
      <vt:lpstr>Egenavgifter</vt:lpstr>
      <vt:lpstr>Fortsatt väg framåt</vt:lpstr>
      <vt:lpstr>Beslut</vt:lpstr>
      <vt:lpstr>Aktuellt RSS</vt:lpstr>
      <vt:lpstr>Uppdaterad hemsida</vt:lpstr>
      <vt:lpstr>Vad är RSS?</vt:lpstr>
      <vt:lpstr>RSS Dalarnas uppdrag</vt:lpstr>
      <vt:lpstr>Hur stödjer RSS Dalarna utvecklingen av en evidensbaserad praktik?</vt:lpstr>
      <vt:lpstr>RSS Dalarna är en dialogpart för lokala behov</vt:lpstr>
      <vt:lpstr>Hur stödjer RSS Dalarna utvecklingen av samverkan?</vt:lpstr>
      <vt:lpstr>RSS Dalarnas samverkansstruktur och beslutande samverkansorgan  </vt:lpstr>
      <vt:lpstr>Så här ser ärendeberedningen ut i korthet</vt:lpstr>
      <vt:lpstr>Beslutsprocessen inom RSS Dalarna</vt:lpstr>
      <vt:lpstr>En annan del av RSS Dalarnas samverkansstruktur   är regionala grupperingar och nätverk</vt:lpstr>
      <vt:lpstr>Nätverk och grupperingar som RSS Dalarna samverkar med</vt:lpstr>
      <vt:lpstr>RSS Dalarnas verksamhet</vt:lpstr>
      <vt:lpstr>RSS Dalarnas verksamhet</vt:lpstr>
      <vt:lpstr>RSS Dalarnas verksamhetsmål</vt:lpstr>
      <vt:lpstr>Delmål</vt:lpstr>
      <vt:lpstr>PowerPoint-presentation</vt:lpstr>
      <vt:lpstr>PowerPoint-presentation</vt:lpstr>
      <vt:lpstr>Övriga frågor</vt:lpstr>
      <vt:lpstr>Rutin Ärendeberedning LCHNV</vt:lpstr>
    </vt:vector>
  </TitlesOfParts>
  <Company>Landstinget Dalarna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Hälsa och välfärd= RSS- regional samverkans- och stödstruktur</dc:title>
  <dc:creator>RSS Dalarna</dc:creator>
  <cp:lastModifiedBy>Nielsen Stefan /Ledningsstöd och strategi Hälso- och sjukvård Dalarna /Falun</cp:lastModifiedBy>
  <cp:revision>139</cp:revision>
  <dcterms:created xsi:type="dcterms:W3CDTF">2023-03-20T05:57:20Z</dcterms:created>
  <dcterms:modified xsi:type="dcterms:W3CDTF">2024-09-20T14:20:55Z</dcterms:modified>
</cp:coreProperties>
</file>