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2" r:id="rId6"/>
  </p:sldMasterIdLst>
  <p:notesMasterIdLst>
    <p:notesMasterId r:id="rId12"/>
  </p:notesMasterIdLst>
  <p:handoutMasterIdLst>
    <p:handoutMasterId r:id="rId13"/>
  </p:handoutMasterIdLst>
  <p:sldIdLst>
    <p:sldId id="279" r:id="rId7"/>
    <p:sldId id="280" r:id="rId8"/>
    <p:sldId id="281" r:id="rId9"/>
    <p:sldId id="282" r:id="rId10"/>
    <p:sldId id="283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2C1026F7-0088-4477-B73C-1312E64D82C6}">
          <p14:sldIdLst>
            <p14:sldId id="279"/>
            <p14:sldId id="280"/>
            <p14:sldId id="281"/>
            <p14:sldId id="282"/>
            <p14:sldId id="28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0" autoAdjust="0"/>
    <p:restoredTop sz="96265" autoAdjust="0"/>
  </p:normalViewPr>
  <p:slideViewPr>
    <p:cSldViewPr snapToGrid="0">
      <p:cViewPr>
        <p:scale>
          <a:sx n="75" d="100"/>
          <a:sy n="75" d="100"/>
        </p:scale>
        <p:origin x="854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78FD9-274F-45DD-8681-13E82509E9F5}" type="datetimeFigureOut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2021-11-18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D47A8-29E2-4799-924A-9047124D4761}" type="slidenum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4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E94DB4-BC2A-49E2-AD0D-3F1E0B6714A7}" type="datetimeFigureOut">
              <a:rPr lang="sv-SE" smtClean="0"/>
              <a:pPr/>
              <a:t>2021-11-18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33D500-1297-4EDE-B9F8-A261B42E5E1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904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08498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7909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5382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 smtClean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FC5DA319-72F1-4F70-9BE7-0CBB4F12E5D2}" type="datetime1">
              <a:rPr lang="sv-SE" smtClean="0"/>
              <a:t>2021-11-18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78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A36EF070-D4A1-4BBC-95E2-C540A084EC01}" type="datetime1">
              <a:rPr lang="sv-SE" smtClean="0"/>
              <a:t>2021-11-18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37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775DD86-983D-4097-A028-87EAC6BF841B}" type="datetime1">
              <a:rPr lang="sv-SE" smtClean="0"/>
              <a:t>2021-11-18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51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21684484-201B-44CD-9746-00FED4EFCD5B}" type="datetime1">
              <a:rPr lang="sv-SE" smtClean="0"/>
              <a:t>2021-11-18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71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33C59008-A271-48C6-B77D-A5EBCC61C08A}" type="datetime1">
              <a:rPr lang="sv-SE" smtClean="0"/>
              <a:t>2021-11-18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9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0905C11-AE40-4DD3-B577-1575C80BAAED}" type="datetime1">
              <a:rPr lang="sv-SE" smtClean="0"/>
              <a:t>2021-11-18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99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B4152674-6AB9-4668-8AED-4226128661A6}" type="datetime1">
              <a:rPr lang="sv-SE" smtClean="0"/>
              <a:t>2021-11-18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62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6401B1E7-2B4C-4E93-9B83-9D444BAB3785}" type="datetime1">
              <a:rPr lang="sv-SE" smtClean="0"/>
              <a:t>2021-11-18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5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037B5D3-587F-424B-B03D-31C4263C7226}" type="datetime1">
              <a:rPr lang="sv-SE" smtClean="0"/>
              <a:t>2021-11-18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07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FF4FD-A897-495D-BDCD-BC1A3ECAF875}" type="datetime1">
              <a:rPr lang="sv-SE" smtClean="0"/>
              <a:t>2021-11-18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20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383807"/>
            <a:ext cx="9144000" cy="3241878"/>
          </a:xfrm>
        </p:spPr>
        <p:txBody>
          <a:bodyPr>
            <a:normAutofit/>
          </a:bodyPr>
          <a:lstStyle/>
          <a:p>
            <a:r>
              <a:rPr lang="sv-SE" sz="3600" dirty="0" smtClean="0"/>
              <a:t>Länschefsnätverket 19 november 2021</a:t>
            </a:r>
            <a:endParaRPr lang="sv-SE" sz="36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47540"/>
            <a:ext cx="9144000" cy="1790699"/>
          </a:xfrm>
        </p:spPr>
        <p:txBody>
          <a:bodyPr>
            <a:normAutofit/>
          </a:bodyPr>
          <a:lstStyle/>
          <a:p>
            <a:r>
              <a:rPr lang="sv-SE" sz="1800" dirty="0" smtClean="0"/>
              <a:t>Tanja Mårtensson</a:t>
            </a:r>
          </a:p>
          <a:p>
            <a:r>
              <a:rPr lang="sv-SE" sz="1800" dirty="0" smtClean="0"/>
              <a:t>Chef Hälsa och välfärd (RSS Dalarna)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335734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v-SE" b="0" dirty="0"/>
              <a:t/>
            </a:r>
            <a:br>
              <a:rPr lang="sv-SE" b="0" dirty="0"/>
            </a:br>
            <a:r>
              <a:rPr lang="sv-SE" dirty="0"/>
              <a:t>Fortsättning efter </a:t>
            </a:r>
            <a:r>
              <a:rPr lang="sv-SE" dirty="0" smtClean="0"/>
              <a:t>färdplan </a:t>
            </a:r>
            <a:r>
              <a:rPr lang="sv-SE" dirty="0"/>
              <a:t>för god och nära vård </a:t>
            </a:r>
            <a:r>
              <a:rPr lang="sv-SE" b="0" dirty="0"/>
              <a:t/>
            </a:r>
            <a:br>
              <a:rPr lang="sv-SE" b="0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b="1" dirty="0" smtClean="0"/>
              <a:t>Strategi- Mål och </a:t>
            </a:r>
            <a:r>
              <a:rPr lang="sv-SE" b="1" dirty="0" smtClean="0"/>
              <a:t>f</a:t>
            </a:r>
            <a:r>
              <a:rPr lang="sv-SE" b="1" dirty="0" smtClean="0"/>
              <a:t>ärdplan under </a:t>
            </a:r>
            <a:r>
              <a:rPr lang="sv-SE" dirty="0" smtClean="0"/>
              <a:t>slutförande</a:t>
            </a:r>
            <a:r>
              <a:rPr lang="sv-SE" dirty="0" smtClean="0"/>
              <a:t>. </a:t>
            </a:r>
            <a:r>
              <a:rPr lang="sv-SE" dirty="0" smtClean="0"/>
              <a:t>Avsnitt om uppföljning</a:t>
            </a:r>
            <a:r>
              <a:rPr lang="sv-SE" dirty="0" smtClean="0"/>
              <a:t>, </a:t>
            </a:r>
            <a:r>
              <a:rPr lang="sv-SE" dirty="0" smtClean="0"/>
              <a:t>nyckeltal, aktiviteter, implementering </a:t>
            </a:r>
            <a:r>
              <a:rPr lang="sv-SE" dirty="0" smtClean="0"/>
              <a:t>och systemledning</a:t>
            </a:r>
            <a:r>
              <a:rPr lang="sv-SE" dirty="0" smtClean="0"/>
              <a:t>. Uppmuntran till arbete med lokala färdplaner likt LÖK. Regionalt stöd kommer utformas. </a:t>
            </a:r>
          </a:p>
          <a:p>
            <a:r>
              <a:rPr lang="sv-SE" dirty="0" smtClean="0"/>
              <a:t>Viktiga avsnitt kommuniceras </a:t>
            </a:r>
            <a:r>
              <a:rPr lang="sv-SE" b="1" dirty="0" smtClean="0"/>
              <a:t>på nästa LCHNV 17 dec</a:t>
            </a:r>
            <a:r>
              <a:rPr lang="sv-SE" dirty="0" smtClean="0"/>
              <a:t>. </a:t>
            </a:r>
            <a:endParaRPr lang="sv-SE" dirty="0" smtClean="0"/>
          </a:p>
          <a:p>
            <a:r>
              <a:rPr lang="sv-SE" b="1" dirty="0" smtClean="0"/>
              <a:t>Besluten:</a:t>
            </a:r>
          </a:p>
          <a:p>
            <a:pPr marL="0" indent="0">
              <a:buNone/>
            </a:pPr>
            <a:r>
              <a:rPr lang="sv-SE" b="1" dirty="0" smtClean="0"/>
              <a:t>- </a:t>
            </a:r>
            <a:r>
              <a:rPr lang="sv-SE" b="1" dirty="0" smtClean="0"/>
              <a:t>LCHNV </a:t>
            </a:r>
            <a:r>
              <a:rPr lang="sv-SE" b="1" dirty="0"/>
              <a:t>28 jan 2022 </a:t>
            </a:r>
            <a:r>
              <a:rPr lang="sv-SE" b="1" i="1" dirty="0" smtClean="0"/>
              <a:t>Beslut om godkänna strategi-mål och färdplan</a:t>
            </a:r>
            <a:endParaRPr lang="sv-SE" dirty="0" smtClean="0"/>
          </a:p>
          <a:p>
            <a:pPr>
              <a:buFontTx/>
              <a:buChar char="-"/>
            </a:pPr>
            <a:r>
              <a:rPr lang="sv-SE" b="1" dirty="0" smtClean="0"/>
              <a:t>VFR 23 feb </a:t>
            </a:r>
            <a:r>
              <a:rPr lang="sv-SE" b="1" i="1" dirty="0" smtClean="0"/>
              <a:t>Beslut om rekommendation</a:t>
            </a:r>
            <a:r>
              <a:rPr lang="sv-SE" b="1" dirty="0" smtClean="0"/>
              <a:t>	</a:t>
            </a:r>
            <a:r>
              <a:rPr lang="sv-SE" b="1" dirty="0" smtClean="0"/>
              <a:t> </a:t>
            </a:r>
          </a:p>
          <a:p>
            <a:pPr>
              <a:buFontTx/>
              <a:buChar char="-"/>
            </a:pPr>
            <a:r>
              <a:rPr lang="sv-SE" b="1" dirty="0" smtClean="0"/>
              <a:t>Kommuner och region- fullmäktige eller nämnd olika</a:t>
            </a:r>
            <a:endParaRPr lang="sv-SE" b="1" dirty="0" smtClean="0"/>
          </a:p>
          <a:p>
            <a:r>
              <a:rPr lang="sv-SE" b="1" dirty="0" smtClean="0"/>
              <a:t>Rekrytering ”Projektledare </a:t>
            </a:r>
            <a:r>
              <a:rPr lang="sv-SE" b="1" dirty="0" smtClean="0"/>
              <a:t>GNV för Dalarnas </a:t>
            </a:r>
            <a:r>
              <a:rPr lang="sv-SE" b="1" dirty="0" smtClean="0"/>
              <a:t>kommuner”- ev. omtag.</a:t>
            </a:r>
            <a:endParaRPr lang="sv-SE" b="1" dirty="0" smtClean="0"/>
          </a:p>
          <a:p>
            <a:r>
              <a:rPr lang="sv-SE" b="1" dirty="0" smtClean="0"/>
              <a:t>Gemensam </a:t>
            </a:r>
            <a:r>
              <a:rPr lang="sv-SE" b="1" dirty="0" err="1" smtClean="0"/>
              <a:t>kommunikationsstrateg</a:t>
            </a:r>
            <a:r>
              <a:rPr lang="sv-SE" b="1" dirty="0" smtClean="0"/>
              <a:t> GNV </a:t>
            </a:r>
            <a:r>
              <a:rPr lang="sv-SE" b="1" dirty="0" smtClean="0"/>
              <a:t>anställd</a:t>
            </a:r>
            <a:endParaRPr lang="sv-SE" b="1" dirty="0" smtClean="0"/>
          </a:p>
          <a:p>
            <a:r>
              <a:rPr lang="sv-SE" b="1" dirty="0" smtClean="0"/>
              <a:t>Tätt </a:t>
            </a:r>
            <a:r>
              <a:rPr lang="sv-SE" b="1" dirty="0" smtClean="0"/>
              <a:t>samarbete RSS och </a:t>
            </a:r>
            <a:r>
              <a:rPr lang="sv-SE" b="1" dirty="0" err="1" smtClean="0"/>
              <a:t>RDs</a:t>
            </a:r>
            <a:r>
              <a:rPr lang="sv-SE" b="1" dirty="0" smtClean="0"/>
              <a:t> </a:t>
            </a:r>
            <a:r>
              <a:rPr lang="sv-SE" b="1" dirty="0" smtClean="0"/>
              <a:t>GNV-avdelning. </a:t>
            </a:r>
            <a:endParaRPr lang="sv-SE" b="1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567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Insatser med stöd av länsgemensamma statsbidrag ÖK psykisk hälsa 2022 </a:t>
            </a:r>
            <a:r>
              <a:rPr lang="sv-SE" sz="3200" dirty="0" smtClean="0"/>
              <a:t>(preliminärt)</a:t>
            </a:r>
            <a:endParaRPr lang="sv-SE" sz="32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2021-11-18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3</a:t>
            </a:fld>
            <a:endParaRPr lang="sv-SE" dirty="0"/>
          </a:p>
        </p:txBody>
      </p:sp>
      <p:sp>
        <p:nvSpPr>
          <p:cNvPr id="7" name="Platshållare för innehåll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b="1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b="1" dirty="0" smtClean="0"/>
              <a:t>ÖK psykisk hälsa</a:t>
            </a:r>
            <a:endParaRPr lang="sv-SE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sv-SE" b="1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b="1" dirty="0"/>
          </a:p>
        </p:txBody>
      </p:sp>
      <p:sp>
        <p:nvSpPr>
          <p:cNvPr id="8" name="Högerpil 7"/>
          <p:cNvSpPr/>
          <p:nvPr/>
        </p:nvSpPr>
        <p:spPr>
          <a:xfrm>
            <a:off x="3524457" y="2247791"/>
            <a:ext cx="1334199" cy="484632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solidFill>
                <a:schemeClr val="tx1"/>
              </a:solidFill>
            </a:endParaRPr>
          </a:p>
        </p:txBody>
      </p:sp>
      <p:sp>
        <p:nvSpPr>
          <p:cNvPr id="9" name="Rektangel med rundade hörn 8"/>
          <p:cNvSpPr/>
          <p:nvPr/>
        </p:nvSpPr>
        <p:spPr>
          <a:xfrm>
            <a:off x="4894995" y="2015094"/>
            <a:ext cx="1421788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>
                <a:solidFill>
                  <a:schemeClr val="tx1"/>
                </a:solidFill>
              </a:rPr>
              <a:t>Samsjuklighet</a:t>
            </a:r>
            <a:endParaRPr lang="sv-SE" sz="1200" b="1" dirty="0">
              <a:solidFill>
                <a:schemeClr val="tx1"/>
              </a:solidFill>
            </a:endParaRPr>
          </a:p>
        </p:txBody>
      </p:sp>
      <p:sp>
        <p:nvSpPr>
          <p:cNvPr id="10" name="Rektangel med rundade hörn 9"/>
          <p:cNvSpPr/>
          <p:nvPr/>
        </p:nvSpPr>
        <p:spPr>
          <a:xfrm>
            <a:off x="6357392" y="2018805"/>
            <a:ext cx="1615174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>
                <a:solidFill>
                  <a:schemeClr val="tx1"/>
                </a:solidFill>
              </a:rPr>
              <a:t>Brukarmedverkan</a:t>
            </a:r>
            <a:endParaRPr lang="sv-SE" sz="1200" b="1" dirty="0">
              <a:solidFill>
                <a:schemeClr val="tx1"/>
              </a:solidFill>
            </a:endParaRPr>
          </a:p>
        </p:txBody>
      </p:sp>
      <p:sp>
        <p:nvSpPr>
          <p:cNvPr id="11" name="Rektangel med rundade hörn 10"/>
          <p:cNvSpPr/>
          <p:nvPr/>
        </p:nvSpPr>
        <p:spPr>
          <a:xfrm>
            <a:off x="8011040" y="2015094"/>
            <a:ext cx="1517424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>
                <a:solidFill>
                  <a:schemeClr val="tx1"/>
                </a:solidFill>
              </a:rPr>
              <a:t>Suicidprevention</a:t>
            </a:r>
            <a:endParaRPr lang="sv-SE" sz="1200" b="1" dirty="0">
              <a:solidFill>
                <a:schemeClr val="tx1"/>
              </a:solidFill>
            </a:endParaRPr>
          </a:p>
        </p:txBody>
      </p:sp>
      <p:sp>
        <p:nvSpPr>
          <p:cNvPr id="12" name="Rektangel med rundade hörn 11"/>
          <p:cNvSpPr/>
          <p:nvPr/>
        </p:nvSpPr>
        <p:spPr>
          <a:xfrm>
            <a:off x="9608162" y="2015094"/>
            <a:ext cx="1421788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err="1" smtClean="0">
                <a:solidFill>
                  <a:schemeClr val="tx1"/>
                </a:solidFill>
              </a:rPr>
              <a:t>Ungdomsmot</a:t>
            </a:r>
            <a:r>
              <a:rPr lang="sv-SE" sz="1200" b="1" dirty="0" smtClean="0">
                <a:solidFill>
                  <a:schemeClr val="tx1"/>
                </a:solidFill>
              </a:rPr>
              <a:t>-tagningar</a:t>
            </a:r>
            <a:endParaRPr lang="sv-SE" sz="1200" b="1" dirty="0">
              <a:solidFill>
                <a:schemeClr val="tx1"/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5077773" y="3179412"/>
            <a:ext cx="101822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v-SE" dirty="0"/>
              <a:t>5</a:t>
            </a:r>
            <a:r>
              <a:rPr lang="sv-SE" dirty="0" smtClean="0"/>
              <a:t>, 5 mkr</a:t>
            </a:r>
            <a:endParaRPr lang="sv-SE" dirty="0"/>
          </a:p>
        </p:txBody>
      </p:sp>
      <p:sp>
        <p:nvSpPr>
          <p:cNvPr id="13" name="textruta 12"/>
          <p:cNvSpPr txBox="1"/>
          <p:nvPr/>
        </p:nvSpPr>
        <p:spPr>
          <a:xfrm>
            <a:off x="6784105" y="3175257"/>
            <a:ext cx="76174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v-SE" dirty="0" smtClean="0"/>
              <a:t>1 mkr</a:t>
            </a:r>
            <a:endParaRPr lang="sv-SE" dirty="0"/>
          </a:p>
        </p:txBody>
      </p:sp>
      <p:sp>
        <p:nvSpPr>
          <p:cNvPr id="14" name="textruta 13"/>
          <p:cNvSpPr txBox="1"/>
          <p:nvPr/>
        </p:nvSpPr>
        <p:spPr>
          <a:xfrm>
            <a:off x="8333538" y="3185340"/>
            <a:ext cx="95410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v-SE" dirty="0" smtClean="0"/>
              <a:t>7,6 mkr</a:t>
            </a:r>
            <a:endParaRPr lang="sv-SE" dirty="0"/>
          </a:p>
        </p:txBody>
      </p:sp>
      <p:sp>
        <p:nvSpPr>
          <p:cNvPr id="15" name="textruta 14"/>
          <p:cNvSpPr txBox="1"/>
          <p:nvPr/>
        </p:nvSpPr>
        <p:spPr>
          <a:xfrm>
            <a:off x="9842002" y="3203927"/>
            <a:ext cx="95410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v-SE" dirty="0"/>
              <a:t>3</a:t>
            </a:r>
            <a:r>
              <a:rPr lang="sv-SE" dirty="0" smtClean="0"/>
              <a:t>,3 mkr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074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med rundade hörn 2"/>
          <p:cNvSpPr/>
          <p:nvPr/>
        </p:nvSpPr>
        <p:spPr>
          <a:xfrm>
            <a:off x="5721275" y="4393011"/>
            <a:ext cx="2217870" cy="11256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rgbClr val="FF0000"/>
                </a:solidFill>
              </a:rPr>
              <a:t>Särskilda insatser med stöd av ÖK psykisk hälsa</a:t>
            </a:r>
            <a:endParaRPr lang="sv-SE" dirty="0"/>
          </a:p>
        </p:txBody>
      </p:sp>
      <p:sp>
        <p:nvSpPr>
          <p:cNvPr id="4" name="Rektangel med rundade hörn 3"/>
          <p:cNvSpPr/>
          <p:nvPr/>
        </p:nvSpPr>
        <p:spPr>
          <a:xfrm>
            <a:off x="3621951" y="466354"/>
            <a:ext cx="2536529" cy="14630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rgbClr val="FF0000"/>
                </a:solidFill>
              </a:rPr>
              <a:t>Implementering </a:t>
            </a:r>
            <a:r>
              <a:rPr lang="sv-SE" dirty="0">
                <a:solidFill>
                  <a:srgbClr val="FF0000"/>
                </a:solidFill>
              </a:rPr>
              <a:t>av regional ÖK missbruk/beroende + VIP</a:t>
            </a:r>
            <a:endParaRPr lang="sv-SE" dirty="0"/>
          </a:p>
        </p:txBody>
      </p:sp>
      <p:sp>
        <p:nvSpPr>
          <p:cNvPr id="5" name="Rektangel med rundade hörn 4"/>
          <p:cNvSpPr/>
          <p:nvPr/>
        </p:nvSpPr>
        <p:spPr>
          <a:xfrm>
            <a:off x="6290580" y="2151529"/>
            <a:ext cx="1961388" cy="12192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rgbClr val="FF0000"/>
                </a:solidFill>
              </a:rPr>
              <a:t>Övergripande stöd för implementering</a:t>
            </a:r>
            <a:endParaRPr lang="sv-SE" dirty="0"/>
          </a:p>
        </p:txBody>
      </p:sp>
      <p:sp>
        <p:nvSpPr>
          <p:cNvPr id="9" name="Rektangel med rundade hörn 8"/>
          <p:cNvSpPr/>
          <p:nvPr/>
        </p:nvSpPr>
        <p:spPr>
          <a:xfrm>
            <a:off x="1142574" y="3961136"/>
            <a:ext cx="2011682" cy="12655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 smtClean="0">
                <a:solidFill>
                  <a:srgbClr val="FF0000"/>
                </a:solidFill>
              </a:rPr>
              <a:t>Barn </a:t>
            </a:r>
            <a:r>
              <a:rPr lang="sv-SE" dirty="0">
                <a:solidFill>
                  <a:srgbClr val="FF0000"/>
                </a:solidFill>
              </a:rPr>
              <a:t>och unga</a:t>
            </a:r>
          </a:p>
        </p:txBody>
      </p:sp>
      <p:grpSp>
        <p:nvGrpSpPr>
          <p:cNvPr id="11" name="Grupp 10"/>
          <p:cNvGrpSpPr/>
          <p:nvPr/>
        </p:nvGrpSpPr>
        <p:grpSpPr>
          <a:xfrm>
            <a:off x="1113756" y="1425118"/>
            <a:ext cx="1967968" cy="1344680"/>
            <a:chOff x="4618707" y="583402"/>
            <a:chExt cx="1062147" cy="675837"/>
          </a:xfrm>
        </p:grpSpPr>
        <p:sp>
          <p:nvSpPr>
            <p:cNvPr id="12" name="Rektangel med rundade hörn 11"/>
            <p:cNvSpPr/>
            <p:nvPr/>
          </p:nvSpPr>
          <p:spPr>
            <a:xfrm>
              <a:off x="4641104" y="583402"/>
              <a:ext cx="1039750" cy="675837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textruta 12"/>
            <p:cNvSpPr txBox="1"/>
            <p:nvPr/>
          </p:nvSpPr>
          <p:spPr>
            <a:xfrm>
              <a:off x="4618707" y="623811"/>
              <a:ext cx="973766" cy="6098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kern="1200" dirty="0">
                  <a:solidFill>
                    <a:srgbClr val="FF0000"/>
                  </a:solidFill>
                </a:rPr>
                <a:t>Behovsanalys</a:t>
              </a:r>
              <a:endParaRPr lang="sv-SE" kern="1200" dirty="0"/>
            </a:p>
          </p:txBody>
        </p:sp>
      </p:grpSp>
      <p:sp>
        <p:nvSpPr>
          <p:cNvPr id="14" name="Ellips 13"/>
          <p:cNvSpPr/>
          <p:nvPr/>
        </p:nvSpPr>
        <p:spPr>
          <a:xfrm>
            <a:off x="3575123" y="2389993"/>
            <a:ext cx="2536529" cy="183059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1"/>
                </a:solidFill>
              </a:rPr>
              <a:t>Löpande revidering av regional </a:t>
            </a:r>
            <a:r>
              <a:rPr lang="sv-SE" sz="1600" dirty="0">
                <a:solidFill>
                  <a:schemeClr val="tx1"/>
                </a:solidFill>
              </a:rPr>
              <a:t>handlingsplan psykisk </a:t>
            </a:r>
            <a:r>
              <a:rPr lang="sv-SE" sz="1600" dirty="0" smtClean="0">
                <a:solidFill>
                  <a:schemeClr val="tx1"/>
                </a:solidFill>
              </a:rPr>
              <a:t>hälsa 2021-2023</a:t>
            </a:r>
            <a:endParaRPr lang="sv-SE" sz="1600" i="1" dirty="0">
              <a:solidFill>
                <a:schemeClr val="tx1"/>
              </a:solidFill>
            </a:endParaRPr>
          </a:p>
        </p:txBody>
      </p:sp>
      <p:sp>
        <p:nvSpPr>
          <p:cNvPr id="15" name="Rektangel 14"/>
          <p:cNvSpPr/>
          <p:nvPr/>
        </p:nvSpPr>
        <p:spPr>
          <a:xfrm>
            <a:off x="9846016" y="5059319"/>
            <a:ext cx="1591730" cy="916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v-SE" sz="1400" dirty="0" err="1" smtClean="0">
                <a:solidFill>
                  <a:schemeClr val="tx1"/>
                </a:solidFill>
              </a:rPr>
              <a:t>Ungdoms-mottagningar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16" name="Rektangel 15"/>
          <p:cNvSpPr/>
          <p:nvPr/>
        </p:nvSpPr>
        <p:spPr>
          <a:xfrm>
            <a:off x="9846016" y="3835739"/>
            <a:ext cx="1506982" cy="9591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chemeClr val="tx1"/>
                </a:solidFill>
              </a:rPr>
              <a:t>Brukarinflytande och MHFA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17" name="Rektangel 16"/>
          <p:cNvSpPr/>
          <p:nvPr/>
        </p:nvSpPr>
        <p:spPr>
          <a:xfrm>
            <a:off x="8162876" y="5061473"/>
            <a:ext cx="1504212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tx1"/>
                </a:solidFill>
              </a:rPr>
              <a:t>Suicidprevention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18" name="Rektangel 17"/>
          <p:cNvSpPr/>
          <p:nvPr/>
        </p:nvSpPr>
        <p:spPr>
          <a:xfrm>
            <a:off x="8118073" y="3880484"/>
            <a:ext cx="1549015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chemeClr val="tx1"/>
                </a:solidFill>
              </a:rPr>
              <a:t>Fokusområde </a:t>
            </a:r>
            <a:r>
              <a:rPr lang="sv-SE" sz="1400" dirty="0" smtClean="0"/>
              <a:t>Samsjuklighet</a:t>
            </a:r>
            <a:endParaRPr lang="sv-SE" sz="1400" dirty="0"/>
          </a:p>
        </p:txBody>
      </p:sp>
      <p:sp>
        <p:nvSpPr>
          <p:cNvPr id="20" name="Rektangel 19"/>
          <p:cNvSpPr/>
          <p:nvPr/>
        </p:nvSpPr>
        <p:spPr>
          <a:xfrm>
            <a:off x="234695" y="376339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dirty="0">
                <a:solidFill>
                  <a:schemeClr val="tx1"/>
                </a:solidFill>
              </a:rPr>
              <a:t>En samlad </a:t>
            </a:r>
            <a:r>
              <a:rPr lang="sv-SE" sz="1400" dirty="0" smtClean="0">
                <a:solidFill>
                  <a:schemeClr val="tx1"/>
                </a:solidFill>
              </a:rPr>
              <a:t>UH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21" name="Rektangel 20"/>
          <p:cNvSpPr/>
          <p:nvPr/>
        </p:nvSpPr>
        <p:spPr>
          <a:xfrm>
            <a:off x="262674" y="5030996"/>
            <a:ext cx="107363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chemeClr val="tx1"/>
                </a:solidFill>
              </a:rPr>
              <a:t>Utredning ”Mini-Maria</a:t>
            </a:r>
            <a:r>
              <a:rPr lang="sv-SE" sz="1400" dirty="0">
                <a:solidFill>
                  <a:schemeClr val="tx1"/>
                </a:solidFill>
              </a:rPr>
              <a:t>”</a:t>
            </a:r>
          </a:p>
        </p:txBody>
      </p:sp>
      <p:cxnSp>
        <p:nvCxnSpPr>
          <p:cNvPr id="23" name="Rak pilkoppling 22"/>
          <p:cNvCxnSpPr/>
          <p:nvPr/>
        </p:nvCxnSpPr>
        <p:spPr>
          <a:xfrm flipV="1">
            <a:off x="2666198" y="3550371"/>
            <a:ext cx="959998" cy="58415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k pilkoppling 23"/>
          <p:cNvCxnSpPr>
            <a:endCxn id="14" idx="1"/>
          </p:cNvCxnSpPr>
          <p:nvPr/>
        </p:nvCxnSpPr>
        <p:spPr>
          <a:xfrm>
            <a:off x="3081724" y="2256576"/>
            <a:ext cx="864865" cy="40150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pilkoppling 24"/>
          <p:cNvCxnSpPr/>
          <p:nvPr/>
        </p:nvCxnSpPr>
        <p:spPr>
          <a:xfrm>
            <a:off x="4711854" y="1868150"/>
            <a:ext cx="0" cy="53251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k pilkoppling 35"/>
          <p:cNvCxnSpPr>
            <a:endCxn id="14" idx="7"/>
          </p:cNvCxnSpPr>
          <p:nvPr/>
        </p:nvCxnSpPr>
        <p:spPr>
          <a:xfrm flipH="1">
            <a:off x="5740186" y="2389992"/>
            <a:ext cx="550394" cy="2680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k pilkoppling 36"/>
          <p:cNvCxnSpPr/>
          <p:nvPr/>
        </p:nvCxnSpPr>
        <p:spPr>
          <a:xfrm flipH="1" flipV="1">
            <a:off x="5852160" y="3835739"/>
            <a:ext cx="660877" cy="55727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Nedåtpil 46"/>
          <p:cNvSpPr/>
          <p:nvPr/>
        </p:nvSpPr>
        <p:spPr>
          <a:xfrm>
            <a:off x="4611174" y="4245018"/>
            <a:ext cx="558085" cy="1480373"/>
          </a:xfrm>
          <a:prstGeom prst="downArrow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Rektangel 47"/>
          <p:cNvSpPr/>
          <p:nvPr/>
        </p:nvSpPr>
        <p:spPr>
          <a:xfrm>
            <a:off x="1888320" y="5822703"/>
            <a:ext cx="6274556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Underlag för prioriteringar och genomförande av konkreta åtgärder.  </a:t>
            </a:r>
          </a:p>
        </p:txBody>
      </p:sp>
      <p:sp>
        <p:nvSpPr>
          <p:cNvPr id="39" name="Vågrät rullning 38"/>
          <p:cNvSpPr/>
          <p:nvPr/>
        </p:nvSpPr>
        <p:spPr>
          <a:xfrm>
            <a:off x="7939145" y="86392"/>
            <a:ext cx="3872184" cy="1896485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 smtClean="0">
                <a:solidFill>
                  <a:schemeClr val="tx2"/>
                </a:solidFill>
              </a:rPr>
              <a:t>Pågående samverkansuppdrag inom områdena psykisk </a:t>
            </a:r>
            <a:r>
              <a:rPr lang="sv-SE" b="1" dirty="0">
                <a:solidFill>
                  <a:schemeClr val="tx2"/>
                </a:solidFill>
              </a:rPr>
              <a:t>hälsa och missbruk och </a:t>
            </a:r>
            <a:r>
              <a:rPr lang="sv-SE" b="1" dirty="0" smtClean="0">
                <a:solidFill>
                  <a:schemeClr val="tx2"/>
                </a:solidFill>
              </a:rPr>
              <a:t>beroende inom RSS (dec 2020)</a:t>
            </a:r>
          </a:p>
        </p:txBody>
      </p:sp>
      <p:sp>
        <p:nvSpPr>
          <p:cNvPr id="7" name="Nedåtpil 6"/>
          <p:cNvSpPr/>
          <p:nvPr/>
        </p:nvSpPr>
        <p:spPr>
          <a:xfrm rot="18765242">
            <a:off x="762000" y="9144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/>
          <p:cNvSpPr txBox="1"/>
          <p:nvPr/>
        </p:nvSpPr>
        <p:spPr>
          <a:xfrm>
            <a:off x="366410" y="318128"/>
            <a:ext cx="2840696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400" dirty="0" smtClean="0"/>
              <a:t>Resultat stämts av med </a:t>
            </a:r>
            <a:r>
              <a:rPr lang="sv-SE" sz="1400" dirty="0" err="1" smtClean="0"/>
              <a:t>Refgrupp</a:t>
            </a:r>
            <a:r>
              <a:rPr lang="sv-SE" sz="1400" dirty="0" smtClean="0"/>
              <a:t> Resultat och förslag på fortsatta prioriteringar (SU) </a:t>
            </a:r>
            <a:endParaRPr lang="sv-SE" sz="1400" dirty="0"/>
          </a:p>
        </p:txBody>
      </p:sp>
      <p:sp>
        <p:nvSpPr>
          <p:cNvPr id="30" name="textruta 29"/>
          <p:cNvSpPr txBox="1"/>
          <p:nvPr/>
        </p:nvSpPr>
        <p:spPr>
          <a:xfrm>
            <a:off x="6083217" y="831859"/>
            <a:ext cx="2055930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600" dirty="0" smtClean="0"/>
              <a:t>Workshops för ”</a:t>
            </a:r>
            <a:r>
              <a:rPr lang="sv-SE" sz="1600" dirty="0" err="1" smtClean="0"/>
              <a:t>faciliterare</a:t>
            </a:r>
            <a:r>
              <a:rPr lang="sv-SE" sz="1600" dirty="0" smtClean="0"/>
              <a:t>” av LÖK</a:t>
            </a:r>
          </a:p>
          <a:p>
            <a:r>
              <a:rPr lang="sv-SE" sz="1600" dirty="0" smtClean="0"/>
              <a:t>Mallen i RÖK används</a:t>
            </a:r>
          </a:p>
          <a:p>
            <a:endParaRPr lang="sv-SE" sz="1600" dirty="0"/>
          </a:p>
        </p:txBody>
      </p:sp>
      <p:sp>
        <p:nvSpPr>
          <p:cNvPr id="31" name="textruta 30"/>
          <p:cNvSpPr txBox="1"/>
          <p:nvPr/>
        </p:nvSpPr>
        <p:spPr>
          <a:xfrm>
            <a:off x="1221799" y="4888031"/>
            <a:ext cx="2292357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400" dirty="0" smtClean="0"/>
              <a:t>Nulägesanalys andra verksamheter till samma målgrupp, identifierar behov. 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2916598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Insatser med stöd av länsgemensamma statsbidrag ÖK psykisk hälsa 2022 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2021-11-18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7" name="Platshållare för innehåll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b="1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b="1" dirty="0" smtClean="0"/>
              <a:t>ÖK psykisk hälsa</a:t>
            </a:r>
            <a:endParaRPr lang="sv-SE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sv-SE" b="1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b="1" dirty="0"/>
          </a:p>
        </p:txBody>
      </p:sp>
      <p:sp>
        <p:nvSpPr>
          <p:cNvPr id="8" name="Högerpil 7"/>
          <p:cNvSpPr/>
          <p:nvPr/>
        </p:nvSpPr>
        <p:spPr>
          <a:xfrm>
            <a:off x="3524457" y="2247791"/>
            <a:ext cx="1334199" cy="484632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solidFill>
                <a:schemeClr val="tx1"/>
              </a:solidFill>
            </a:endParaRPr>
          </a:p>
        </p:txBody>
      </p:sp>
      <p:sp>
        <p:nvSpPr>
          <p:cNvPr id="9" name="Rektangel med rundade hörn 8"/>
          <p:cNvSpPr/>
          <p:nvPr/>
        </p:nvSpPr>
        <p:spPr>
          <a:xfrm>
            <a:off x="4894995" y="2015094"/>
            <a:ext cx="1421788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>
                <a:solidFill>
                  <a:schemeClr val="tx1"/>
                </a:solidFill>
              </a:rPr>
              <a:t>Samsjuklighet</a:t>
            </a:r>
            <a:endParaRPr lang="sv-SE" sz="1200" b="1" dirty="0">
              <a:solidFill>
                <a:schemeClr val="tx1"/>
              </a:solidFill>
            </a:endParaRPr>
          </a:p>
        </p:txBody>
      </p:sp>
      <p:sp>
        <p:nvSpPr>
          <p:cNvPr id="10" name="Rektangel med rundade hörn 9"/>
          <p:cNvSpPr/>
          <p:nvPr/>
        </p:nvSpPr>
        <p:spPr>
          <a:xfrm>
            <a:off x="6357392" y="2018805"/>
            <a:ext cx="1615174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>
                <a:solidFill>
                  <a:schemeClr val="tx1"/>
                </a:solidFill>
              </a:rPr>
              <a:t>Brukarmedverkan</a:t>
            </a:r>
            <a:endParaRPr lang="sv-SE" sz="1200" b="1" dirty="0">
              <a:solidFill>
                <a:schemeClr val="tx1"/>
              </a:solidFill>
            </a:endParaRPr>
          </a:p>
        </p:txBody>
      </p:sp>
      <p:sp>
        <p:nvSpPr>
          <p:cNvPr id="11" name="Rektangel med rundade hörn 10"/>
          <p:cNvSpPr/>
          <p:nvPr/>
        </p:nvSpPr>
        <p:spPr>
          <a:xfrm>
            <a:off x="8011040" y="2015094"/>
            <a:ext cx="1517424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>
                <a:solidFill>
                  <a:schemeClr val="tx1"/>
                </a:solidFill>
              </a:rPr>
              <a:t>Suicidprevention</a:t>
            </a:r>
            <a:endParaRPr lang="sv-SE" sz="1200" b="1" dirty="0">
              <a:solidFill>
                <a:schemeClr val="tx1"/>
              </a:solidFill>
            </a:endParaRPr>
          </a:p>
        </p:txBody>
      </p:sp>
      <p:sp>
        <p:nvSpPr>
          <p:cNvPr id="12" name="Rektangel med rundade hörn 11"/>
          <p:cNvSpPr/>
          <p:nvPr/>
        </p:nvSpPr>
        <p:spPr>
          <a:xfrm>
            <a:off x="9608162" y="2015094"/>
            <a:ext cx="1421788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err="1" smtClean="0">
                <a:solidFill>
                  <a:schemeClr val="tx1"/>
                </a:solidFill>
              </a:rPr>
              <a:t>Ungdomsmot</a:t>
            </a:r>
            <a:r>
              <a:rPr lang="sv-SE" sz="1200" b="1" dirty="0" smtClean="0">
                <a:solidFill>
                  <a:schemeClr val="tx1"/>
                </a:solidFill>
              </a:rPr>
              <a:t>-tagningar</a:t>
            </a:r>
            <a:endParaRPr lang="sv-SE" sz="1200" b="1" dirty="0">
              <a:solidFill>
                <a:schemeClr val="tx1"/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5077773" y="3179412"/>
            <a:ext cx="101822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v-SE" dirty="0"/>
              <a:t>5</a:t>
            </a:r>
            <a:r>
              <a:rPr lang="sv-SE" dirty="0" smtClean="0"/>
              <a:t>, 5 mkr</a:t>
            </a:r>
            <a:endParaRPr lang="sv-SE" dirty="0"/>
          </a:p>
        </p:txBody>
      </p:sp>
      <p:sp>
        <p:nvSpPr>
          <p:cNvPr id="13" name="textruta 12"/>
          <p:cNvSpPr txBox="1"/>
          <p:nvPr/>
        </p:nvSpPr>
        <p:spPr>
          <a:xfrm>
            <a:off x="6784105" y="3175257"/>
            <a:ext cx="76174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v-SE" dirty="0" smtClean="0"/>
              <a:t>1 mkr</a:t>
            </a:r>
            <a:endParaRPr lang="sv-SE" dirty="0"/>
          </a:p>
        </p:txBody>
      </p:sp>
      <p:sp>
        <p:nvSpPr>
          <p:cNvPr id="14" name="textruta 13"/>
          <p:cNvSpPr txBox="1"/>
          <p:nvPr/>
        </p:nvSpPr>
        <p:spPr>
          <a:xfrm>
            <a:off x="8333538" y="3185340"/>
            <a:ext cx="95410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v-SE" dirty="0" smtClean="0"/>
              <a:t>7,6 mkr</a:t>
            </a:r>
            <a:endParaRPr lang="sv-SE" dirty="0"/>
          </a:p>
        </p:txBody>
      </p:sp>
      <p:sp>
        <p:nvSpPr>
          <p:cNvPr id="15" name="textruta 14"/>
          <p:cNvSpPr txBox="1"/>
          <p:nvPr/>
        </p:nvSpPr>
        <p:spPr>
          <a:xfrm>
            <a:off x="9842002" y="3203927"/>
            <a:ext cx="95410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v-SE" dirty="0"/>
              <a:t>3</a:t>
            </a:r>
            <a:r>
              <a:rPr lang="sv-SE" dirty="0" smtClean="0"/>
              <a:t>,3 mkr</a:t>
            </a:r>
            <a:endParaRPr lang="sv-SE" dirty="0"/>
          </a:p>
        </p:txBody>
      </p:sp>
      <p:sp>
        <p:nvSpPr>
          <p:cNvPr id="16" name="textruta 15"/>
          <p:cNvSpPr txBox="1"/>
          <p:nvPr/>
        </p:nvSpPr>
        <p:spPr>
          <a:xfrm>
            <a:off x="4690071" y="3586262"/>
            <a:ext cx="1765071" cy="1815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400" dirty="0" smtClean="0"/>
              <a:t>Bostad </a:t>
            </a:r>
            <a:r>
              <a:rPr lang="sv-SE" sz="1400" dirty="0"/>
              <a:t>först-projekt</a:t>
            </a:r>
          </a:p>
          <a:p>
            <a:r>
              <a:rPr lang="sv-SE" sz="1400" dirty="0" smtClean="0"/>
              <a:t>Utredningsuppdrag</a:t>
            </a:r>
          </a:p>
          <a:p>
            <a:r>
              <a:rPr lang="sv-SE" sz="1400" dirty="0" smtClean="0"/>
              <a:t>K</a:t>
            </a:r>
            <a:r>
              <a:rPr lang="sv-SE" sz="1400" dirty="0" smtClean="0"/>
              <a:t>ompetenshöjande </a:t>
            </a:r>
            <a:r>
              <a:rPr lang="sv-SE" sz="1400" dirty="0" smtClean="0"/>
              <a:t>insatser, </a:t>
            </a:r>
            <a:endParaRPr lang="sv-SE" sz="1400" dirty="0" smtClean="0"/>
          </a:p>
          <a:p>
            <a:r>
              <a:rPr lang="sv-SE" sz="1400" dirty="0" smtClean="0"/>
              <a:t>Övriga åtgärdsförslag</a:t>
            </a:r>
          </a:p>
          <a:p>
            <a:r>
              <a:rPr lang="sv-SE" sz="1400" b="1" dirty="0"/>
              <a:t>HVB-samverkan</a:t>
            </a:r>
          </a:p>
          <a:p>
            <a:endParaRPr lang="sv-SE" sz="1400" dirty="0" smtClean="0"/>
          </a:p>
        </p:txBody>
      </p:sp>
      <p:sp>
        <p:nvSpPr>
          <p:cNvPr id="17" name="textruta 16"/>
          <p:cNvSpPr txBox="1"/>
          <p:nvPr/>
        </p:nvSpPr>
        <p:spPr>
          <a:xfrm>
            <a:off x="6592648" y="3667860"/>
            <a:ext cx="1418392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400" dirty="0" smtClean="0"/>
              <a:t>BISAM, </a:t>
            </a:r>
            <a:r>
              <a:rPr lang="sv-SE" sz="1400" dirty="0" smtClean="0"/>
              <a:t>MHFA </a:t>
            </a:r>
            <a:r>
              <a:rPr lang="sv-SE" sz="1400" dirty="0" smtClean="0"/>
              <a:t>, </a:t>
            </a:r>
            <a:r>
              <a:rPr lang="sv-SE" sz="1400" dirty="0" smtClean="0"/>
              <a:t>instruktörsutbildningar</a:t>
            </a:r>
            <a:endParaRPr lang="sv-SE" sz="1400" dirty="0" smtClean="0"/>
          </a:p>
        </p:txBody>
      </p:sp>
      <p:sp>
        <p:nvSpPr>
          <p:cNvPr id="18" name="textruta 17"/>
          <p:cNvSpPr txBox="1"/>
          <p:nvPr/>
        </p:nvSpPr>
        <p:spPr>
          <a:xfrm>
            <a:off x="8148546" y="3647818"/>
            <a:ext cx="1379918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400" dirty="0" smtClean="0"/>
              <a:t>Samordnare, kompetenshöjande insatser. </a:t>
            </a:r>
            <a:endParaRPr lang="sv-SE" sz="1400" dirty="0" smtClean="0"/>
          </a:p>
          <a:p>
            <a:r>
              <a:rPr lang="sv-SE" sz="1400" dirty="0" smtClean="0"/>
              <a:t>Övriga  insatser</a:t>
            </a:r>
            <a:endParaRPr lang="sv-SE" sz="1400" dirty="0" smtClean="0"/>
          </a:p>
          <a:p>
            <a:endParaRPr lang="sv-SE" sz="1400" b="1" dirty="0" smtClean="0"/>
          </a:p>
        </p:txBody>
      </p:sp>
      <p:sp>
        <p:nvSpPr>
          <p:cNvPr id="19" name="textruta 18"/>
          <p:cNvSpPr txBox="1"/>
          <p:nvPr/>
        </p:nvSpPr>
        <p:spPr>
          <a:xfrm flipH="1">
            <a:off x="289559" y="5374640"/>
            <a:ext cx="4414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/>
              <a:t>Beslut användning medel 2022 LCHNV 17 dec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3400595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F15060"/>
      </a:dk2>
      <a:lt2>
        <a:srgbClr val="E7E6E6"/>
      </a:lt2>
      <a:accent1>
        <a:srgbClr val="00B4E4"/>
      </a:accent1>
      <a:accent2>
        <a:srgbClr val="28B29A"/>
      </a:accent2>
      <a:accent3>
        <a:srgbClr val="FFD378"/>
      </a:accent3>
      <a:accent4>
        <a:srgbClr val="AEDDEF"/>
      </a:accent4>
      <a:accent5>
        <a:srgbClr val="6ACEC3"/>
      </a:accent5>
      <a:accent6>
        <a:srgbClr val="FAE9BA"/>
      </a:accent6>
      <a:hlink>
        <a:srgbClr val="0074A2"/>
      </a:hlink>
      <a:folHlink>
        <a:srgbClr val="0074A2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e7769dcc-5dd1-4f02-a71f-f2e47d1eab4e" ContentTypeId="0x010100AC92CF2061C10240851FF38CAA99F4B80201" PreviousValue="fals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125def9988a4544907fddb4a09b1af5 xmlns="2f901946-e264-40a9-b252-19c7dedd3add">
      <Terms xmlns="http://schemas.microsoft.com/office/infopath/2007/PartnerControls"/>
    </j125def9988a4544907fddb4a09b1af5>
    <d35d67994db9475aa58636ebfce59533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sv - svenska</TermName>
          <TermId xmlns="http://schemas.microsoft.com/office/infopath/2007/PartnerControls">fc4bf42e-8ca5-492e-bdac-5e5e0115cfa8</TermId>
        </TermInfo>
      </Terms>
    </d35d67994db9475aa58636ebfce59533>
    <ib8be5378b304cd19503fe0f13c962e4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powerpointmall</TermName>
          <TermId xmlns="http://schemas.microsoft.com/office/infopath/2007/PartnerControls">8a709a16-dce5-48c9-b324-adb936197cd8</TermId>
        </TermInfo>
      </Terms>
    </ib8be5378b304cd19503fe0f13c962e4>
    <b949fc07257b40f7b02b2d246d41368f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LD</TermName>
          <TermId xmlns="http://schemas.microsoft.com/office/infopath/2007/PartnerControls">30ac7822-68c2-42d2-8d58-accf1e3539f2</TermId>
        </TermInfo>
      </Terms>
    </b949fc07257b40f7b02b2d246d41368f>
    <TaxCatchAll xmlns="2f901946-e264-40a9-b252-19c7dedd3add">
      <Value>13</Value>
      <Value>11</Value>
      <Value>3</Value>
      <Value>73</Value>
      <Value>1</Value>
    </TaxCatchAll>
    <LD_Informationsklass xmlns="2f901946-e264-40a9-b252-19c7dedd3add">Intern alla</LD_Informationsklass>
    <ib626626c2604ac096d2606abc0b50e1 xmlns="2f901946-e264-40a9-b252-19c7dedd3add">
      <Terms xmlns="http://schemas.microsoft.com/office/infopath/2007/PartnerControls"/>
    </ib626626c2604ac096d2606abc0b50e1>
    <LD_Dokumentansvarig xmlns="2f901946-e264-40a9-b252-19c7dedd3add">
      <UserInfo>
        <DisplayName>Jansson Markus /Central förvaltning Kommunikationsenhet /Falun</DisplayName>
        <AccountId>34</AccountId>
        <AccountType/>
      </UserInfo>
    </LD_Dokumentansvarig>
    <l94247903c2249fd91f98a10a58087d0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Standarddokument</TermName>
          <TermId xmlns="http://schemas.microsoft.com/office/infopath/2007/PartnerControls">4d12e0b9-1967-41ec-b4ec-5579d11176b8</TermId>
        </TermInfo>
      </Terms>
    </l94247903c2249fd91f98a10a58087d0>
    <LD_GranskatAv xmlns="2f901946-e264-40a9-b252-19c7dedd3add">
      <UserInfo>
        <DisplayName/>
        <AccountId xsi:nil="true"/>
        <AccountType/>
      </UserInfo>
    </LD_GranskatAv>
    <LD_OldPubliceringsstatus xmlns="2f901946-e264-40a9-b252-19c7dedd3add">Avpublicerat</LD_OldPubliceringsstatus>
    <LD_Publiceringsstatus xmlns="2f901946-e264-40a9-b252-19c7dedd3add">Publicering pågår</LD_Publiceringsstatus>
    <LD_Version xmlns="2f901946-e264-40a9-b252-19c7dedd3add">1.0</LD_Version>
    <LD_ArbetsrumID xmlns="2f901946-e264-40a9-b252-19c7dedd3add">
      <Url xsi:nil="true"/>
      <Description xsi:nil="true"/>
    </LD_ArbetsrumID>
    <LD_Faktaagare xmlns="2f901946-e264-40a9-b252-19c7dedd3add">
      <Url xsi:nil="true"/>
      <Description xsi:nil="true"/>
    </LD_Faktaagare>
    <LD_DokumentID xmlns="2f901946-e264-40a9-b252-19c7dedd3add">
      <Url>http://ar.ltdalarna.se/arbetsrum/OHAR4G8V/_layouts/15/DocIdRedir.aspx?ID=A3WFANPAHJDW-1490602897-36</Url>
      <Description>A3WFANPAHJDW-1490602897-36</Description>
    </LD_DokumentID>
    <LD_Dokumentstatus xmlns="2f901946-e264-40a9-b252-19c7dedd3add">Godkänt</LD_Dokumentstatus>
    <LD_OldDokumentstatus xmlns="2f901946-e264-40a9-b252-19c7dedd3add">Godkännande pågår</LD_OldDokumentstatus>
    <LD_Diarienummer xmlns="2f901946-e264-40a9-b252-19c7dedd3add" xsi:nil="true"/>
    <LD_GodkantDatum xmlns="2f901946-e264-40a9-b252-19c7dedd3add">2019-09-30T12:52:34+00:00</LD_GodkantDatum>
    <LD_GodkantAv xmlns="2f901946-e264-40a9-b252-19c7dedd3add">
      <UserInfo>
        <DisplayName>Hwit Elin /Central förvaltning Kommunikationsenhet /Falun</DisplayName>
        <AccountId>29</AccountId>
        <AccountType/>
      </UserInfo>
    </LD_GodkantAv>
    <LD_Beslutsnummer xmlns="2f901946-e264-40a9-b252-19c7dedd3add" xsi:nil="true"/>
    <nf66689e3cec4bcc9e3f4977582c706c xmlns="2f901946-e264-40a9-b252-19c7dedd3add">
      <Terms xmlns="http://schemas.microsoft.com/office/infopath/2007/PartnerControls"/>
    </nf66689e3cec4bcc9e3f4977582c706c>
    <_dlc_DocId xmlns="625733c5-0f95-420a-bdd7-9e1f1bc4aabb">A3WFANPAHJDW-1421341398-45</_dlc_DocId>
    <_dlc_DocIdUrl xmlns="625733c5-0f95-420a-bdd7-9e1f1bc4aabb">
      <Url>http://ar.ltdalarna.se/arbetsrum/OHAR4G8V/publicerat/_layouts/15/DocIdRedir.aspx?ID=A3WFANPAHJDW-1421341398-45</Url>
      <Description>A3WFANPAHJDW-1421341398-45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Blankett" ma:contentTypeID="0x010100AC92CF2061C10240851FF38CAA99F4B802010010A27C58E3F0514186632C5957A89C4F" ma:contentTypeVersion="135" ma:contentTypeDescription="Skapa ett nytt dokument." ma:contentTypeScope="" ma:versionID="cc0d014734b4527a919424331433cfe0">
  <xsd:schema xmlns:xsd="http://www.w3.org/2001/XMLSchema" xmlns:xs="http://www.w3.org/2001/XMLSchema" xmlns:p="http://schemas.microsoft.com/office/2006/metadata/properties" xmlns:ns2="2f901946-e264-40a9-b252-19c7dedd3add" xmlns:ns3="625733c5-0f95-420a-bdd7-9e1f1bc4aabb" targetNamespace="http://schemas.microsoft.com/office/2006/metadata/properties" ma:root="true" ma:fieldsID="241170c2dbcd7254dcf607298c5ee6d2" ns2:_="" ns3:_="">
    <xsd:import namespace="2f901946-e264-40a9-b252-19c7dedd3add"/>
    <xsd:import namespace="625733c5-0f95-420a-bdd7-9e1f1bc4aabb"/>
    <xsd:element name="properties">
      <xsd:complexType>
        <xsd:sequence>
          <xsd:element name="documentManagement">
            <xsd:complexType>
              <xsd:all>
                <xsd:element ref="ns2:LD_Dokumentansvarig"/>
                <xsd:element ref="ns2:LD_Informationsklass"/>
                <xsd:element ref="ns2:LD_ArbetsrumID" minOccurs="0"/>
                <xsd:element ref="ns2:LD_DokumentID" minOccurs="0"/>
                <xsd:element ref="ns2:LD_Faktaagare" minOccurs="0"/>
                <xsd:element ref="ns2:LD_Version" minOccurs="0"/>
                <xsd:element ref="ns2:LD_GranskatAv" minOccurs="0"/>
                <xsd:element ref="ns2:LD_Dokumentstatus" minOccurs="0"/>
                <xsd:element ref="ns2:LD_Publiceringsstatus" minOccurs="0"/>
                <xsd:element ref="ns2:LD_GodkantAv" minOccurs="0"/>
                <xsd:element ref="ns2:LD_GodkantDatum" minOccurs="0"/>
                <xsd:element ref="ns2:LD_Diarienummer" minOccurs="0"/>
                <xsd:element ref="ns2:LD_Beslutsnummer" minOccurs="0"/>
                <xsd:element ref="ns2:l94247903c2249fd91f98a10a58087d0" minOccurs="0"/>
                <xsd:element ref="ns2:b949fc07257b40f7b02b2d246d41368f" minOccurs="0"/>
                <xsd:element ref="ns2:d35d67994db9475aa58636ebfce59533" minOccurs="0"/>
                <xsd:element ref="ns2:TaxCatchAll" minOccurs="0"/>
                <xsd:element ref="ns2:j125def9988a4544907fddb4a09b1af5" minOccurs="0"/>
                <xsd:element ref="ns2:ib8be5378b304cd19503fe0f13c962e4" minOccurs="0"/>
                <xsd:element ref="ns2:ib626626c2604ac096d2606abc0b50e1" minOccurs="0"/>
                <xsd:element ref="ns2:LD_OldDokumentstatus" minOccurs="0"/>
                <xsd:element ref="ns2:TaxCatchAllLabel" minOccurs="0"/>
                <xsd:element ref="ns2:nf66689e3cec4bcc9e3f4977582c706c" minOccurs="0"/>
                <xsd:element ref="ns2:LD_OldPubliceringsstatu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01946-e264-40a9-b252-19c7dedd3add" elementFormDefault="qualified">
    <xsd:import namespace="http://schemas.microsoft.com/office/2006/documentManagement/types"/>
    <xsd:import namespace="http://schemas.microsoft.com/office/infopath/2007/PartnerControls"/>
    <xsd:element name="LD_Dokumentansvarig" ma:index="2" ma:displayName="Dokumentansvarig" ma:list="UserInfo" ma:internalName="LD_Dokumentansvarig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Informationsklass" ma:index="4" ma:displayName="Informationsklass" ma:default="Intern alla" ma:internalName="LD_Informationsklass" ma:readOnly="false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LD_ArbetsrumID" ma:index="8" nillable="true" ma:displayName="ArbetsrumID" ma:hidden="true" ma:internalName="LD_Arbetsrum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DokumentID" ma:index="9" nillable="true" ma:displayName="LD DokumentID" ma:hidden="true" ma:internalName="LD_Dok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Faktaagare" ma:index="10" nillable="true" ma:displayName="Faktaägare" ma:hidden="true" ma:internalName="LD_Faktaagar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Version" ma:index="11" nillable="true" ma:displayName="Version" ma:internalName="LD_Version" ma:readOnly="false">
      <xsd:simpleType>
        <xsd:restriction base="dms:Text"/>
      </xsd:simpleType>
    </xsd:element>
    <xsd:element name="LD_GranskatAv" ma:index="12" nillable="true" ma:displayName="Granskat av" ma:list="UserInfo" ma:internalName="LD_GranskatAv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Dokumentstatus" ma:index="13" nillable="true" ma:displayName="Dokumentstatus" ma:default="Utkast" ma:hidden="true" ma:internalName="LD_Dokumentstatus" ma:readOnly="false">
      <xsd:simpleType>
        <xsd:restriction base="dms:Choice">
          <xsd:enumeration value="Utkast"/>
          <xsd:enumeration value="Granskning pågår"/>
          <xsd:enumeration value="Granskat"/>
          <xsd:enumeration value="Godkännande pågår"/>
          <xsd:enumeration value="Godkänt"/>
          <xsd:enumeration value="Ej godkänt"/>
          <xsd:enumeration value="Publicerat"/>
          <xsd:enumeration value="Godkänt och publicerat"/>
        </xsd:restriction>
      </xsd:simpleType>
    </xsd:element>
    <xsd:element name="LD_Publiceringsstatus" ma:index="14" nillable="true" ma:displayName="Publiceringsstatus" ma:default="Ej publicerat" ma:hidden="true" ma:internalName="LD_Publiceringsstatus" ma:readOnly="false">
      <xsd:simpleType>
        <xsd:restriction base="dms:Choice">
          <xsd:enumeration value="Ej publicerat"/>
          <xsd:enumeration value="Publicering pågår"/>
          <xsd:enumeration value="Publicerat"/>
          <xsd:enumeration value="Avpublicerat"/>
          <xsd:enumeration value="Revidering krävs"/>
          <xsd:enumeration value="Revidering pågår"/>
        </xsd:restriction>
      </xsd:simpleType>
    </xsd:element>
    <xsd:element name="LD_GodkantAv" ma:index="16" nillable="true" ma:displayName="Godkänt av" ma:list="UserInfo" ma:internalName="LD_GodkantAv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GodkantDatum" ma:index="17" nillable="true" ma:displayName="Godkänt datum" ma:internalName="LD_GodkantDatum" ma:readOnly="false">
      <xsd:simpleType>
        <xsd:restriction base="dms:DateTime"/>
      </xsd:simpleType>
    </xsd:element>
    <xsd:element name="LD_Diarienummer" ma:index="18" nillable="true" ma:displayName="Diarienummer" ma:internalName="LD_Diarienummer" ma:readOnly="false">
      <xsd:simpleType>
        <xsd:restriction base="dms:Text"/>
      </xsd:simpleType>
    </xsd:element>
    <xsd:element name="LD_Beslutsnummer" ma:index="19" nillable="true" ma:displayName="Beslutsnummer" ma:internalName="LD_Beslutsnummer" ma:readOnly="false">
      <xsd:simpleType>
        <xsd:restriction base="dms:Text"/>
      </xsd:simpleType>
    </xsd:element>
    <xsd:element name="l94247903c2249fd91f98a10a58087d0" ma:index="22" nillable="true" ma:taxonomy="true" ma:internalName="l94247903c2249fd91f98a10a58087d0" ma:taxonomyFieldName="LD_Dokumenttyp" ma:displayName="Dokumenttyp" ma:readOnly="false" ma:fieldId="{59424790-3c22-49fd-91f9-8a10a58087d0}" ma:sspId="e7769dcc-5dd1-4f02-a71f-f2e47d1eab4e" ma:termSetId="0f652e80-21f1-4db9-823c-0c440e78a02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49fc07257b40f7b02b2d246d41368f" ma:index="24" ma:taxonomy="true" ma:internalName="b949fc07257b40f7b02b2d246d41368f" ma:taxonomyFieldName="LD_GallerForVerksamhet" ma:displayName="Gäller för verksamhet" ma:readOnly="false" ma:default="" ma:fieldId="{b949fc07-257b-40f7-b02b-2d246d41368f}" ma:taxonomyMulti="true" ma:sspId="e7769dcc-5dd1-4f02-a71f-f2e47d1eab4e" ma:termSetId="fdc1c8bc-96b8-4ad1-a7fe-19ec9003abb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35d67994db9475aa58636ebfce59533" ma:index="25" nillable="true" ma:taxonomy="true" ma:internalName="d35d67994db9475aa58636ebfce59533" ma:taxonomyFieldName="LD_Sprak" ma:displayName="Språk" ma:readOnly="false" ma:default="1;#sv - svenska|fc4bf42e-8ca5-492e-bdac-5e5e0115cfa8" ma:fieldId="{d35d6799-4db9-475a-a586-36ebfce59533}" ma:sspId="e7769dcc-5dd1-4f02-a71f-f2e47d1eab4e" ma:termSetId="34bdb1d3-4598-4ab4-b025-869b2700dd5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6" nillable="true" ma:displayName="Taxonomy Catch All Column" ma:hidden="true" ma:list="{5f9eefa9-c519-4751-8e96-f509d56a63cf}" ma:internalName="TaxCatchAll" ma:showField="CatchAllData" ma:web="625733c5-0f95-420a-bdd7-9e1f1bc4aa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125def9988a4544907fddb4a09b1af5" ma:index="29" nillable="true" ma:taxonomy="true" ma:internalName="j125def9988a4544907fddb4a09b1af5" ma:taxonomyFieldName="LD_Nyckelord" ma:displayName="Nyckelord" ma:readOnly="false" ma:fieldId="{3125def9-988a-4544-907f-ddb4a09b1af5}" ma:taxonomyMulti="true" ma:sspId="e7769dcc-5dd1-4f02-a71f-f2e47d1eab4e" ma:termSetId="4e71d024-632f-4c5c-a02d-6b344a2d3997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8be5378b304cd19503fe0f13c962e4" ma:index="31" nillable="true" ma:taxonomy="true" ma:internalName="ib8be5378b304cd19503fe0f13c962e4" ma:taxonomyFieldName="LD_Dokumentsamling" ma:displayName="Dokumentsamling" ma:readOnly="false" ma:default="" ma:fieldId="{2b8be537-8b30-4cd1-9503-fe0f13c962e4}" ma:taxonomyMulti="true" ma:sspId="e7769dcc-5dd1-4f02-a71f-f2e47d1eab4e" ma:termSetId="616aacf0-f681-4ad1-9a56-1a611ffe041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626626c2604ac096d2606abc0b50e1" ma:index="33" nillable="true" ma:taxonomy="true" ma:internalName="ib626626c2604ac096d2606abc0b50e1" ma:taxonomyFieldName="LD_Process" ma:displayName="Process" ma:readOnly="false" ma:fieldId="{2b626626-c260-4ac0-96d2-606abc0b50e1}" ma:sspId="e7769dcc-5dd1-4f02-a71f-f2e47d1eab4e" ma:termSetId="76f4019a-91e2-4560-b452-ad5219d430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Dokumentstatus" ma:index="34" nillable="true" ma:displayName="Old Dokumentstatus" ma:hidden="true" ma:internalName="LD_OldDokumentstatus" ma:readOnly="false">
      <xsd:simpleType>
        <xsd:restriction base="dms:Text"/>
      </xsd:simpleType>
    </xsd:element>
    <xsd:element name="TaxCatchAllLabel" ma:index="35" nillable="true" ma:displayName="Taxonomy Catch All Column1" ma:hidden="true" ma:list="{5f9eefa9-c519-4751-8e96-f509d56a63cf}" ma:internalName="TaxCatchAllLabel" ma:readOnly="true" ma:showField="CatchAllDataLabel" ma:web="625733c5-0f95-420a-bdd7-9e1f1bc4aa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f66689e3cec4bcc9e3f4977582c706c" ma:index="37" nillable="true" ma:taxonomy="true" ma:internalName="nf66689e3cec4bcc9e3f4977582c706c" ma:taxonomyFieldName="LD_Ledningssytem" ma:displayName="Ledningssystem" ma:default="" ma:fieldId="{7f66689e-3cec-4bcc-9e3f-4977582c706c}" ma:sspId="e7769dcc-5dd1-4f02-a71f-f2e47d1eab4e" ma:termSetId="829eac8a-34d8-46a0-90b2-b520bdf7847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Publiceringsstatus" ma:index="38" nillable="true" ma:displayName="Old Publiceringsstatus" ma:hidden="true" ma:internalName="LD_OldPubliceringsstatus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5733c5-0f95-420a-bdd7-9e1f1bc4aabb" elementFormDefault="qualified">
    <xsd:import namespace="http://schemas.microsoft.com/office/2006/documentManagement/types"/>
    <xsd:import namespace="http://schemas.microsoft.com/office/infopath/2007/PartnerControls"/>
    <xsd:element name="_dlc_DocId" ma:index="39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40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1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6" ma:displayName="Innehållstyp"/>
        <xsd:element ref="dc:title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EB908D4C-69A5-4436-ADFD-061832FB1A44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20024E15-E290-4AB3-AE13-73E4633A1C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FB3ADD-DCDF-4A07-9C45-CA476A044990}">
  <ds:schemaRefs>
    <ds:schemaRef ds:uri="http://schemas.microsoft.com/office/2006/metadata/properties"/>
    <ds:schemaRef ds:uri="625733c5-0f95-420a-bdd7-9e1f1bc4aabb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2f901946-e264-40a9-b252-19c7dedd3add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5FDE11BD-DF21-4180-8915-9E77BB2504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01946-e264-40a9-b252-19c7dedd3add"/>
    <ds:schemaRef ds:uri="625733c5-0f95-420a-bdd7-9e1f1bc4aa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796BA2FC-CC64-4B01-956B-48A3425A9EAE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1009</TotalTime>
  <Words>318</Words>
  <Application>Microsoft Office PowerPoint</Application>
  <PresentationFormat>Bredbild</PresentationFormat>
  <Paragraphs>71</Paragraphs>
  <Slides>5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7" baseType="lpstr">
      <vt:lpstr>Arial</vt:lpstr>
      <vt:lpstr>VCdag</vt:lpstr>
      <vt:lpstr>Länschefsnätverket 19 november 2021</vt:lpstr>
      <vt:lpstr> Fortsättning efter färdplan för god och nära vård  </vt:lpstr>
      <vt:lpstr>Insatser med stöd av länsgemensamma statsbidrag ÖK psykisk hälsa 2022 (preliminärt)</vt:lpstr>
      <vt:lpstr>PowerPoint-presentation</vt:lpstr>
      <vt:lpstr>Insatser med stöd av länsgemensamma statsbidrag ÖK psykisk hälsa 2022 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Dalarna - Standard Powerpointmall</dc:title>
  <dc:creator>Jansson Markus /Central förvaltning Kommunikationsenhet /Falun</dc:creator>
  <cp:lastModifiedBy>Mårtensson Tanja /Ledningsstöd och strategi Hälso- och sjukvård Dalarna /Falun</cp:lastModifiedBy>
  <cp:revision>31</cp:revision>
  <dcterms:created xsi:type="dcterms:W3CDTF">2016-11-14T14:16:14Z</dcterms:created>
  <dcterms:modified xsi:type="dcterms:W3CDTF">2021-11-18T16:42:11Z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35d67994db9475aa58636ebfce59533">
    <vt:lpwstr>sv - svenska|fc4bf42e-8ca5-492e-bdac-5e5e0115cfa8</vt:lpwstr>
  </property>
  <property fmtid="{D5CDD505-2E9C-101B-9397-08002B2CF9AE}" pid="3" name="ContentTypeId">
    <vt:lpwstr>0x010100AC92CF2061C10240851FF38CAA99F4B802010010A27C58E3F0514186632C5957A89C4F</vt:lpwstr>
  </property>
  <property fmtid="{D5CDD505-2E9C-101B-9397-08002B2CF9AE}" pid="4" name="TaxCatchAll">
    <vt:lpwstr>7;#sv - svenska</vt:lpwstr>
  </property>
  <property fmtid="{D5CDD505-2E9C-101B-9397-08002B2CF9AE}" pid="5" name="LD_GallerForVerksamhet">
    <vt:lpwstr>3;#LD|30ac7822-68c2-42d2-8d58-accf1e3539f2</vt:lpwstr>
  </property>
  <property fmtid="{D5CDD505-2E9C-101B-9397-08002B2CF9AE}" pid="6" name="LD_Process">
    <vt:lpwstr/>
  </property>
  <property fmtid="{D5CDD505-2E9C-101B-9397-08002B2CF9AE}" pid="7" name="LD_Forfattning">
    <vt:lpwstr/>
  </property>
  <property fmtid="{D5CDD505-2E9C-101B-9397-08002B2CF9AE}" pid="8" name="LD_Nyckelord">
    <vt:lpwstr/>
  </property>
  <property fmtid="{D5CDD505-2E9C-101B-9397-08002B2CF9AE}" pid="9" name="LD_Dokumentsamling">
    <vt:lpwstr>73;#powerpointmall|8a709a16-dce5-48c9-b324-adb936197cd8</vt:lpwstr>
  </property>
  <property fmtid="{D5CDD505-2E9C-101B-9397-08002B2CF9AE}" pid="10" name="LD_Dokumenttyp">
    <vt:lpwstr>11;#Standarddokument|4d12e0b9-1967-41ec-b4ec-5579d11176b8</vt:lpwstr>
  </property>
  <property fmtid="{D5CDD505-2E9C-101B-9397-08002B2CF9AE}" pid="11" name="eb7deb89d2814b7b90e1fef0bccd24ec">
    <vt:lpwstr/>
  </property>
  <property fmtid="{D5CDD505-2E9C-101B-9397-08002B2CF9AE}" pid="12" name="c37888536a3e4198892c360a23f46821">
    <vt:lpwstr/>
  </property>
  <property fmtid="{D5CDD505-2E9C-101B-9397-08002B2CF9AE}" pid="13" name="e4631235004c4161a9f23c41f2f2c9d6">
    <vt:lpwstr/>
  </property>
  <property fmtid="{D5CDD505-2E9C-101B-9397-08002B2CF9AE}" pid="14" name="LD_Diagnos">
    <vt:lpwstr/>
  </property>
  <property fmtid="{D5CDD505-2E9C-101B-9397-08002B2CF9AE}" pid="15" name="LD_Sprak">
    <vt:lpwstr>1;#sv - svenska|fc4bf42e-8ca5-492e-bdac-5e5e0115cfa8</vt:lpwstr>
  </property>
  <property fmtid="{D5CDD505-2E9C-101B-9397-08002B2CF9AE}" pid="16" name="LD_MeSHterm">
    <vt:lpwstr/>
  </property>
  <property fmtid="{D5CDD505-2E9C-101B-9397-08002B2CF9AE}" pid="17" name="_dlc_DocIdItemGuid">
    <vt:lpwstr>b1950605-e71d-4556-ba93-ba9f3e2d9387</vt:lpwstr>
  </property>
  <property fmtid="{D5CDD505-2E9C-101B-9397-08002B2CF9AE}" pid="18" name="Granskning">
    <vt:lpwstr/>
  </property>
  <property fmtid="{D5CDD505-2E9C-101B-9397-08002B2CF9AE}" pid="19" name="Order">
    <vt:r8>13100</vt:r8>
  </property>
  <property fmtid="{D5CDD505-2E9C-101B-9397-08002B2CF9AE}" pid="20" name="xd_ProgID">
    <vt:lpwstr/>
  </property>
  <property fmtid="{D5CDD505-2E9C-101B-9397-08002B2CF9AE}" pid="21" name="TemplateUrl">
    <vt:lpwstr/>
  </property>
  <property fmtid="{D5CDD505-2E9C-101B-9397-08002B2CF9AE}" pid="22" name="_CopySource">
    <vt:lpwstr>http://ar.ltdalarna.se/arbetsrum/OHAR4G1Q/4G8V/Lists/informerande/Region Dalarna - Standard Powerpointmall.pptx</vt:lpwstr>
  </property>
  <property fmtid="{D5CDD505-2E9C-101B-9397-08002B2CF9AE}" pid="23" name="Godkännande och publicering">
    <vt:lpwstr>http://ar.ltdalarna.se/arbetsrum/OHAR4G8V/_layouts/15/wrkstat.aspx?List=e2cb74c8-5506-42ab-9948-d2124701e8af&amp;WorkflowInstanceName=2764bc3e-dcb7-4b64-ae73-fd1857e40813, Godkänt</vt:lpwstr>
  </property>
  <property fmtid="{D5CDD505-2E9C-101B-9397-08002B2CF9AE}" pid="24" name="LD_GiltigtTill">
    <vt:filetime>2022-09-30T13:56:29Z</vt:filetime>
  </property>
  <property fmtid="{D5CDD505-2E9C-101B-9397-08002B2CF9AE}" pid="25" name="LD_Ledningssytem">
    <vt:lpwstr/>
  </property>
  <property fmtid="{D5CDD505-2E9C-101B-9397-08002B2CF9AE}" pid="26" name="LD_Gallringsfrist">
    <vt:lpwstr>13;#3 år|8a73ccd2-b425-41f1-973a-0e59e31951c0</vt:lpwstr>
  </property>
  <property fmtid="{D5CDD505-2E9C-101B-9397-08002B2CF9AE}" pid="27" name="eac6bf53512a4c808e5d567ea0a3e5f0">
    <vt:lpwstr>3 år|8a73ccd2-b425-41f1-973a-0e59e31951c0</vt:lpwstr>
  </property>
</Properties>
</file>